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77" r:id="rId9"/>
    <p:sldId id="278" r:id="rId10"/>
    <p:sldId id="295" r:id="rId11"/>
    <p:sldId id="294" r:id="rId12"/>
    <p:sldId id="292" r:id="rId13"/>
    <p:sldId id="293" r:id="rId14"/>
    <p:sldId id="279" r:id="rId15"/>
    <p:sldId id="280" r:id="rId16"/>
    <p:sldId id="296" r:id="rId17"/>
    <p:sldId id="281" r:id="rId18"/>
    <p:sldId id="282" r:id="rId19"/>
    <p:sldId id="283" r:id="rId20"/>
    <p:sldId id="284" r:id="rId21"/>
    <p:sldId id="286" r:id="rId22"/>
    <p:sldId id="297" r:id="rId23"/>
    <p:sldId id="285" r:id="rId24"/>
    <p:sldId id="287" r:id="rId25"/>
    <p:sldId id="288" r:id="rId26"/>
    <p:sldId id="302" r:id="rId27"/>
    <p:sldId id="303" r:id="rId28"/>
    <p:sldId id="304" r:id="rId29"/>
    <p:sldId id="305" r:id="rId30"/>
    <p:sldId id="301" r:id="rId31"/>
    <p:sldId id="289" r:id="rId32"/>
    <p:sldId id="290" r:id="rId33"/>
    <p:sldId id="307" r:id="rId34"/>
    <p:sldId id="298" r:id="rId35"/>
    <p:sldId id="299" r:id="rId36"/>
    <p:sldId id="300" r:id="rId37"/>
    <p:sldId id="308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1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5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4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8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6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6634-45DF-4CAE-941B-C0C012FBA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70905-3C55-4D79-A55D-1C157E08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rxiv.org/content/10.1101/709428v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709428v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709428v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709428v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30146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rxiv.org/content/10.1101/709428v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rxiv.org/content/10.1101/709428v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709428v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orxiv.org/content/10.1101/709428v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3"/>
            <a:ext cx="8568952" cy="240369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Recommendations for application of the functional evidence PS3/BS3 criterion using the</a:t>
            </a:r>
            <a:br>
              <a:rPr lang="en-GB" sz="3600" b="1" dirty="0" smtClean="0"/>
            </a:br>
            <a:r>
              <a:rPr lang="en-GB" sz="3600" b="1" dirty="0" smtClean="0"/>
              <a:t>ACMG/AMP sequence variant interpretation framework – </a:t>
            </a:r>
            <a:r>
              <a:rPr lang="en-GB" sz="3600" b="1" i="1" dirty="0" smtClean="0"/>
              <a:t>testing, testing, testing…</a:t>
            </a:r>
            <a:endParaRPr lang="en-GB" sz="36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235493"/>
            <a:ext cx="6400800" cy="1752600"/>
          </a:xfrm>
        </p:spPr>
        <p:txBody>
          <a:bodyPr/>
          <a:lstStyle/>
          <a:p>
            <a:r>
              <a:rPr lang="en-GB" dirty="0" smtClean="0"/>
              <a:t>George </a:t>
            </a:r>
            <a:r>
              <a:rPr lang="en-GB" dirty="0" err="1" smtClean="0"/>
              <a:t>Burghel</a:t>
            </a:r>
            <a:endParaRPr lang="en-GB" dirty="0"/>
          </a:p>
          <a:p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718" y="6093296"/>
            <a:ext cx="8892480" cy="58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err="1" smtClean="0">
                <a:solidFill>
                  <a:schemeClr val="tx1"/>
                </a:solidFill>
              </a:rPr>
              <a:t>Brnich</a:t>
            </a:r>
            <a:r>
              <a:rPr lang="en-GB" sz="2200" dirty="0" smtClean="0">
                <a:solidFill>
                  <a:schemeClr val="tx1"/>
                </a:solidFill>
              </a:rPr>
              <a:t> et al 2019 </a:t>
            </a:r>
            <a:r>
              <a:rPr lang="en-GB" sz="2200" dirty="0" smtClean="0">
                <a:hlinkClick r:id="rId2"/>
              </a:rPr>
              <a:t>https://www.biorxiv.org/content/10.1101/709428v1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939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Used </a:t>
            </a:r>
            <a:r>
              <a:rPr lang="en-US" sz="2400" dirty="0"/>
              <a:t>saturation genome editing to assay 96.5% of all </a:t>
            </a:r>
            <a:r>
              <a:rPr lang="en-US" sz="2400" dirty="0" smtClean="0"/>
              <a:t>possible single-nucleotide </a:t>
            </a:r>
            <a:r>
              <a:rPr lang="en-US" sz="2400" dirty="0"/>
              <a:t>variants (SNVs) in 13 exons that encode functionally critical domains of </a:t>
            </a:r>
            <a:r>
              <a:rPr lang="en-US" sz="2400" i="1" dirty="0" smtClean="0"/>
              <a:t>BRCA1 </a:t>
            </a:r>
            <a:r>
              <a:rPr lang="en-US" sz="2400" dirty="0" smtClean="0"/>
              <a:t>(3,893 SNVs)</a:t>
            </a:r>
          </a:p>
          <a:p>
            <a:pPr algn="just"/>
            <a:r>
              <a:rPr lang="en-US" sz="2400" dirty="0" smtClean="0"/>
              <a:t>Calculated function scores for each of the SNVs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8481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Used </a:t>
            </a:r>
            <a:r>
              <a:rPr lang="en-US" sz="2400" dirty="0"/>
              <a:t>saturation genome editing to assay 96.5% of all </a:t>
            </a:r>
            <a:r>
              <a:rPr lang="en-US" sz="2400" dirty="0" smtClean="0"/>
              <a:t>possible single-nucleotide </a:t>
            </a:r>
            <a:r>
              <a:rPr lang="en-US" sz="2400" dirty="0"/>
              <a:t>variants (SNVs) in 13 exons that encode functionally critical domains of </a:t>
            </a:r>
            <a:r>
              <a:rPr lang="en-US" sz="2400" i="1" dirty="0" smtClean="0"/>
              <a:t>BRCA1 </a:t>
            </a:r>
            <a:r>
              <a:rPr lang="en-US" sz="2400" dirty="0" smtClean="0"/>
              <a:t>(3,893 SNVs)</a:t>
            </a:r>
          </a:p>
          <a:p>
            <a:pPr algn="just"/>
            <a:r>
              <a:rPr lang="en-US" sz="2400" dirty="0" smtClean="0"/>
              <a:t>Calculated function scores for each of the SNVs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436271" cy="249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5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6BF13-7D17-E440-86D5-E7ADBA84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682221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A64A8D-21F6-B742-BE5F-C2F7789BDEC1}"/>
              </a:ext>
            </a:extLst>
          </p:cNvPr>
          <p:cNvSpPr/>
          <p:nvPr/>
        </p:nvSpPr>
        <p:spPr>
          <a:xfrm>
            <a:off x="40185" y="434741"/>
            <a:ext cx="307690" cy="3076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5E9020-4385-0347-BE85-A78D72EB6BCE}"/>
              </a:ext>
            </a:extLst>
          </p:cNvPr>
          <p:cNvSpPr/>
          <p:nvPr/>
        </p:nvSpPr>
        <p:spPr>
          <a:xfrm>
            <a:off x="54040" y="63525"/>
            <a:ext cx="307691" cy="307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57F11A-A08B-A740-B770-BDB8BA96176D}"/>
              </a:ext>
            </a:extLst>
          </p:cNvPr>
          <p:cNvSpPr/>
          <p:nvPr/>
        </p:nvSpPr>
        <p:spPr>
          <a:xfrm>
            <a:off x="3452940" y="1000889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70A554-861B-7440-9F80-45549D924B43}"/>
              </a:ext>
            </a:extLst>
          </p:cNvPr>
          <p:cNvSpPr/>
          <p:nvPr/>
        </p:nvSpPr>
        <p:spPr>
          <a:xfrm>
            <a:off x="40185" y="1294724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FD39D8-20D8-6944-A663-6F3ACAEFEE11}"/>
              </a:ext>
            </a:extLst>
          </p:cNvPr>
          <p:cNvSpPr/>
          <p:nvPr/>
        </p:nvSpPr>
        <p:spPr>
          <a:xfrm>
            <a:off x="3382020" y="4114758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8F53FA-2B74-7F4D-88F6-53A7A28C2556}"/>
              </a:ext>
            </a:extLst>
          </p:cNvPr>
          <p:cNvSpPr/>
          <p:nvPr/>
        </p:nvSpPr>
        <p:spPr>
          <a:xfrm>
            <a:off x="43075" y="4516539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312" y="94217"/>
            <a:ext cx="1608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AD/AR, </a:t>
            </a:r>
            <a:r>
              <a:rPr lang="en-GB" sz="1200" dirty="0" err="1" smtClean="0"/>
              <a:t>LoF</a:t>
            </a:r>
            <a:r>
              <a:rPr lang="en-GB" sz="1200" dirty="0" smtClean="0"/>
              <a:t>, </a:t>
            </a:r>
            <a:r>
              <a:rPr lang="en-GB" sz="1200" dirty="0" err="1" smtClean="0"/>
              <a:t>GoF</a:t>
            </a:r>
            <a:r>
              <a:rPr lang="en-GB" sz="1200" dirty="0" smtClean="0"/>
              <a:t> </a:t>
            </a:r>
            <a:r>
              <a:rPr lang="en-GB" sz="1200" dirty="0" err="1" smtClean="0"/>
              <a:t>etc</a:t>
            </a:r>
            <a:endParaRPr lang="en-GB" sz="12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3"/>
              </a:rPr>
              <a:t>https://www.biorxiv.org/content/10.1101/709428v1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82" y="63525"/>
            <a:ext cx="3744416" cy="85010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 bwMode="auto">
          <a:xfrm>
            <a:off x="4080895" y="1124671"/>
            <a:ext cx="357783" cy="3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 bwMode="auto">
          <a:xfrm>
            <a:off x="2354901" y="2420888"/>
            <a:ext cx="357783" cy="3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9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6BF13-7D17-E440-86D5-E7ADBA84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682221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A64A8D-21F6-B742-BE5F-C2F7789BDEC1}"/>
              </a:ext>
            </a:extLst>
          </p:cNvPr>
          <p:cNvSpPr/>
          <p:nvPr/>
        </p:nvSpPr>
        <p:spPr>
          <a:xfrm>
            <a:off x="40185" y="434741"/>
            <a:ext cx="307690" cy="3076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5E9020-4385-0347-BE85-A78D72EB6BCE}"/>
              </a:ext>
            </a:extLst>
          </p:cNvPr>
          <p:cNvSpPr/>
          <p:nvPr/>
        </p:nvSpPr>
        <p:spPr>
          <a:xfrm>
            <a:off x="54040" y="63525"/>
            <a:ext cx="307691" cy="307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57F11A-A08B-A740-B770-BDB8BA96176D}"/>
              </a:ext>
            </a:extLst>
          </p:cNvPr>
          <p:cNvSpPr/>
          <p:nvPr/>
        </p:nvSpPr>
        <p:spPr>
          <a:xfrm>
            <a:off x="3452940" y="1000889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70A554-861B-7440-9F80-45549D924B43}"/>
              </a:ext>
            </a:extLst>
          </p:cNvPr>
          <p:cNvSpPr/>
          <p:nvPr/>
        </p:nvSpPr>
        <p:spPr>
          <a:xfrm>
            <a:off x="40185" y="1294724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FD39D8-20D8-6944-A663-6F3ACAEFEE11}"/>
              </a:ext>
            </a:extLst>
          </p:cNvPr>
          <p:cNvSpPr/>
          <p:nvPr/>
        </p:nvSpPr>
        <p:spPr>
          <a:xfrm>
            <a:off x="3382020" y="4114758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8F53FA-2B74-7F4D-88F6-53A7A28C2556}"/>
              </a:ext>
            </a:extLst>
          </p:cNvPr>
          <p:cNvSpPr/>
          <p:nvPr/>
        </p:nvSpPr>
        <p:spPr>
          <a:xfrm>
            <a:off x="43075" y="4516539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312" y="94217"/>
            <a:ext cx="1608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AD/AR, </a:t>
            </a:r>
            <a:r>
              <a:rPr lang="en-GB" sz="1200" dirty="0" err="1" smtClean="0"/>
              <a:t>LoF</a:t>
            </a:r>
            <a:r>
              <a:rPr lang="en-GB" sz="1200" dirty="0" smtClean="0"/>
              <a:t>, </a:t>
            </a:r>
            <a:r>
              <a:rPr lang="en-GB" sz="1200" dirty="0" err="1" smtClean="0"/>
              <a:t>GoF</a:t>
            </a:r>
            <a:r>
              <a:rPr lang="en-GB" sz="1200" dirty="0" smtClean="0"/>
              <a:t> </a:t>
            </a:r>
            <a:r>
              <a:rPr lang="en-GB" sz="1200" dirty="0" err="1" smtClean="0"/>
              <a:t>etc</a:t>
            </a:r>
            <a:endParaRPr lang="en-GB" sz="12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3"/>
              </a:rPr>
              <a:t>https://www.biorxiv.org/content/10.1101/709428v1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82" y="63525"/>
            <a:ext cx="3744416" cy="85010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 bwMode="auto">
          <a:xfrm>
            <a:off x="4080895" y="1124671"/>
            <a:ext cx="357783" cy="3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 bwMode="auto">
          <a:xfrm>
            <a:off x="2354901" y="2420888"/>
            <a:ext cx="357783" cy="3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256" y="2789041"/>
            <a:ext cx="2300861" cy="66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4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568952" cy="331236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191 ‘known’ pathogenic (169) and benign (22) controls</a:t>
            </a:r>
          </a:p>
          <a:p>
            <a:pPr algn="just"/>
            <a:r>
              <a:rPr lang="en-US" sz="2000" dirty="0" smtClean="0"/>
              <a:t>Of </a:t>
            </a:r>
            <a:r>
              <a:rPr lang="en-US" sz="2000" dirty="0"/>
              <a:t>169 SNVs </a:t>
            </a:r>
            <a:r>
              <a:rPr lang="en-US" sz="2000" dirty="0" smtClean="0"/>
              <a:t>deemed </a:t>
            </a:r>
            <a:r>
              <a:rPr lang="en-US" sz="2000" b="1" dirty="0" smtClean="0"/>
              <a:t>‘pathogenic</a:t>
            </a:r>
            <a:r>
              <a:rPr lang="en-US" sz="2000" b="1" dirty="0"/>
              <a:t>’ </a:t>
            </a:r>
            <a:r>
              <a:rPr lang="en-US" sz="2000" dirty="0"/>
              <a:t>in </a:t>
            </a:r>
            <a:r>
              <a:rPr lang="en-US" sz="2000" dirty="0" err="1"/>
              <a:t>ClinVar</a:t>
            </a:r>
            <a:r>
              <a:rPr lang="en-US" sz="2000" dirty="0"/>
              <a:t> that overlapped with our classifications, </a:t>
            </a:r>
            <a:r>
              <a:rPr lang="en-US" sz="2000" dirty="0" smtClean="0"/>
              <a:t>162 were </a:t>
            </a:r>
            <a:r>
              <a:rPr lang="en-US" sz="2000" dirty="0"/>
              <a:t>designated ‘non-functional’, two ‘functional’, and the </a:t>
            </a:r>
            <a:r>
              <a:rPr lang="en-US" sz="2000" dirty="0" smtClean="0"/>
              <a:t>remaining five </a:t>
            </a:r>
            <a:r>
              <a:rPr lang="en-US" sz="2000" dirty="0"/>
              <a:t>‘intermediate’. </a:t>
            </a:r>
            <a:endParaRPr lang="en-US" sz="2000" dirty="0" smtClean="0"/>
          </a:p>
          <a:p>
            <a:pPr algn="just"/>
            <a:r>
              <a:rPr lang="en-US" sz="2000" dirty="0" smtClean="0"/>
              <a:t>By </a:t>
            </a:r>
            <a:r>
              <a:rPr lang="en-US" sz="2000" dirty="0"/>
              <a:t>contrast, of 22 SNVs deemed ‘benign’ in </a:t>
            </a:r>
            <a:r>
              <a:rPr lang="en-US" sz="2000" dirty="0" err="1" smtClean="0"/>
              <a:t>ClinVar</a:t>
            </a:r>
            <a:r>
              <a:rPr lang="en-US" sz="2000" dirty="0" smtClean="0"/>
              <a:t>, 20 </a:t>
            </a:r>
            <a:r>
              <a:rPr lang="en-US" sz="2000" dirty="0"/>
              <a:t>were designated ‘functional’, one ‘non-functional’, and one ‘intermediate</a:t>
            </a:r>
            <a:r>
              <a:rPr lang="en-US" sz="2000" dirty="0" smtClean="0"/>
              <a:t>’</a:t>
            </a:r>
          </a:p>
          <a:p>
            <a:pPr algn="just"/>
            <a:r>
              <a:rPr lang="en-US" sz="2000" dirty="0" smtClean="0"/>
              <a:t>Three </a:t>
            </a:r>
            <a:r>
              <a:rPr lang="en-US" sz="2000" dirty="0"/>
              <a:t>SNVs that scored unambiguously </a:t>
            </a:r>
            <a:r>
              <a:rPr lang="en-US" sz="2000" dirty="0" smtClean="0"/>
              <a:t>discordant with </a:t>
            </a:r>
            <a:r>
              <a:rPr lang="en-US" sz="2000" dirty="0" err="1"/>
              <a:t>ClinVar</a:t>
            </a:r>
            <a:r>
              <a:rPr lang="en-US" sz="2000" dirty="0"/>
              <a:t> suggest potential errors in the available </a:t>
            </a:r>
            <a:r>
              <a:rPr lang="en-US" sz="2000" dirty="0" smtClean="0"/>
              <a:t>clinical </a:t>
            </a:r>
            <a:r>
              <a:rPr lang="en-GB" sz="2000" dirty="0" smtClean="0"/>
              <a:t>variant interpretation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6309"/>
            <a:ext cx="2880331" cy="23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3928" y="4797152"/>
            <a:ext cx="4572000" cy="156966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1200" dirty="0"/>
              <a:t>The distribution of SNV </a:t>
            </a:r>
            <a:r>
              <a:rPr lang="en-US" sz="1200" dirty="0" smtClean="0"/>
              <a:t>function scores </a:t>
            </a:r>
            <a:r>
              <a:rPr lang="en-US" sz="1200" dirty="0" err="1"/>
              <a:t>coloured</a:t>
            </a:r>
            <a:r>
              <a:rPr lang="en-US" sz="1200" dirty="0"/>
              <a:t> by </a:t>
            </a:r>
            <a:r>
              <a:rPr lang="en-US" sz="1200" dirty="0" err="1"/>
              <a:t>ClinVar</a:t>
            </a:r>
            <a:r>
              <a:rPr lang="en-US" sz="1200" dirty="0"/>
              <a:t> interpretation. Scores are shown for n = </a:t>
            </a:r>
            <a:r>
              <a:rPr lang="en-US" sz="1200" dirty="0" smtClean="0"/>
              <a:t>375 SNVs </a:t>
            </a:r>
            <a:r>
              <a:rPr lang="en-US" sz="1200" dirty="0"/>
              <a:t>with at least a ‘one-star’ review status in </a:t>
            </a:r>
            <a:r>
              <a:rPr lang="en-US" sz="1200" dirty="0" err="1"/>
              <a:t>ClinVar</a:t>
            </a:r>
            <a:r>
              <a:rPr lang="en-US" sz="1200" dirty="0"/>
              <a:t> and either </a:t>
            </a:r>
            <a:r>
              <a:rPr lang="en-US" sz="1200" dirty="0" smtClean="0"/>
              <a:t>a ‘pathogenic</a:t>
            </a:r>
            <a:r>
              <a:rPr lang="en-US" sz="1200" dirty="0"/>
              <a:t>’ or ‘benign’ interpretation (including ‘likely’). The </a:t>
            </a:r>
            <a:r>
              <a:rPr lang="en-US" sz="1200" dirty="0" smtClean="0"/>
              <a:t>dashed lines </a:t>
            </a:r>
            <a:r>
              <a:rPr lang="en-US" sz="1200" dirty="0"/>
              <a:t>indicate the functional classification thresholds </a:t>
            </a:r>
            <a:r>
              <a:rPr lang="en-US" sz="1200" dirty="0" smtClean="0"/>
              <a:t>determined by </a:t>
            </a:r>
            <a:r>
              <a:rPr lang="en-US" sz="1200" dirty="0"/>
              <a:t>mixture modelling. Grey divides ‘functional’ and ‘intermediate</a:t>
            </a:r>
            <a:r>
              <a:rPr lang="en-US" sz="1200" dirty="0" smtClean="0"/>
              <a:t>’ (</a:t>
            </a:r>
            <a:r>
              <a:rPr lang="en-US" sz="1200" dirty="0"/>
              <a:t>function score = −0.748), and black divides ‘intermediate’ </a:t>
            </a:r>
            <a:r>
              <a:rPr lang="en-US" sz="1200" dirty="0" smtClean="0"/>
              <a:t>and ‘non-functional</a:t>
            </a:r>
            <a:r>
              <a:rPr lang="en-US" sz="1200" dirty="0"/>
              <a:t>’ (function score = −1.328).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5625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4312"/>
          <a:stretch/>
        </p:blipFill>
        <p:spPr bwMode="auto">
          <a:xfrm>
            <a:off x="107504" y="1254311"/>
            <a:ext cx="8799011" cy="173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5653E-8211-DA45-84B5-13C15A10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645024"/>
            <a:ext cx="4718514" cy="22603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7757936" y="2555963"/>
            <a:ext cx="504056" cy="49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5373216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0" y="2522648"/>
            <a:ext cx="971600" cy="49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11760" y="4221088"/>
            <a:ext cx="28803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434772" y="2522721"/>
            <a:ext cx="504056" cy="4954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7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6" y="1700808"/>
            <a:ext cx="86590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3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Comprehensive functional analysis </a:t>
            </a:r>
            <a:r>
              <a:rPr lang="en-US" dirty="0"/>
              <a:t>of variants encoding missense alterations </a:t>
            </a:r>
            <a:r>
              <a:rPr lang="en-US" dirty="0" smtClean="0"/>
              <a:t>in the </a:t>
            </a:r>
            <a:r>
              <a:rPr lang="en-US" i="1" dirty="0"/>
              <a:t>BRCA2</a:t>
            </a:r>
            <a:r>
              <a:rPr lang="en-US" dirty="0"/>
              <a:t> DNA binding domain (DBD) (amino </a:t>
            </a:r>
            <a:r>
              <a:rPr lang="en-US" dirty="0" smtClean="0"/>
              <a:t>acids 2,460–3,170</a:t>
            </a:r>
            <a:r>
              <a:rPr lang="en-US" dirty="0"/>
              <a:t>) by using a homology-directed DNA </a:t>
            </a:r>
            <a:r>
              <a:rPr lang="en-US" dirty="0" smtClean="0"/>
              <a:t>repair (HDR</a:t>
            </a:r>
            <a:r>
              <a:rPr lang="en-US" dirty="0"/>
              <a:t>) assay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They developed </a:t>
            </a:r>
            <a:r>
              <a:rPr lang="en-US" dirty="0"/>
              <a:t>a statistical classifier </a:t>
            </a:r>
            <a:r>
              <a:rPr lang="en-US" dirty="0" smtClean="0"/>
              <a:t>yielding probabilities </a:t>
            </a:r>
            <a:r>
              <a:rPr lang="en-US" dirty="0"/>
              <a:t>of pathogenicity for VUS on the basis of </a:t>
            </a:r>
            <a:r>
              <a:rPr lang="en-US" dirty="0" smtClean="0"/>
              <a:t>high sensitivity </a:t>
            </a:r>
            <a:r>
              <a:rPr lang="en-US" dirty="0"/>
              <a:t>and specificity of the assay for </a:t>
            </a:r>
            <a:r>
              <a:rPr lang="en-US" dirty="0" smtClean="0"/>
              <a:t>established pathogenic </a:t>
            </a:r>
            <a:r>
              <a:rPr lang="en-US" dirty="0"/>
              <a:t>missense mutations.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They assessed </a:t>
            </a:r>
            <a:r>
              <a:rPr lang="en-US" dirty="0"/>
              <a:t>the </a:t>
            </a:r>
            <a:r>
              <a:rPr lang="en-US" dirty="0" smtClean="0"/>
              <a:t>functional accuracy </a:t>
            </a:r>
            <a:r>
              <a:rPr lang="en-US" dirty="0"/>
              <a:t>of the Align-GVGD </a:t>
            </a:r>
            <a:r>
              <a:rPr lang="en-US" i="1" dirty="0"/>
              <a:t>in silico </a:t>
            </a:r>
            <a:r>
              <a:rPr lang="en-US" dirty="0" smtClean="0"/>
              <a:t>sequence-based prediction </a:t>
            </a:r>
            <a:r>
              <a:rPr lang="en-US" dirty="0"/>
              <a:t>model by comparing it to the functional </a:t>
            </a:r>
            <a:r>
              <a:rPr lang="en-US" dirty="0" smtClean="0"/>
              <a:t>results and </a:t>
            </a:r>
            <a:r>
              <a:rPr lang="en-US" dirty="0"/>
              <a:t>combined function-based and sequence-based </a:t>
            </a:r>
            <a:r>
              <a:rPr lang="en-US" dirty="0" smtClean="0"/>
              <a:t>probabilities of </a:t>
            </a:r>
            <a:r>
              <a:rPr lang="en-US" dirty="0"/>
              <a:t>pathogenicity in </a:t>
            </a:r>
            <a:r>
              <a:rPr lang="en-US" dirty="0" err="1"/>
              <a:t>VarCall</a:t>
            </a:r>
            <a:r>
              <a:rPr lang="en-US" dirty="0"/>
              <a:t>, a computational </a:t>
            </a:r>
            <a:r>
              <a:rPr lang="en-US" dirty="0" smtClean="0"/>
              <a:t>tool that </a:t>
            </a:r>
            <a:r>
              <a:rPr lang="en-US" dirty="0"/>
              <a:t>predicts the overall likelihood of </a:t>
            </a:r>
            <a:r>
              <a:rPr lang="en-US" dirty="0" smtClean="0"/>
              <a:t>pathogenicity </a:t>
            </a:r>
            <a:r>
              <a:rPr lang="en-GB" dirty="0" smtClean="0"/>
              <a:t>for </a:t>
            </a:r>
            <a:r>
              <a:rPr lang="en-GB" dirty="0"/>
              <a:t>BRCA2 VUS</a:t>
            </a:r>
          </a:p>
        </p:txBody>
      </p:sp>
    </p:spTree>
    <p:extLst>
      <p:ext uri="{BB962C8B-B14F-4D97-AF65-F5344CB8AC3E}">
        <p14:creationId xmlns:p14="http://schemas.microsoft.com/office/powerpoint/2010/main" val="263146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/>
              <a:t>A total of 139 BRCA2-encoded DBD missense variants </a:t>
            </a:r>
            <a:r>
              <a:rPr lang="en-US" sz="2200" dirty="0" smtClean="0"/>
              <a:t>identified </a:t>
            </a:r>
            <a:r>
              <a:rPr lang="en-US" sz="2200" dirty="0"/>
              <a:t>in individuals receiving clinical genetic testing for BRCA1 and BRCA2 mutations were selected for this study. </a:t>
            </a:r>
            <a:endParaRPr lang="en-US" sz="2200" dirty="0" smtClean="0"/>
          </a:p>
          <a:p>
            <a:pPr algn="just">
              <a:lnSpc>
                <a:spcPct val="90000"/>
              </a:lnSpc>
            </a:pPr>
            <a:endParaRPr lang="en-US" sz="2200" dirty="0"/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Variants </a:t>
            </a:r>
            <a:r>
              <a:rPr lang="en-US" sz="2200" dirty="0"/>
              <a:t>were identified through the ENIGMA, </a:t>
            </a:r>
            <a:r>
              <a:rPr lang="en-US" sz="2200" dirty="0" err="1"/>
              <a:t>ClinVar</a:t>
            </a:r>
            <a:r>
              <a:rPr lang="en-US" sz="2200" dirty="0"/>
              <a:t>, and BIC </a:t>
            </a:r>
            <a:r>
              <a:rPr lang="en-US" sz="2200" dirty="0" smtClean="0"/>
              <a:t>databases </a:t>
            </a:r>
            <a:r>
              <a:rPr lang="en-US" sz="2200" dirty="0"/>
              <a:t>and were selected to allow comparison of the HDR assay and </a:t>
            </a:r>
            <a:r>
              <a:rPr lang="it-IT" sz="2200" dirty="0"/>
              <a:t>Align-GVGD in silico prediction model categories</a:t>
            </a:r>
            <a:endParaRPr lang="en-GB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9445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/>
              <a:t>At the time that these studies were </a:t>
            </a:r>
            <a:r>
              <a:rPr lang="en-US" sz="2200" b="1" dirty="0" smtClean="0"/>
              <a:t>completed:</a:t>
            </a:r>
          </a:p>
          <a:p>
            <a:pPr algn="just"/>
            <a:r>
              <a:rPr lang="en-US" sz="2200" dirty="0" smtClean="0"/>
              <a:t>12 </a:t>
            </a:r>
            <a:r>
              <a:rPr lang="en-US" sz="2200" dirty="0"/>
              <a:t>variants in </a:t>
            </a:r>
            <a:r>
              <a:rPr lang="en-US" sz="2200" dirty="0" smtClean="0"/>
              <a:t>the DBD </a:t>
            </a:r>
            <a:r>
              <a:rPr lang="en-US" sz="2200" dirty="0"/>
              <a:t>of BRCA2 had been categorized as class 1 known </a:t>
            </a:r>
            <a:r>
              <a:rPr lang="en-US" sz="2200" dirty="0" smtClean="0"/>
              <a:t>neutral variants (posterior probability of pathogenicity %0.01) (21 </a:t>
            </a:r>
            <a:r>
              <a:rPr lang="en-US" sz="2200" dirty="0"/>
              <a:t>variants had been classified as classes 1 and 2 </a:t>
            </a:r>
            <a:r>
              <a:rPr lang="en-US" sz="2200" dirty="0" smtClean="0"/>
              <a:t>combined (class </a:t>
            </a:r>
            <a:r>
              <a:rPr lang="en-US" sz="2200" dirty="0"/>
              <a:t>1/2) </a:t>
            </a:r>
            <a:r>
              <a:rPr lang="en-US" sz="2200" dirty="0" smtClean="0"/>
              <a:t>(0.01– 0.049))</a:t>
            </a:r>
          </a:p>
          <a:p>
            <a:pPr algn="just"/>
            <a:r>
              <a:rPr lang="en-US" sz="2200" dirty="0" smtClean="0"/>
              <a:t>13 </a:t>
            </a:r>
            <a:r>
              <a:rPr lang="en-US" sz="2200" dirty="0"/>
              <a:t>variants had been categorized as class 4 and </a:t>
            </a:r>
            <a:r>
              <a:rPr lang="en-US" sz="2200" dirty="0" smtClean="0"/>
              <a:t>5 (class </a:t>
            </a:r>
            <a:r>
              <a:rPr lang="en-US" sz="2200" dirty="0"/>
              <a:t>4/5) known pathogenic variants (class 4 </a:t>
            </a:r>
            <a:r>
              <a:rPr lang="en-GB" sz="2200" dirty="0" smtClean="0"/>
              <a:t>posterior </a:t>
            </a:r>
            <a:r>
              <a:rPr lang="en-GB" sz="2200" dirty="0"/>
              <a:t>probability </a:t>
            </a:r>
            <a:r>
              <a:rPr lang="en-GB" sz="2200" dirty="0" smtClean="0"/>
              <a:t>0.95–0.99</a:t>
            </a:r>
            <a:r>
              <a:rPr lang="en-GB" sz="2200" dirty="0"/>
              <a:t>; class 5 </a:t>
            </a:r>
            <a:r>
              <a:rPr lang="en-GB" sz="2200" dirty="0" smtClean="0"/>
              <a:t>pathogenic</a:t>
            </a:r>
            <a:r>
              <a:rPr lang="en-GB" sz="2200" dirty="0"/>
              <a:t>, </a:t>
            </a:r>
            <a:r>
              <a:rPr lang="en-GB" sz="2200" dirty="0" smtClean="0"/>
              <a:t>posterior </a:t>
            </a:r>
            <a:r>
              <a:rPr lang="en-US" sz="2200" dirty="0" smtClean="0"/>
              <a:t>probability </a:t>
            </a:r>
            <a:r>
              <a:rPr lang="en-US" sz="2200" dirty="0"/>
              <a:t>R 0.99) </a:t>
            </a:r>
            <a:endParaRPr lang="en-US" sz="2200" dirty="0" smtClean="0"/>
          </a:p>
          <a:p>
            <a:pPr algn="just"/>
            <a:r>
              <a:rPr lang="en-US" sz="2200" b="1" dirty="0" smtClean="0"/>
              <a:t>The </a:t>
            </a:r>
            <a:r>
              <a:rPr lang="en-US" sz="2200" b="1" dirty="0"/>
              <a:t>sensitivity and specificity </a:t>
            </a:r>
            <a:r>
              <a:rPr lang="en-US" sz="2200" b="1" dirty="0" smtClean="0"/>
              <a:t>of the </a:t>
            </a:r>
            <a:r>
              <a:rPr lang="en-US" sz="2200" b="1" dirty="0"/>
              <a:t>HDR assay were calculated on the basis </a:t>
            </a:r>
            <a:r>
              <a:rPr lang="en-US" sz="2200" b="1" dirty="0" smtClean="0"/>
              <a:t>of </a:t>
            </a:r>
            <a:r>
              <a:rPr lang="en-US" sz="2200" b="1" dirty="0"/>
              <a:t>the normalized HDR </a:t>
            </a:r>
            <a:r>
              <a:rPr lang="en-US" sz="2200" b="1" dirty="0" smtClean="0"/>
              <a:t>fold change </a:t>
            </a:r>
            <a:r>
              <a:rPr lang="en-US" sz="2200" b="1" dirty="0"/>
              <a:t>for the class 4/5 and class 1 variants</a:t>
            </a:r>
            <a:endParaRPr lang="en-GB" sz="22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1776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43" y="92727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The issue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7" y="1196752"/>
            <a:ext cx="858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28" y="2276872"/>
            <a:ext cx="85835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Richards et al 2015 did not </a:t>
            </a:r>
            <a:r>
              <a:rPr lang="en-GB" dirty="0"/>
              <a:t>provide detailed guidance on how functional </a:t>
            </a:r>
            <a:r>
              <a:rPr lang="en-GB" dirty="0" smtClean="0"/>
              <a:t>evidence should </a:t>
            </a:r>
            <a:r>
              <a:rPr lang="en-GB" dirty="0"/>
              <a:t>be </a:t>
            </a:r>
            <a:r>
              <a:rPr lang="en-GB" dirty="0" smtClean="0"/>
              <a:t>evaluated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ACGS 2019 – a bit more details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73" y="3284984"/>
            <a:ext cx="656017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Next, 105 additional VUS from the BRCA2 DBD </a:t>
            </a:r>
            <a:r>
              <a:rPr lang="en-US" sz="2200" dirty="0" smtClean="0"/>
              <a:t>were selected </a:t>
            </a:r>
            <a:r>
              <a:rPr lang="en-US" sz="2200" dirty="0"/>
              <a:t>for HDR analysis. These were enriched </a:t>
            </a:r>
            <a:r>
              <a:rPr lang="en-US" sz="2200" dirty="0" smtClean="0"/>
              <a:t>with Align-GVGD </a:t>
            </a:r>
            <a:r>
              <a:rPr lang="en-US" sz="2200" dirty="0"/>
              <a:t>categories C0 (prior probability of </a:t>
            </a:r>
            <a:r>
              <a:rPr lang="en-US" sz="2200" dirty="0" smtClean="0"/>
              <a:t>pathogenicity of </a:t>
            </a:r>
            <a:r>
              <a:rPr lang="en-US" sz="2200" dirty="0"/>
              <a:t>0.03) and C65 (prior probability of </a:t>
            </a:r>
            <a:r>
              <a:rPr lang="en-US" sz="2200" dirty="0" smtClean="0"/>
              <a:t>pathogenicity of </a:t>
            </a:r>
            <a:r>
              <a:rPr lang="en-US" sz="2200" dirty="0"/>
              <a:t>0.81) but also included variants from other </a:t>
            </a:r>
            <a:r>
              <a:rPr lang="en-US" sz="2200" dirty="0" smtClean="0"/>
              <a:t>Align-GVGD categories </a:t>
            </a:r>
            <a:r>
              <a:rPr lang="en-US" sz="2200" dirty="0"/>
              <a:t>(C15–C55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  <a:p>
            <a:r>
              <a:rPr lang="en-US" sz="2200" dirty="0" smtClean="0"/>
              <a:t>To </a:t>
            </a:r>
            <a:r>
              <a:rPr lang="en-US" sz="2200" dirty="0"/>
              <a:t>exclude the potential </a:t>
            </a:r>
            <a:r>
              <a:rPr lang="en-US" sz="2200" dirty="0" smtClean="0"/>
              <a:t>influence of </a:t>
            </a:r>
            <a:r>
              <a:rPr lang="en-US" sz="2200" dirty="0"/>
              <a:t>these missense changes on mRNA splicing, </a:t>
            </a:r>
            <a:r>
              <a:rPr lang="en-US" sz="2200" dirty="0" smtClean="0"/>
              <a:t>we assessed </a:t>
            </a:r>
            <a:r>
              <a:rPr lang="en-US" sz="2200" dirty="0"/>
              <a:t>all VUS with Human Splicing Finder 3.0 for </a:t>
            </a:r>
            <a:r>
              <a:rPr lang="en-US" sz="2200" dirty="0" smtClean="0"/>
              <a:t>effects </a:t>
            </a:r>
            <a:r>
              <a:rPr lang="fr-FR" sz="2200" dirty="0" smtClean="0"/>
              <a:t>on </a:t>
            </a:r>
            <a:r>
              <a:rPr lang="fr-FR" sz="2200" dirty="0"/>
              <a:t>consensus </a:t>
            </a:r>
            <a:r>
              <a:rPr lang="fr-FR" sz="2200" dirty="0" err="1"/>
              <a:t>splice</a:t>
            </a:r>
            <a:r>
              <a:rPr lang="fr-FR" sz="2200" dirty="0"/>
              <a:t> sites, </a:t>
            </a:r>
            <a:r>
              <a:rPr lang="fr-FR" sz="2200" dirty="0" err="1"/>
              <a:t>branch</a:t>
            </a:r>
            <a:r>
              <a:rPr lang="fr-FR" sz="2200" dirty="0"/>
              <a:t> points, </a:t>
            </a:r>
            <a:r>
              <a:rPr lang="fr-FR" sz="2200" dirty="0" err="1"/>
              <a:t>splice</a:t>
            </a:r>
            <a:r>
              <a:rPr lang="fr-FR" sz="2200" dirty="0"/>
              <a:t> </a:t>
            </a:r>
            <a:r>
              <a:rPr lang="fr-FR" sz="2200" dirty="0" err="1" smtClean="0"/>
              <a:t>enhancer</a:t>
            </a:r>
            <a:r>
              <a:rPr lang="fr-FR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silencer motifs, and the formation of de novo </a:t>
            </a:r>
            <a:r>
              <a:rPr lang="en-US" sz="2200" dirty="0" smtClean="0"/>
              <a:t>splice </a:t>
            </a:r>
            <a:r>
              <a:rPr lang="en-GB" sz="2200" dirty="0" smtClean="0"/>
              <a:t>sites</a:t>
            </a:r>
            <a:endParaRPr lang="en-GB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6628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Analysis </a:t>
            </a:r>
            <a:r>
              <a:rPr lang="en-US" sz="2200" dirty="0"/>
              <a:t>of the </a:t>
            </a:r>
            <a:r>
              <a:rPr lang="en-US" sz="2200" dirty="0" smtClean="0"/>
              <a:t>normalized mean </a:t>
            </a:r>
            <a:r>
              <a:rPr lang="en-US" sz="2200" dirty="0"/>
              <a:t>HDR results for the established pathogenic </a:t>
            </a:r>
            <a:r>
              <a:rPr lang="en-US" sz="2200" dirty="0" smtClean="0"/>
              <a:t>and neutral </a:t>
            </a:r>
            <a:r>
              <a:rPr lang="en-US" sz="2200" dirty="0"/>
              <a:t>variants identified HDR fold-change thresholds </a:t>
            </a:r>
            <a:r>
              <a:rPr lang="en-US" sz="2200" dirty="0" smtClean="0"/>
              <a:t>of &lt;1.66 </a:t>
            </a:r>
            <a:r>
              <a:rPr lang="en-US" sz="2200" dirty="0"/>
              <a:t>and &lt;1.78, which correspond to 99% and </a:t>
            </a:r>
            <a:r>
              <a:rPr lang="en-US" sz="2200" dirty="0" smtClean="0"/>
              <a:t>95% probabilities </a:t>
            </a:r>
            <a:r>
              <a:rPr lang="en-US" sz="2200" dirty="0"/>
              <a:t>of pathogenicity, respectively, and HDR </a:t>
            </a:r>
            <a:r>
              <a:rPr lang="en-US" sz="2200" dirty="0" smtClean="0"/>
              <a:t>fold changes </a:t>
            </a:r>
            <a:r>
              <a:rPr lang="en-US" sz="2200" dirty="0"/>
              <a:t>of &gt;2.25 and &gt;2.41 for 95% and 99% </a:t>
            </a:r>
            <a:r>
              <a:rPr lang="en-US" sz="2200" dirty="0" smtClean="0"/>
              <a:t>probabilities </a:t>
            </a:r>
            <a:r>
              <a:rPr lang="en-GB" sz="2200" dirty="0" smtClean="0"/>
              <a:t>of </a:t>
            </a:r>
            <a:r>
              <a:rPr lang="en-GB" sz="2200" dirty="0"/>
              <a:t>neutrality, </a:t>
            </a:r>
            <a:r>
              <a:rPr lang="en-GB" sz="2200" dirty="0" smtClean="0"/>
              <a:t>respectively</a:t>
            </a:r>
          </a:p>
          <a:p>
            <a:pPr algn="just"/>
            <a:endParaRPr lang="en-GB" sz="2200" dirty="0" smtClean="0"/>
          </a:p>
          <a:p>
            <a:pPr algn="just"/>
            <a:r>
              <a:rPr lang="en-US" sz="2200" dirty="0"/>
              <a:t>The sensitivity and specificity of the assay according </a:t>
            </a:r>
            <a:r>
              <a:rPr lang="en-US" sz="2200" dirty="0" smtClean="0"/>
              <a:t>to these </a:t>
            </a:r>
            <a:r>
              <a:rPr lang="en-US" sz="2200" dirty="0"/>
              <a:t>standards were estimated at 100</a:t>
            </a:r>
            <a:r>
              <a:rPr lang="en-US" sz="2200" dirty="0" smtClean="0"/>
              <a:t>%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/>
              <a:t>Extending to 21 class 1/2 and the 13 class </a:t>
            </a:r>
            <a:r>
              <a:rPr lang="en-US" sz="2200" dirty="0" smtClean="0"/>
              <a:t>4/5 known </a:t>
            </a:r>
            <a:r>
              <a:rPr lang="en-US" sz="2200" dirty="0"/>
              <a:t>standards also yielded sensitivity and </a:t>
            </a:r>
            <a:r>
              <a:rPr lang="en-US" sz="2200" dirty="0" smtClean="0"/>
              <a:t>specificity </a:t>
            </a:r>
            <a:r>
              <a:rPr lang="en-GB" sz="2200" dirty="0" smtClean="0"/>
              <a:t>estimates </a:t>
            </a:r>
            <a:r>
              <a:rPr lang="en-GB" sz="2200" dirty="0"/>
              <a:t>of 100%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6835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6BF13-7D17-E440-86D5-E7ADBA84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682221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A64A8D-21F6-B742-BE5F-C2F7789BDEC1}"/>
              </a:ext>
            </a:extLst>
          </p:cNvPr>
          <p:cNvSpPr/>
          <p:nvPr/>
        </p:nvSpPr>
        <p:spPr>
          <a:xfrm>
            <a:off x="40185" y="434741"/>
            <a:ext cx="307690" cy="3076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5E9020-4385-0347-BE85-A78D72EB6BCE}"/>
              </a:ext>
            </a:extLst>
          </p:cNvPr>
          <p:cNvSpPr/>
          <p:nvPr/>
        </p:nvSpPr>
        <p:spPr>
          <a:xfrm>
            <a:off x="54040" y="63525"/>
            <a:ext cx="307691" cy="307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57F11A-A08B-A740-B770-BDB8BA96176D}"/>
              </a:ext>
            </a:extLst>
          </p:cNvPr>
          <p:cNvSpPr/>
          <p:nvPr/>
        </p:nvSpPr>
        <p:spPr>
          <a:xfrm>
            <a:off x="3452940" y="1000889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70A554-861B-7440-9F80-45549D924B43}"/>
              </a:ext>
            </a:extLst>
          </p:cNvPr>
          <p:cNvSpPr/>
          <p:nvPr/>
        </p:nvSpPr>
        <p:spPr>
          <a:xfrm>
            <a:off x="40185" y="1294724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FD39D8-20D8-6944-A663-6F3ACAEFEE11}"/>
              </a:ext>
            </a:extLst>
          </p:cNvPr>
          <p:cNvSpPr/>
          <p:nvPr/>
        </p:nvSpPr>
        <p:spPr>
          <a:xfrm>
            <a:off x="3382020" y="4114758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8F53FA-2B74-7F4D-88F6-53A7A28C2556}"/>
              </a:ext>
            </a:extLst>
          </p:cNvPr>
          <p:cNvSpPr/>
          <p:nvPr/>
        </p:nvSpPr>
        <p:spPr>
          <a:xfrm>
            <a:off x="43075" y="4516539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312" y="94217"/>
            <a:ext cx="1608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AD/AR, </a:t>
            </a:r>
            <a:r>
              <a:rPr lang="en-GB" sz="1200" dirty="0" err="1" smtClean="0"/>
              <a:t>LoF</a:t>
            </a:r>
            <a:r>
              <a:rPr lang="en-GB" sz="1200" dirty="0" smtClean="0"/>
              <a:t>, </a:t>
            </a:r>
            <a:r>
              <a:rPr lang="en-GB" sz="1200" dirty="0" err="1" smtClean="0"/>
              <a:t>GoF</a:t>
            </a:r>
            <a:r>
              <a:rPr lang="en-GB" sz="1200" dirty="0" smtClean="0"/>
              <a:t> </a:t>
            </a:r>
            <a:r>
              <a:rPr lang="en-GB" sz="1200" dirty="0" err="1" smtClean="0"/>
              <a:t>etc</a:t>
            </a:r>
            <a:endParaRPr lang="en-GB" sz="12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3"/>
              </a:rPr>
              <a:t>https://www.biorxiv.org/content/10.1101/709428v1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82" y="63525"/>
            <a:ext cx="3744416" cy="850106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Guidugli</a:t>
            </a:r>
            <a:r>
              <a:rPr lang="en-GB" sz="2800" b="1" dirty="0"/>
              <a:t> </a:t>
            </a:r>
            <a:r>
              <a:rPr lang="en-GB" sz="2800" b="1" i="1" dirty="0"/>
              <a:t>et al </a:t>
            </a:r>
            <a:r>
              <a:rPr lang="en-GB" sz="2800" b="1" dirty="0"/>
              <a:t>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 bwMode="auto">
          <a:xfrm>
            <a:off x="4080895" y="1124671"/>
            <a:ext cx="357783" cy="3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/>
          <a:stretch/>
        </p:blipFill>
        <p:spPr bwMode="auto">
          <a:xfrm>
            <a:off x="2354901" y="2420888"/>
            <a:ext cx="357783" cy="3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256" y="2789041"/>
            <a:ext cx="2300861" cy="66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1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8" y="1259632"/>
            <a:ext cx="796476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24328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8964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201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Guidugli</a:t>
            </a:r>
            <a:r>
              <a:rPr lang="en-GB" sz="2800" dirty="0" smtClean="0"/>
              <a:t> 2018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4" y="332656"/>
            <a:ext cx="8963966" cy="607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7049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6206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4261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8451752" cy="116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672" y="3284984"/>
            <a:ext cx="8229600" cy="2049091"/>
          </a:xfrm>
        </p:spPr>
        <p:txBody>
          <a:bodyPr>
            <a:normAutofit/>
          </a:bodyPr>
          <a:lstStyle/>
          <a:p>
            <a:r>
              <a:rPr lang="en-GB" dirty="0" smtClean="0"/>
              <a:t>PS3_ moderate or PS3_strong?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5653E-8211-DA45-84B5-13C15A10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264978"/>
            <a:ext cx="4718514" cy="22603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7596336" y="2555963"/>
            <a:ext cx="504056" cy="529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67744" y="5805264"/>
            <a:ext cx="3672408" cy="403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44016" y="2478688"/>
            <a:ext cx="971600" cy="69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8451752" cy="116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672" y="3284984"/>
            <a:ext cx="8229600" cy="2049091"/>
          </a:xfrm>
        </p:spPr>
        <p:txBody>
          <a:bodyPr>
            <a:normAutofit/>
          </a:bodyPr>
          <a:lstStyle/>
          <a:p>
            <a:r>
              <a:rPr lang="en-GB" dirty="0" smtClean="0"/>
              <a:t>PS3_ moderate and BS3_moderate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5653E-8211-DA45-84B5-13C15A10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264978"/>
            <a:ext cx="4718514" cy="22603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7596336" y="2555963"/>
            <a:ext cx="504056" cy="529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67744" y="5805264"/>
            <a:ext cx="3672408" cy="20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44016" y="2478688"/>
            <a:ext cx="971600" cy="69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67744" y="5085184"/>
            <a:ext cx="3528392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244408" y="2590359"/>
            <a:ext cx="504056" cy="4954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5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72400" cy="43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2013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18!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77386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6520"/>
            <a:ext cx="8918873" cy="45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2013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465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6520"/>
            <a:ext cx="8918873" cy="45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2013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8" y="1655466"/>
            <a:ext cx="4458800" cy="58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Harrison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2017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38745" y="980728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As part of a </a:t>
            </a:r>
            <a:r>
              <a:rPr lang="en-US" dirty="0" err="1"/>
              <a:t>ClinGen</a:t>
            </a:r>
            <a:r>
              <a:rPr lang="en-US" dirty="0"/>
              <a:t> initiative, four clinical laboratories (</a:t>
            </a:r>
            <a:r>
              <a:rPr lang="en-US" dirty="0" smtClean="0"/>
              <a:t>Ambry, </a:t>
            </a:r>
            <a:r>
              <a:rPr lang="en-US" dirty="0" err="1" smtClean="0"/>
              <a:t>GeneDx</a:t>
            </a:r>
            <a:r>
              <a:rPr lang="en-US" dirty="0"/>
              <a:t>, </a:t>
            </a:r>
            <a:r>
              <a:rPr lang="en-US" dirty="0" smtClean="0"/>
              <a:t>Partners Healthcare </a:t>
            </a:r>
            <a:r>
              <a:rPr lang="en-US" dirty="0"/>
              <a:t>Laboratory for Molecular Medicine, and </a:t>
            </a:r>
            <a:r>
              <a:rPr lang="en-US" dirty="0" smtClean="0"/>
              <a:t>University of </a:t>
            </a:r>
            <a:r>
              <a:rPr lang="en-US" dirty="0"/>
              <a:t>Chicago Genetic </a:t>
            </a:r>
            <a:r>
              <a:rPr lang="en-US" dirty="0" smtClean="0"/>
              <a:t>Services Laboratory</a:t>
            </a:r>
            <a:r>
              <a:rPr lang="en-US" dirty="0"/>
              <a:t>) collaborated to </a:t>
            </a:r>
            <a:r>
              <a:rPr lang="en-US" b="1" u="sng" dirty="0"/>
              <a:t>identify </a:t>
            </a:r>
            <a:r>
              <a:rPr lang="en-US" b="1" u="sng" dirty="0" smtClean="0"/>
              <a:t>the basis </a:t>
            </a:r>
            <a:r>
              <a:rPr lang="en-US" b="1" u="sng" dirty="0"/>
              <a:t>of interpretation differences</a:t>
            </a:r>
            <a:r>
              <a:rPr lang="en-US" b="1" dirty="0"/>
              <a:t> </a:t>
            </a:r>
            <a:r>
              <a:rPr lang="en-US" dirty="0"/>
              <a:t>and to investigate if data </a:t>
            </a:r>
            <a:r>
              <a:rPr lang="en-US" dirty="0" smtClean="0"/>
              <a:t>sharing and </a:t>
            </a:r>
            <a:r>
              <a:rPr lang="en-US" dirty="0"/>
              <a:t>reassessment resolve interpretation differences by analyzing </a:t>
            </a:r>
            <a:r>
              <a:rPr lang="en-US" dirty="0" smtClean="0"/>
              <a:t>a subset </a:t>
            </a:r>
            <a:r>
              <a:rPr lang="en-US" dirty="0"/>
              <a:t>of variants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GB" b="1" dirty="0" smtClean="0"/>
              <a:t>The </a:t>
            </a:r>
            <a:r>
              <a:rPr lang="en-GB" b="1" dirty="0"/>
              <a:t>application of the PS3/BS3 codes is a major contributor to variant interpretation discordance between laboratories.</a:t>
            </a:r>
          </a:p>
          <a:p>
            <a:pPr algn="just"/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1" y="3533064"/>
            <a:ext cx="8986589" cy="19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1141" y="4002331"/>
            <a:ext cx="5605496" cy="390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9512" y="6290156"/>
            <a:ext cx="8986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u="sng" dirty="0"/>
              <a:t>Genet Med.</a:t>
            </a:r>
            <a:r>
              <a:rPr lang="en-GB" sz="1400" dirty="0"/>
              <a:t> 2017 Oct;19(10):1096-1104. </a:t>
            </a:r>
            <a:r>
              <a:rPr lang="en-GB" sz="1400" dirty="0" err="1"/>
              <a:t>doi</a:t>
            </a:r>
            <a:r>
              <a:rPr lang="en-GB" sz="1400" dirty="0"/>
              <a:t>: 10.1038/gim.2017.14. </a:t>
            </a:r>
            <a:r>
              <a:rPr lang="en-GB" sz="1400" dirty="0" err="1"/>
              <a:t>Epub</a:t>
            </a:r>
            <a:r>
              <a:rPr lang="en-GB" sz="1400" dirty="0"/>
              <a:t> 2017 Mar 16</a:t>
            </a:r>
            <a:r>
              <a:rPr lang="en-GB" sz="1400" dirty="0" smtClean="0"/>
              <a:t>. </a:t>
            </a: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://www.ncbi.nlm.nih.gov/pubmed/28301460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14586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C5653E-8211-DA45-84B5-13C15A10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56992"/>
            <a:ext cx="4659817" cy="22322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361211" y="4891831"/>
            <a:ext cx="3390627" cy="20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Guidugli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2013</a:t>
            </a:r>
            <a:endParaRPr lang="en-GB" sz="28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62380" cy="87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827346" y="2291058"/>
            <a:ext cx="504056" cy="529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223446" y="4113997"/>
            <a:ext cx="3528392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555007" y="2293953"/>
            <a:ext cx="504056" cy="4954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0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The common missense mutations in the TP53 gene disrupt the ability of p53 to bind to DNA and consequently to </a:t>
            </a:r>
            <a:r>
              <a:rPr lang="en-US" sz="2200" dirty="0" err="1" smtClean="0"/>
              <a:t>transactivate</a:t>
            </a:r>
            <a:r>
              <a:rPr lang="en-US" sz="2200" dirty="0" smtClean="0"/>
              <a:t> downstream genes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Site-directed </a:t>
            </a:r>
            <a:r>
              <a:rPr lang="en-US" sz="2200" dirty="0"/>
              <a:t>mutagenesis technique and a </a:t>
            </a:r>
            <a:r>
              <a:rPr lang="en-US" sz="2200" dirty="0" smtClean="0"/>
              <a:t>yeast based functional </a:t>
            </a:r>
            <a:r>
              <a:rPr lang="en-US" sz="2200" dirty="0"/>
              <a:t>assay to construct, express, and evaluate 2,314 </a:t>
            </a:r>
            <a:r>
              <a:rPr lang="en-US" sz="2200" dirty="0" smtClean="0"/>
              <a:t>p53 mutants </a:t>
            </a:r>
            <a:r>
              <a:rPr lang="en-US" sz="2200" dirty="0"/>
              <a:t>representing all possible amino acid substitutions caused </a:t>
            </a:r>
            <a:r>
              <a:rPr lang="en-US" sz="2200" dirty="0" smtClean="0"/>
              <a:t>by a </a:t>
            </a:r>
            <a:r>
              <a:rPr lang="en-US" sz="2200" dirty="0"/>
              <a:t>point mutation throughout the protein (5.9 substitutions per residue</a:t>
            </a:r>
            <a:r>
              <a:rPr lang="en-US" sz="2200" dirty="0" smtClean="0"/>
              <a:t>), and </a:t>
            </a:r>
            <a:r>
              <a:rPr lang="en-US" sz="2200" dirty="0"/>
              <a:t>correlated p53 function with structure- and </a:t>
            </a:r>
            <a:r>
              <a:rPr lang="en-US" sz="2200" dirty="0" smtClean="0"/>
              <a:t>tumor-derived mutations</a:t>
            </a:r>
            <a:r>
              <a:rPr lang="en-US" sz="2200" dirty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07004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853"/>
            <a:ext cx="8229600" cy="5289451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/>
              <a:t>Site-Directed Mutagenesis. </a:t>
            </a:r>
            <a:r>
              <a:rPr lang="en-US" sz="2200" dirty="0"/>
              <a:t>To design oligonucleotide sequences </a:t>
            </a:r>
            <a:r>
              <a:rPr lang="en-US" sz="2200" dirty="0" smtClean="0"/>
              <a:t>for site-directed </a:t>
            </a:r>
            <a:r>
              <a:rPr lang="en-US" sz="2200" dirty="0"/>
              <a:t>mutagenesis, </a:t>
            </a:r>
            <a:r>
              <a:rPr lang="en-US" sz="2200" dirty="0" smtClean="0"/>
              <a:t>they </a:t>
            </a:r>
            <a:r>
              <a:rPr lang="en-US" sz="2200" dirty="0"/>
              <a:t>substituted every first, </a:t>
            </a:r>
            <a:r>
              <a:rPr lang="en-US" sz="2200" dirty="0" smtClean="0"/>
              <a:t>second, and </a:t>
            </a:r>
            <a:r>
              <a:rPr lang="en-US" sz="2200" dirty="0"/>
              <a:t>third nucleotide of all but the first ATG codon of p53 (</a:t>
            </a:r>
            <a:r>
              <a:rPr lang="en-US" sz="2200" dirty="0" smtClean="0"/>
              <a:t>codons 2–393</a:t>
            </a:r>
            <a:r>
              <a:rPr lang="en-US" sz="2200" dirty="0"/>
              <a:t>) by another nucleotide, and then excluded nonsense </a:t>
            </a:r>
            <a:r>
              <a:rPr lang="en-US" sz="2200" dirty="0" smtClean="0"/>
              <a:t>mutations </a:t>
            </a:r>
            <a:r>
              <a:rPr lang="en-GB" sz="2200" dirty="0" smtClean="0"/>
              <a:t>and </a:t>
            </a:r>
            <a:r>
              <a:rPr lang="en-GB" sz="2200" dirty="0"/>
              <a:t>silent mutations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They </a:t>
            </a:r>
            <a:r>
              <a:rPr lang="en-US" sz="2200" dirty="0"/>
              <a:t>synthesized 2,314 distinct mutant oligonucleotides with </a:t>
            </a:r>
            <a:r>
              <a:rPr lang="en-US" sz="2200" dirty="0" smtClean="0"/>
              <a:t>one </a:t>
            </a:r>
            <a:r>
              <a:rPr lang="en-GB" sz="2200" dirty="0" smtClean="0"/>
              <a:t>base mismatch</a:t>
            </a:r>
          </a:p>
          <a:p>
            <a:pPr algn="just"/>
            <a:endParaRPr lang="en-GB" sz="2200" dirty="0"/>
          </a:p>
          <a:p>
            <a:pPr algn="just"/>
            <a:r>
              <a:rPr lang="en-US" sz="2200" dirty="0"/>
              <a:t>To evaluate the effect of each mutant on p53 </a:t>
            </a:r>
            <a:r>
              <a:rPr lang="en-US" sz="2200" dirty="0" smtClean="0"/>
              <a:t>function, the </a:t>
            </a:r>
            <a:r>
              <a:rPr lang="en-US" sz="2200" dirty="0"/>
              <a:t>ability of the expressed mutant p53 to </a:t>
            </a:r>
            <a:r>
              <a:rPr lang="en-US" sz="2200" dirty="0" err="1"/>
              <a:t>transactivate</a:t>
            </a:r>
            <a:r>
              <a:rPr lang="en-US" sz="2200" dirty="0"/>
              <a:t> the </a:t>
            </a:r>
            <a:r>
              <a:rPr lang="en-US" sz="2200" dirty="0" smtClean="0"/>
              <a:t>EGFP reporter </a:t>
            </a:r>
            <a:r>
              <a:rPr lang="en-US" sz="2200" dirty="0"/>
              <a:t>plasmid through the p53 binding sequence (p53BS) </a:t>
            </a:r>
            <a:r>
              <a:rPr lang="en-US" sz="2200" dirty="0" smtClean="0"/>
              <a:t>derived from </a:t>
            </a:r>
            <a:r>
              <a:rPr lang="en-US" sz="2200" dirty="0"/>
              <a:t>the </a:t>
            </a:r>
            <a:r>
              <a:rPr lang="en-US" sz="2200" i="1" dirty="0"/>
              <a:t>p21WAF1 </a:t>
            </a:r>
            <a:r>
              <a:rPr lang="en-US" sz="2200" dirty="0"/>
              <a:t>promoter was quantitatively measured </a:t>
            </a:r>
            <a:r>
              <a:rPr lang="en-US" sz="2200" dirty="0" smtClean="0"/>
              <a:t>by the </a:t>
            </a:r>
            <a:r>
              <a:rPr lang="en-US" sz="2200" dirty="0"/>
              <a:t>fluorescence intensity of EGFP, and mapped onto the </a:t>
            </a:r>
            <a:r>
              <a:rPr lang="en-US" sz="2200" dirty="0" smtClean="0"/>
              <a:t>p53 </a:t>
            </a:r>
            <a:r>
              <a:rPr lang="en-GB" sz="2200" dirty="0" smtClean="0"/>
              <a:t>primary structure</a:t>
            </a:r>
          </a:p>
          <a:p>
            <a:pPr marL="0" indent="0" algn="just">
              <a:buNone/>
            </a:pPr>
            <a:endParaRPr lang="en-GB" sz="2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063890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853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Overall</a:t>
            </a:r>
            <a:r>
              <a:rPr lang="en-US" sz="2200" dirty="0"/>
              <a:t>, one-third (36.0%) of the </a:t>
            </a:r>
            <a:r>
              <a:rPr lang="en-US" sz="2200" dirty="0" smtClean="0"/>
              <a:t>p53 mutants </a:t>
            </a:r>
            <a:r>
              <a:rPr lang="en-US" sz="2200" dirty="0"/>
              <a:t>were functionally inactive. Approximately </a:t>
            </a:r>
            <a:r>
              <a:rPr lang="en-US" sz="2200" dirty="0" smtClean="0"/>
              <a:t>two-thirds (64.0</a:t>
            </a:r>
            <a:r>
              <a:rPr lang="en-US" sz="2200" dirty="0"/>
              <a:t>%) of the mutants in the core domain of p53 were </a:t>
            </a:r>
            <a:r>
              <a:rPr lang="en-US" sz="2200" dirty="0" smtClean="0"/>
              <a:t>inactive</a:t>
            </a:r>
          </a:p>
          <a:p>
            <a:pPr algn="just"/>
            <a:r>
              <a:rPr lang="en-US" sz="2200" dirty="0"/>
              <a:t>When the transcriptional </a:t>
            </a:r>
            <a:r>
              <a:rPr lang="en-US" sz="2200" dirty="0" err="1"/>
              <a:t>transactivities</a:t>
            </a:r>
            <a:r>
              <a:rPr lang="en-US" sz="2200" dirty="0"/>
              <a:t> of the p53 mutants </a:t>
            </a:r>
            <a:r>
              <a:rPr lang="en-US" sz="2200" dirty="0" smtClean="0"/>
              <a:t>were fractionated, </a:t>
            </a:r>
            <a:r>
              <a:rPr lang="en-US" sz="2200" dirty="0"/>
              <a:t>there were at least three subtypes: </a:t>
            </a:r>
            <a:endParaRPr lang="en-US" sz="2200" dirty="0" smtClean="0"/>
          </a:p>
          <a:p>
            <a:pPr lvl="1" algn="just"/>
            <a:r>
              <a:rPr lang="en-US" sz="2000" dirty="0" smtClean="0"/>
              <a:t>mutants with </a:t>
            </a:r>
            <a:r>
              <a:rPr lang="en-US" sz="2000" dirty="0"/>
              <a:t>no activity (type N: 9.6%), 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mutants </a:t>
            </a:r>
            <a:r>
              <a:rPr lang="en-US" sz="2000" dirty="0"/>
              <a:t>with significantly </a:t>
            </a:r>
            <a:r>
              <a:rPr lang="en-US" sz="2000" dirty="0" smtClean="0"/>
              <a:t>reduced but </a:t>
            </a:r>
            <a:r>
              <a:rPr lang="en-US" sz="2000" dirty="0"/>
              <a:t>some residual activity (type R: 26.5%), 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and </a:t>
            </a:r>
            <a:r>
              <a:rPr lang="en-US" sz="2000" dirty="0"/>
              <a:t>mutants </a:t>
            </a:r>
            <a:r>
              <a:rPr lang="en-US" sz="2000" dirty="0" smtClean="0"/>
              <a:t>with activity comparable with </a:t>
            </a:r>
            <a:r>
              <a:rPr lang="en-US" sz="2000" dirty="0"/>
              <a:t>that </a:t>
            </a:r>
            <a:r>
              <a:rPr lang="en-US" sz="2000" dirty="0" smtClean="0"/>
              <a:t>of wild-type </a:t>
            </a:r>
            <a:r>
              <a:rPr lang="en-US" sz="2000" dirty="0"/>
              <a:t>p53 (type W: 63.9%).</a:t>
            </a: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32664" r="77029" b="48862"/>
          <a:stretch/>
        </p:blipFill>
        <p:spPr bwMode="auto">
          <a:xfrm>
            <a:off x="7020272" y="4398099"/>
            <a:ext cx="2099020" cy="24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33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24" y="980728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en-US" sz="2100" dirty="0"/>
              <a:t>To gain an insight into the relationships among p53 function, protein structure, and mutation, the 2,314 missense mutants plus </a:t>
            </a:r>
            <a:r>
              <a:rPr lang="en-US" sz="2100" b="1" u="sng" dirty="0"/>
              <a:t>p53 null and wild-type p53 controls</a:t>
            </a:r>
            <a:r>
              <a:rPr lang="en-US" sz="2100" dirty="0"/>
              <a:t> were clustered by unsupervised two dimensional </a:t>
            </a:r>
            <a:r>
              <a:rPr lang="en-US" sz="2100" dirty="0" smtClean="0"/>
              <a:t>analysis (Fig 2a)</a:t>
            </a:r>
            <a:endParaRPr lang="en-GB" sz="2100" dirty="0"/>
          </a:p>
          <a:p>
            <a:pPr algn="just"/>
            <a:r>
              <a:rPr lang="en-US" sz="2100" dirty="0"/>
              <a:t>The </a:t>
            </a:r>
            <a:r>
              <a:rPr lang="en-US" sz="2100" dirty="0" err="1"/>
              <a:t>transactivities</a:t>
            </a:r>
            <a:r>
              <a:rPr lang="en-US" sz="2100" dirty="0"/>
              <a:t> of the p53 mutants were divided into two large clusters: the first cluster contained wild-type p53 and the mutants with functional activity for all </a:t>
            </a:r>
            <a:r>
              <a:rPr lang="en-US" sz="2100" dirty="0" smtClean="0"/>
              <a:t>or most </a:t>
            </a:r>
            <a:r>
              <a:rPr lang="en-US" sz="2100" dirty="0"/>
              <a:t>of the promoters (56.3%), and the second cluster </a:t>
            </a:r>
            <a:r>
              <a:rPr lang="en-US" sz="2100" dirty="0" smtClean="0"/>
              <a:t>contained p53-null </a:t>
            </a:r>
            <a:r>
              <a:rPr lang="en-US" sz="2100" dirty="0"/>
              <a:t>clones and the mutants lacking functional activity for all </a:t>
            </a:r>
            <a:r>
              <a:rPr lang="en-US" sz="2100" dirty="0" smtClean="0"/>
              <a:t>or most </a:t>
            </a:r>
            <a:r>
              <a:rPr lang="en-US" sz="2100" dirty="0"/>
              <a:t>of the promoters (43.7%).</a:t>
            </a:r>
            <a:endParaRPr lang="en-GB" sz="2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4104782"/>
            <a:ext cx="4049504" cy="2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20" y="5085184"/>
            <a:ext cx="44041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7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22685"/>
            <a:ext cx="4042792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/>
              <a:t>Background information related </a:t>
            </a:r>
            <a:r>
              <a:rPr lang="en-GB" sz="2000" dirty="0" smtClean="0"/>
              <a:t>to </a:t>
            </a:r>
            <a:r>
              <a:rPr lang="en-US" sz="2000" dirty="0" smtClean="0"/>
              <a:t>p53 </a:t>
            </a:r>
            <a:r>
              <a:rPr lang="en-US" sz="2000" dirty="0"/>
              <a:t>structural features (residues in core domain, secondary </a:t>
            </a:r>
            <a:r>
              <a:rPr lang="en-US" sz="2000" dirty="0" smtClean="0"/>
              <a:t>structure, highly </a:t>
            </a:r>
            <a:r>
              <a:rPr lang="en-US" sz="2000" dirty="0"/>
              <a:t>conserved regions, DNA-contact, and Zn-binding) </a:t>
            </a:r>
            <a:r>
              <a:rPr lang="en-US" sz="2000" dirty="0" smtClean="0"/>
              <a:t>and the </a:t>
            </a:r>
            <a:r>
              <a:rPr lang="en-US" sz="2000" dirty="0"/>
              <a:t>IARC database (tumor-related germ-line mutations, </a:t>
            </a:r>
            <a:r>
              <a:rPr lang="en-US" sz="2000" dirty="0" smtClean="0"/>
              <a:t>somatic mutations</a:t>
            </a:r>
            <a:r>
              <a:rPr lang="en-US" sz="2000" dirty="0"/>
              <a:t>, and their frequencies) for each amino acid </a:t>
            </a:r>
            <a:r>
              <a:rPr lang="en-US" sz="2000" dirty="0" smtClean="0"/>
              <a:t>substitution was </a:t>
            </a:r>
            <a:r>
              <a:rPr lang="en-US" sz="2000" dirty="0"/>
              <a:t>then correlated to the clusters</a:t>
            </a: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587148" cy="516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4366295" cy="9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292080" y="1196752"/>
            <a:ext cx="2088232" cy="5616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39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1"/>
          <a:stretch/>
        </p:blipFill>
        <p:spPr bwMode="auto">
          <a:xfrm>
            <a:off x="107504" y="908720"/>
            <a:ext cx="6392676" cy="433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3"/>
          <a:stretch/>
        </p:blipFill>
        <p:spPr bwMode="auto">
          <a:xfrm>
            <a:off x="3491880" y="5373216"/>
            <a:ext cx="5496215" cy="14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1880" y="5733256"/>
            <a:ext cx="331236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-8526" y="4365104"/>
            <a:ext cx="6508706" cy="875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41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dirty="0" smtClean="0"/>
              <a:t>Kato </a:t>
            </a:r>
            <a:r>
              <a:rPr lang="en-GB" sz="2800" b="1" i="1" dirty="0" smtClean="0"/>
              <a:t>et al</a:t>
            </a:r>
            <a:r>
              <a:rPr lang="en-GB" sz="2800" b="1" dirty="0" smtClean="0"/>
              <a:t> </a:t>
            </a:r>
            <a:r>
              <a:rPr lang="en-GB" sz="2800" b="1" dirty="0"/>
              <a:t>2003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7" y="2462436"/>
            <a:ext cx="723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400" dirty="0" smtClean="0"/>
              <a:t>AT best – moderate?</a:t>
            </a:r>
            <a:endParaRPr lang="en-GB" sz="2400" dirty="0"/>
          </a:p>
          <a:p>
            <a:pPr lvl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7470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Summary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Findlay </a:t>
            </a:r>
            <a:r>
              <a:rPr lang="en-GB" sz="2400" i="1" dirty="0" smtClean="0"/>
              <a:t>et al </a:t>
            </a:r>
            <a:r>
              <a:rPr lang="en-GB" sz="2400" dirty="0" smtClean="0"/>
              <a:t>2018 STRONG (Pathogenic and benign)</a:t>
            </a:r>
          </a:p>
          <a:p>
            <a:r>
              <a:rPr lang="en-GB" sz="2400" dirty="0" err="1" smtClean="0"/>
              <a:t>Guidugli</a:t>
            </a:r>
            <a:r>
              <a:rPr lang="en-GB" sz="2400" dirty="0" smtClean="0"/>
              <a:t> </a:t>
            </a:r>
            <a:r>
              <a:rPr lang="en-GB" sz="2400" i="1" dirty="0" smtClean="0"/>
              <a:t>et al </a:t>
            </a:r>
            <a:r>
              <a:rPr lang="en-GB" sz="2400" dirty="0" smtClean="0"/>
              <a:t>2013 and 2018 MODERATE (Pathogenic and Benign)</a:t>
            </a:r>
          </a:p>
          <a:p>
            <a:r>
              <a:rPr lang="en-GB" sz="2400" dirty="0" smtClean="0"/>
              <a:t>Kato </a:t>
            </a:r>
            <a:r>
              <a:rPr lang="en-GB" sz="2400" i="1" dirty="0" smtClean="0"/>
              <a:t>et al </a:t>
            </a:r>
            <a:r>
              <a:rPr lang="en-GB" sz="2400" dirty="0" smtClean="0"/>
              <a:t>2003 in progress</a:t>
            </a:r>
          </a:p>
          <a:p>
            <a:r>
              <a:rPr lang="en-GB" sz="2400" dirty="0" smtClean="0"/>
              <a:t>To do:</a:t>
            </a:r>
          </a:p>
          <a:p>
            <a:pPr lvl="1"/>
            <a:r>
              <a:rPr lang="en-GB" sz="2400" dirty="0" smtClean="0"/>
              <a:t>Kotler </a:t>
            </a:r>
            <a:r>
              <a:rPr lang="en-GB" sz="2400" i="1" dirty="0" smtClean="0"/>
              <a:t>et al </a:t>
            </a:r>
            <a:r>
              <a:rPr lang="en-GB" sz="2400" dirty="0" smtClean="0"/>
              <a:t>2018</a:t>
            </a:r>
          </a:p>
          <a:p>
            <a:pPr lvl="1"/>
            <a:r>
              <a:rPr lang="en-GB" sz="2400" dirty="0" err="1" smtClean="0"/>
              <a:t>Giacomelli</a:t>
            </a:r>
            <a:r>
              <a:rPr lang="en-GB" sz="2400" dirty="0" smtClean="0"/>
              <a:t> </a:t>
            </a:r>
            <a:r>
              <a:rPr lang="en-GB" sz="2400" i="1" dirty="0" smtClean="0"/>
              <a:t>et al </a:t>
            </a:r>
            <a:r>
              <a:rPr lang="en-GB" sz="2400" dirty="0" smtClean="0"/>
              <a:t>2018</a:t>
            </a:r>
          </a:p>
          <a:p>
            <a:pPr lvl="1"/>
            <a:r>
              <a:rPr lang="en-GB" sz="2400" dirty="0" smtClean="0"/>
              <a:t>More?</a:t>
            </a:r>
          </a:p>
          <a:p>
            <a:r>
              <a:rPr lang="en-GB" sz="2400" dirty="0" smtClean="0"/>
              <a:t>Second person to sign off?</a:t>
            </a:r>
          </a:p>
          <a:p>
            <a:r>
              <a:rPr lang="en-GB" sz="2400" dirty="0" smtClean="0"/>
              <a:t>Add on </a:t>
            </a:r>
            <a:r>
              <a:rPr lang="en-GB" sz="2400" dirty="0" err="1" smtClean="0"/>
              <a:t>CanVar</a:t>
            </a:r>
            <a:r>
              <a:rPr lang="en-GB" sz="2400" dirty="0" smtClean="0"/>
              <a:t>?</a:t>
            </a:r>
            <a:endParaRPr lang="en-GB" sz="2400" dirty="0"/>
          </a:p>
          <a:p>
            <a:pPr lvl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15703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 smtClean="0"/>
              <a:t>Brnich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2019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Aim:</a:t>
            </a:r>
          </a:p>
          <a:p>
            <a:r>
              <a:rPr lang="en-US" sz="2400" b="1" dirty="0" smtClean="0"/>
              <a:t>What defines a “well-established” functional assay suitable for BS3/PS3 </a:t>
            </a:r>
            <a:r>
              <a:rPr lang="en-US" sz="2400" dirty="0" smtClean="0"/>
              <a:t>application? </a:t>
            </a:r>
          </a:p>
          <a:p>
            <a:r>
              <a:rPr lang="en-US" sz="2400" dirty="0" smtClean="0"/>
              <a:t>How should functional assay evidence be structured?</a:t>
            </a:r>
          </a:p>
          <a:p>
            <a:endParaRPr lang="en-US" sz="2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2"/>
              </a:rPr>
              <a:t>https://www.biorxiv.org/content/10.1101/709428v1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1458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Recommendations and evaluation process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200" dirty="0" smtClean="0"/>
              <a:t>They gave </a:t>
            </a:r>
            <a:r>
              <a:rPr lang="en-GB" sz="2200" b="1" dirty="0" smtClean="0"/>
              <a:t>6 general recommendations </a:t>
            </a:r>
            <a:r>
              <a:rPr lang="en-GB" sz="2200" dirty="0" smtClean="0"/>
              <a:t>(genomic context, patient derived material, model organisms </a:t>
            </a:r>
            <a:r>
              <a:rPr lang="en-GB" sz="2200" dirty="0" err="1" smtClean="0"/>
              <a:t>etc</a:t>
            </a:r>
            <a:r>
              <a:rPr lang="en-GB" sz="2200" dirty="0" smtClean="0"/>
              <a:t>)</a:t>
            </a:r>
          </a:p>
          <a:p>
            <a:pPr marL="0" indent="0" algn="just">
              <a:buNone/>
            </a:pPr>
            <a:endParaRPr lang="en-GB" sz="2200" dirty="0" smtClean="0"/>
          </a:p>
          <a:p>
            <a:pPr marL="0" indent="0" algn="just">
              <a:buNone/>
            </a:pPr>
            <a:r>
              <a:rPr lang="en-GB" sz="2200" b="1" dirty="0" smtClean="0"/>
              <a:t>4 steps evaluation process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/>
              <a:t>Define </a:t>
            </a:r>
            <a:r>
              <a:rPr lang="en-GB" sz="2200" dirty="0"/>
              <a:t>the disease </a:t>
            </a:r>
            <a:r>
              <a:rPr lang="en-GB" sz="2200" dirty="0" smtClean="0"/>
              <a:t>mechanism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/>
              <a:t>Evaluate </a:t>
            </a:r>
            <a:r>
              <a:rPr lang="en-GB" sz="2200" dirty="0"/>
              <a:t>general classes of </a:t>
            </a:r>
            <a:r>
              <a:rPr lang="en-GB" sz="2200" dirty="0" smtClean="0"/>
              <a:t>assays used </a:t>
            </a:r>
            <a:r>
              <a:rPr lang="en-GB" sz="2200" dirty="0"/>
              <a:t>in the </a:t>
            </a:r>
            <a:r>
              <a:rPr lang="en-GB" sz="2200" dirty="0" smtClean="0"/>
              <a:t>field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/>
              <a:t>Evaluate </a:t>
            </a:r>
            <a:r>
              <a:rPr lang="en-GB" sz="2200" dirty="0"/>
              <a:t>validity of specific instances of </a:t>
            </a:r>
            <a:r>
              <a:rPr lang="en-GB" sz="2200" dirty="0" smtClean="0"/>
              <a:t>assays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/>
              <a:t>Apply </a:t>
            </a:r>
            <a:r>
              <a:rPr lang="en-GB" sz="2200" dirty="0"/>
              <a:t>evidence </a:t>
            </a:r>
            <a:r>
              <a:rPr lang="en-GB" sz="2200" dirty="0" smtClean="0"/>
              <a:t>to individual </a:t>
            </a:r>
            <a:r>
              <a:rPr lang="en-GB" sz="2200" dirty="0"/>
              <a:t>variant </a:t>
            </a:r>
            <a:r>
              <a:rPr lang="en-GB" sz="2200" dirty="0" smtClean="0"/>
              <a:t>interpretation.</a:t>
            </a:r>
          </a:p>
          <a:p>
            <a:pPr marL="0" indent="0" algn="just">
              <a:buNone/>
            </a:pPr>
            <a:endParaRPr lang="en-GB" sz="2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2"/>
              </a:rPr>
              <a:t>https://www.biorxiv.org/content/10.1101/709428v1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2884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6BF13-7D17-E440-86D5-E7ADBA84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682221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A64A8D-21F6-B742-BE5F-C2F7789BDEC1}"/>
              </a:ext>
            </a:extLst>
          </p:cNvPr>
          <p:cNvSpPr/>
          <p:nvPr/>
        </p:nvSpPr>
        <p:spPr>
          <a:xfrm>
            <a:off x="40185" y="434741"/>
            <a:ext cx="307690" cy="3076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5E9020-4385-0347-BE85-A78D72EB6BCE}"/>
              </a:ext>
            </a:extLst>
          </p:cNvPr>
          <p:cNvSpPr/>
          <p:nvPr/>
        </p:nvSpPr>
        <p:spPr>
          <a:xfrm>
            <a:off x="54040" y="63525"/>
            <a:ext cx="307691" cy="307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57F11A-A08B-A740-B770-BDB8BA96176D}"/>
              </a:ext>
            </a:extLst>
          </p:cNvPr>
          <p:cNvSpPr/>
          <p:nvPr/>
        </p:nvSpPr>
        <p:spPr>
          <a:xfrm>
            <a:off x="3452940" y="1000889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70A554-861B-7440-9F80-45549D924B43}"/>
              </a:ext>
            </a:extLst>
          </p:cNvPr>
          <p:cNvSpPr/>
          <p:nvPr/>
        </p:nvSpPr>
        <p:spPr>
          <a:xfrm>
            <a:off x="40185" y="1294724"/>
            <a:ext cx="307690" cy="307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FD39D8-20D8-6944-A663-6F3ACAEFEE11}"/>
              </a:ext>
            </a:extLst>
          </p:cNvPr>
          <p:cNvSpPr/>
          <p:nvPr/>
        </p:nvSpPr>
        <p:spPr>
          <a:xfrm>
            <a:off x="3382020" y="4114758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8F53FA-2B74-7F4D-88F6-53A7A28C2556}"/>
              </a:ext>
            </a:extLst>
          </p:cNvPr>
          <p:cNvSpPr/>
          <p:nvPr/>
        </p:nvSpPr>
        <p:spPr>
          <a:xfrm>
            <a:off x="43075" y="4516539"/>
            <a:ext cx="307690" cy="307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312" y="94217"/>
            <a:ext cx="1608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AD/AR, </a:t>
            </a:r>
            <a:r>
              <a:rPr lang="en-GB" sz="1200" dirty="0" err="1" smtClean="0"/>
              <a:t>LoF</a:t>
            </a:r>
            <a:r>
              <a:rPr lang="en-GB" sz="1200" dirty="0" smtClean="0"/>
              <a:t>, </a:t>
            </a:r>
            <a:r>
              <a:rPr lang="en-GB" sz="1200" dirty="0" err="1" smtClean="0"/>
              <a:t>GoF</a:t>
            </a:r>
            <a:r>
              <a:rPr lang="en-GB" sz="1200" dirty="0" smtClean="0"/>
              <a:t> </a:t>
            </a:r>
            <a:r>
              <a:rPr lang="en-GB" sz="1200" dirty="0" err="1" smtClean="0"/>
              <a:t>etc</a:t>
            </a:r>
            <a:endParaRPr lang="en-GB" sz="12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3"/>
              </a:rPr>
              <a:t>https://www.biorxiv.org/content/10.1101/709428v1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3261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79"/>
          <a:stretch/>
        </p:blipFill>
        <p:spPr bwMode="auto">
          <a:xfrm>
            <a:off x="251520" y="260648"/>
            <a:ext cx="870318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5653E-8211-DA45-84B5-13C15A10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260124"/>
            <a:ext cx="4718514" cy="22603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79912" y="6520490"/>
            <a:ext cx="5348986" cy="293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 smtClean="0">
                <a:solidFill>
                  <a:schemeClr val="tx1"/>
                </a:solidFill>
              </a:rPr>
              <a:t>Brnich</a:t>
            </a:r>
            <a:r>
              <a:rPr lang="en-GB" sz="1400" dirty="0" smtClean="0">
                <a:solidFill>
                  <a:schemeClr val="tx1"/>
                </a:solidFill>
              </a:rPr>
              <a:t> et al 2019 </a:t>
            </a:r>
            <a:r>
              <a:rPr lang="en-GB" sz="1400" dirty="0" smtClean="0">
                <a:hlinkClick r:id="rId4"/>
              </a:rPr>
              <a:t>https://www.biorxiv.org/content/10.1101/709428v1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5278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/>
          <a:stretch/>
        </p:blipFill>
        <p:spPr bwMode="auto">
          <a:xfrm>
            <a:off x="885825" y="1485900"/>
            <a:ext cx="710950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1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Findlay </a:t>
            </a:r>
            <a:r>
              <a:rPr lang="en-GB" sz="2800" b="1" i="1" dirty="0" smtClean="0"/>
              <a:t>et al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Used </a:t>
            </a:r>
            <a:r>
              <a:rPr lang="en-US" sz="2400" dirty="0"/>
              <a:t>saturation genome editing to assay 96.5% of all </a:t>
            </a:r>
            <a:r>
              <a:rPr lang="en-US" sz="2400" dirty="0" smtClean="0"/>
              <a:t>possible single-nucleotide </a:t>
            </a:r>
            <a:r>
              <a:rPr lang="en-US" sz="2400" dirty="0"/>
              <a:t>variants (SNVs) in 13 exons that encode functionally critical domains of </a:t>
            </a:r>
            <a:r>
              <a:rPr lang="en-US" sz="2400" i="1" dirty="0" smtClean="0"/>
              <a:t>BRCA1 </a:t>
            </a:r>
            <a:r>
              <a:rPr lang="en-US" sz="2400" dirty="0" smtClean="0"/>
              <a:t>(3,893 SNVs)</a:t>
            </a:r>
          </a:p>
          <a:p>
            <a:pPr algn="just"/>
            <a:r>
              <a:rPr lang="en-US" sz="2400" dirty="0" smtClean="0"/>
              <a:t>Calculated function scores for each of the SNVs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/>
          <a:stretch/>
        </p:blipFill>
        <p:spPr bwMode="auto">
          <a:xfrm>
            <a:off x="1979712" y="3356992"/>
            <a:ext cx="60372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3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1675</Words>
  <Application>Microsoft Office PowerPoint</Application>
  <PresentationFormat>On-screen Show (4:3)</PresentationFormat>
  <Paragraphs>162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Recommendations for application of the functional evidence PS3/BS3 criterion using the ACMG/AMP sequence variant interpretation framework – testing, testing, testing…</vt:lpstr>
      <vt:lpstr>The issue</vt:lpstr>
      <vt:lpstr>Harrison et al 2017</vt:lpstr>
      <vt:lpstr>Brnich et al 2019</vt:lpstr>
      <vt:lpstr>Recommendations and evaluation process</vt:lpstr>
      <vt:lpstr>PowerPoint Presentation</vt:lpstr>
      <vt:lpstr>PowerPoint Presentation</vt:lpstr>
      <vt:lpstr>PowerPoint Presentation</vt:lpstr>
      <vt:lpstr>Findlay et al 2018</vt:lpstr>
      <vt:lpstr>Findlay et al 2018</vt:lpstr>
      <vt:lpstr>Findlay et al 2018</vt:lpstr>
      <vt:lpstr>Findlay et al 2018</vt:lpstr>
      <vt:lpstr>Findlay et al 2018</vt:lpstr>
      <vt:lpstr>PowerPoint Presentation</vt:lpstr>
      <vt:lpstr>PowerPoint Presentation</vt:lpstr>
      <vt:lpstr>PowerPoint Presentation</vt:lpstr>
      <vt:lpstr>Guidugli et al 2018</vt:lpstr>
      <vt:lpstr>Guidugli et al 2018</vt:lpstr>
      <vt:lpstr>Guidugli et al 2018</vt:lpstr>
      <vt:lpstr>Guidugli et al 2018</vt:lpstr>
      <vt:lpstr>Guidugli et al 2018</vt:lpstr>
      <vt:lpstr>Guidugli et al 2018</vt:lpstr>
      <vt:lpstr>PowerPoint Presentation</vt:lpstr>
      <vt:lpstr>Guidugli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Kato et al 2003</vt:lpstr>
      <vt:lpstr>Kato et al 2003</vt:lpstr>
      <vt:lpstr>Kato et al 2003</vt:lpstr>
      <vt:lpstr>Kato et al 2003</vt:lpstr>
      <vt:lpstr>Kato et al 2003</vt:lpstr>
      <vt:lpstr>Kato et al 2003</vt:lpstr>
      <vt:lpstr>Kato et al 2003</vt:lpstr>
      <vt:lpstr>Summary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 for application of the functional evidence PS3/BS3 criterion using the ACMG/AMP sequence variant interpretation framework</dc:title>
  <dc:creator>George</dc:creator>
  <cp:lastModifiedBy>Clare Turnbull</cp:lastModifiedBy>
  <cp:revision>40</cp:revision>
  <dcterms:created xsi:type="dcterms:W3CDTF">2019-09-12T07:13:23Z</dcterms:created>
  <dcterms:modified xsi:type="dcterms:W3CDTF">2019-12-13T08:31:35Z</dcterms:modified>
</cp:coreProperties>
</file>