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theme/theme1.xml" ContentType="application/vnd.openxmlformats-officedocument.theme+xml"/>
  <Override PartName="/ppt/charts/chartEx1.xml" ContentType="application/vnd.ms-office.chartex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style1.xml" ContentType="application/vnd.ms-office.chartstyle+xml"/>
  <Override PartName="/ppt/diagrams/layout1.xml" ContentType="application/vnd.openxmlformats-officedocument.drawingml.diagramLayout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  <p:sldMasterId id="2147483744" r:id="rId3"/>
  </p:sldMasterIdLst>
  <p:notesMasterIdLst>
    <p:notesMasterId r:id="rId15"/>
  </p:notesMasterIdLst>
  <p:sldIdLst>
    <p:sldId id="275" r:id="rId4"/>
    <p:sldId id="833" r:id="rId5"/>
    <p:sldId id="828" r:id="rId6"/>
    <p:sldId id="829" r:id="rId7"/>
    <p:sldId id="821" r:id="rId8"/>
    <p:sldId id="831" r:id="rId9"/>
    <p:sldId id="832" r:id="rId10"/>
    <p:sldId id="803" r:id="rId11"/>
    <p:sldId id="822" r:id="rId12"/>
    <p:sldId id="823" r:id="rId13"/>
    <p:sldId id="826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808B99-DC7A-428E-ACC5-53E1702343E4}">
          <p14:sldIdLst>
            <p14:sldId id="275"/>
            <p14:sldId id="833"/>
            <p14:sldId id="828"/>
            <p14:sldId id="829"/>
            <p14:sldId id="821"/>
            <p14:sldId id="831"/>
            <p14:sldId id="832"/>
            <p14:sldId id="803"/>
            <p14:sldId id="822"/>
            <p14:sldId id="823"/>
            <p14:sldId id="8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9" autoAdjust="0"/>
    <p:restoredTop sz="94694"/>
  </p:normalViewPr>
  <p:slideViewPr>
    <p:cSldViewPr snapToGrid="0">
      <p:cViewPr varScale="1">
        <p:scale>
          <a:sx n="90" d="100"/>
          <a:sy n="90" d="100"/>
        </p:scale>
        <p:origin x="964" y="86"/>
      </p:cViewPr>
      <p:guideLst/>
    </p:cSldViewPr>
  </p:slideViewPr>
  <p:notesTextViewPr>
    <p:cViewPr>
      <p:scale>
        <a:sx n="76" d="100"/>
        <a:sy n="76" d="100"/>
      </p:scale>
      <p:origin x="0" y="0"/>
    </p:cViewPr>
  </p:notesTextViewPr>
  <p:sorterViewPr>
    <p:cViewPr varScale="1">
      <p:scale>
        <a:sx n="100" d="100"/>
        <a:sy n="100" d="100"/>
      </p:scale>
      <p:origin x="0" y="-5592"/>
    </p:cViewPr>
  </p:sorterViewPr>
  <p:notesViewPr>
    <p:cSldViewPr snapToGrid="0">
      <p:cViewPr varScale="1">
        <p:scale>
          <a:sx n="44" d="100"/>
          <a:sy n="44" d="100"/>
        </p:scale>
        <p:origin x="285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\\haematonc\haematonc\SHARED\Diagnostics\MOLECULAR%20DIAGNOSTICS\MOL%20DX\Andrew\MSc%20Project\AG%20MSc%20FM%20export%20CRC%20samples%201053%20analysis%20abstract%202022%20copy1.xlsx" TargetMode="External"/><Relationship Id="rId4" Type="http://schemas.openxmlformats.org/officeDocument/2006/relationships/themeOverride" Target="../theme/themeOverride1.xm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'MSI box and whisker'!$B$2:$B$347</cx:f>
        <cx:lvl ptCount="346" formatCode="General">
          <cx:pt idx="0">0</cx:pt>
          <cx:pt idx="1">0</cx:pt>
          <cx:pt idx="2">0</cx:pt>
          <cx:pt idx="3">0</cx:pt>
          <cx:pt idx="4">0</cx:pt>
          <cx:pt idx="5">0</cx:pt>
          <cx:pt idx="6">0</cx:pt>
          <cx:pt idx="7">0</cx:pt>
          <cx:pt idx="8">0</cx:pt>
          <cx:pt idx="9">0</cx:pt>
          <cx:pt idx="10">0</cx:pt>
          <cx:pt idx="11">0</cx:pt>
          <cx:pt idx="12">0</cx:pt>
          <cx:pt idx="13">0</cx:pt>
          <cx:pt idx="14">0</cx:pt>
          <cx:pt idx="15">0</cx:pt>
          <cx:pt idx="16">0</cx:pt>
          <cx:pt idx="17">0</cx:pt>
          <cx:pt idx="18">0</cx:pt>
          <cx:pt idx="19">0</cx:pt>
          <cx:pt idx="20">0</cx:pt>
          <cx:pt idx="21">0</cx:pt>
          <cx:pt idx="22">0</cx:pt>
          <cx:pt idx="23">0</cx:pt>
          <cx:pt idx="24">0</cx:pt>
          <cx:pt idx="25">0</cx:pt>
          <cx:pt idx="26">0</cx:pt>
          <cx:pt idx="27">0</cx:pt>
          <cx:pt idx="28">0</cx:pt>
          <cx:pt idx="29">0</cx:pt>
          <cx:pt idx="30">0</cx:pt>
          <cx:pt idx="31">0</cx:pt>
          <cx:pt idx="32">0</cx:pt>
          <cx:pt idx="33">0</cx:pt>
          <cx:pt idx="34">0</cx:pt>
          <cx:pt idx="35">0</cx:pt>
          <cx:pt idx="36">0</cx:pt>
          <cx:pt idx="37">0</cx:pt>
          <cx:pt idx="38">0</cx:pt>
          <cx:pt idx="39">0</cx:pt>
          <cx:pt idx="40">0</cx:pt>
          <cx:pt idx="41">0</cx:pt>
          <cx:pt idx="42">0</cx:pt>
          <cx:pt idx="43">0</cx:pt>
          <cx:pt idx="44">0</cx:pt>
          <cx:pt idx="45">0</cx:pt>
          <cx:pt idx="46">0</cx:pt>
          <cx:pt idx="47">0</cx:pt>
          <cx:pt idx="48">0</cx:pt>
          <cx:pt idx="49">0</cx:pt>
          <cx:pt idx="50">0</cx:pt>
          <cx:pt idx="51">0</cx:pt>
          <cx:pt idx="52">0</cx:pt>
          <cx:pt idx="53">0</cx:pt>
          <cx:pt idx="54">0</cx:pt>
          <cx:pt idx="55">0</cx:pt>
          <cx:pt idx="56">0</cx:pt>
          <cx:pt idx="57">0</cx:pt>
          <cx:pt idx="58">0</cx:pt>
          <cx:pt idx="59">0</cx:pt>
          <cx:pt idx="60">0</cx:pt>
          <cx:pt idx="61">0</cx:pt>
          <cx:pt idx="62">0</cx:pt>
          <cx:pt idx="63">0</cx:pt>
          <cx:pt idx="64">0</cx:pt>
          <cx:pt idx="65">0</cx:pt>
          <cx:pt idx="66">0</cx:pt>
          <cx:pt idx="67">0</cx:pt>
          <cx:pt idx="68">0</cx:pt>
          <cx:pt idx="69">0</cx:pt>
          <cx:pt idx="70">0</cx:pt>
          <cx:pt idx="71">0</cx:pt>
          <cx:pt idx="72">0</cx:pt>
          <cx:pt idx="73">0</cx:pt>
          <cx:pt idx="74">0</cx:pt>
          <cx:pt idx="75">0</cx:pt>
          <cx:pt idx="76">0</cx:pt>
          <cx:pt idx="77">0</cx:pt>
          <cx:pt idx="78">0</cx:pt>
          <cx:pt idx="79">0</cx:pt>
          <cx:pt idx="80">0</cx:pt>
          <cx:pt idx="81">0</cx:pt>
          <cx:pt idx="82">0</cx:pt>
          <cx:pt idx="83">0</cx:pt>
          <cx:pt idx="84">0</cx:pt>
          <cx:pt idx="85">0</cx:pt>
          <cx:pt idx="86">0</cx:pt>
          <cx:pt idx="87">0</cx:pt>
          <cx:pt idx="88">0</cx:pt>
          <cx:pt idx="89">0</cx:pt>
          <cx:pt idx="90">0</cx:pt>
          <cx:pt idx="91">0</cx:pt>
          <cx:pt idx="92">0</cx:pt>
          <cx:pt idx="93">0</cx:pt>
          <cx:pt idx="94">0</cx:pt>
          <cx:pt idx="95">0</cx:pt>
          <cx:pt idx="96">0</cx:pt>
          <cx:pt idx="97">0</cx:pt>
          <cx:pt idx="98">0</cx:pt>
          <cx:pt idx="99">0</cx:pt>
          <cx:pt idx="100">0</cx:pt>
          <cx:pt idx="101">0</cx:pt>
          <cx:pt idx="102">0</cx:pt>
          <cx:pt idx="103">0</cx:pt>
          <cx:pt idx="104">0</cx:pt>
          <cx:pt idx="105">0</cx:pt>
          <cx:pt idx="106">0</cx:pt>
          <cx:pt idx="107">0</cx:pt>
          <cx:pt idx="108">0</cx:pt>
          <cx:pt idx="109">0</cx:pt>
          <cx:pt idx="110">0</cx:pt>
          <cx:pt idx="111">0</cx:pt>
          <cx:pt idx="112">0</cx:pt>
          <cx:pt idx="113">0</cx:pt>
          <cx:pt idx="114">0</cx:pt>
          <cx:pt idx="115">0</cx:pt>
          <cx:pt idx="116">0</cx:pt>
          <cx:pt idx="117">0</cx:pt>
          <cx:pt idx="118">0</cx:pt>
          <cx:pt idx="119">0</cx:pt>
          <cx:pt idx="120">0</cx:pt>
          <cx:pt idx="121">0</cx:pt>
          <cx:pt idx="122">0</cx:pt>
          <cx:pt idx="123">0</cx:pt>
          <cx:pt idx="124">0</cx:pt>
          <cx:pt idx="125">0</cx:pt>
          <cx:pt idx="126">0</cx:pt>
          <cx:pt idx="127">0</cx:pt>
          <cx:pt idx="128">0</cx:pt>
          <cx:pt idx="129">0</cx:pt>
          <cx:pt idx="130">0</cx:pt>
          <cx:pt idx="131">0</cx:pt>
          <cx:pt idx="132">0</cx:pt>
          <cx:pt idx="133">0</cx:pt>
          <cx:pt idx="134">0</cx:pt>
          <cx:pt idx="135">0</cx:pt>
          <cx:pt idx="136">0</cx:pt>
          <cx:pt idx="137">0</cx:pt>
          <cx:pt idx="138">0</cx:pt>
          <cx:pt idx="139">0</cx:pt>
          <cx:pt idx="140">0</cx:pt>
          <cx:pt idx="141">0</cx:pt>
          <cx:pt idx="142">0</cx:pt>
          <cx:pt idx="143">0</cx:pt>
          <cx:pt idx="144">0</cx:pt>
          <cx:pt idx="145">0</cx:pt>
          <cx:pt idx="146">0</cx:pt>
          <cx:pt idx="147">0</cx:pt>
          <cx:pt idx="148">0</cx:pt>
          <cx:pt idx="149">0</cx:pt>
          <cx:pt idx="150">0</cx:pt>
          <cx:pt idx="151">0</cx:pt>
          <cx:pt idx="152">0</cx:pt>
          <cx:pt idx="153">0</cx:pt>
          <cx:pt idx="154">0</cx:pt>
          <cx:pt idx="155">0</cx:pt>
          <cx:pt idx="156">0</cx:pt>
          <cx:pt idx="157">0</cx:pt>
          <cx:pt idx="158">0</cx:pt>
          <cx:pt idx="159">0</cx:pt>
          <cx:pt idx="160">0</cx:pt>
          <cx:pt idx="161">0</cx:pt>
          <cx:pt idx="162">0</cx:pt>
          <cx:pt idx="163">0</cx:pt>
          <cx:pt idx="164">0</cx:pt>
          <cx:pt idx="165">0</cx:pt>
          <cx:pt idx="166">0</cx:pt>
          <cx:pt idx="167">0</cx:pt>
          <cx:pt idx="168">0</cx:pt>
          <cx:pt idx="169">0</cx:pt>
          <cx:pt idx="170">0</cx:pt>
          <cx:pt idx="171">0</cx:pt>
          <cx:pt idx="172">0</cx:pt>
          <cx:pt idx="173">0</cx:pt>
          <cx:pt idx="174">0</cx:pt>
          <cx:pt idx="175">0</cx:pt>
          <cx:pt idx="176">0</cx:pt>
          <cx:pt idx="177">0</cx:pt>
          <cx:pt idx="178">0</cx:pt>
          <cx:pt idx="179">0</cx:pt>
          <cx:pt idx="180">0</cx:pt>
          <cx:pt idx="181">1</cx:pt>
          <cx:pt idx="182">1</cx:pt>
          <cx:pt idx="183">1</cx:pt>
          <cx:pt idx="184">1</cx:pt>
          <cx:pt idx="185">1</cx:pt>
          <cx:pt idx="186">1</cx:pt>
          <cx:pt idx="187">1</cx:pt>
          <cx:pt idx="188">1</cx:pt>
          <cx:pt idx="189">1</cx:pt>
          <cx:pt idx="190">1</cx:pt>
          <cx:pt idx="191">1</cx:pt>
          <cx:pt idx="192">1</cx:pt>
          <cx:pt idx="193">1</cx:pt>
          <cx:pt idx="194">1</cx:pt>
          <cx:pt idx="195">1</cx:pt>
          <cx:pt idx="196">1</cx:pt>
          <cx:pt idx="197">1</cx:pt>
          <cx:pt idx="198">1</cx:pt>
          <cx:pt idx="199">1</cx:pt>
          <cx:pt idx="200">1</cx:pt>
          <cx:pt idx="201">1</cx:pt>
          <cx:pt idx="202">1</cx:pt>
          <cx:pt idx="203">1</cx:pt>
          <cx:pt idx="204">1</cx:pt>
          <cx:pt idx="205">1</cx:pt>
          <cx:pt idx="206">1</cx:pt>
          <cx:pt idx="207">1</cx:pt>
          <cx:pt idx="208">1</cx:pt>
          <cx:pt idx="209">1</cx:pt>
          <cx:pt idx="210">1</cx:pt>
          <cx:pt idx="211">1</cx:pt>
          <cx:pt idx="212">1</cx:pt>
          <cx:pt idx="213">1</cx:pt>
          <cx:pt idx="214">1</cx:pt>
          <cx:pt idx="215">1</cx:pt>
          <cx:pt idx="216">1</cx:pt>
          <cx:pt idx="217">1</cx:pt>
          <cx:pt idx="218">1</cx:pt>
          <cx:pt idx="219">1</cx:pt>
          <cx:pt idx="220">1</cx:pt>
          <cx:pt idx="221">1</cx:pt>
          <cx:pt idx="222">1</cx:pt>
          <cx:pt idx="223">1</cx:pt>
          <cx:pt idx="224">1</cx:pt>
          <cx:pt idx="225">1</cx:pt>
          <cx:pt idx="226">1</cx:pt>
          <cx:pt idx="227">1</cx:pt>
          <cx:pt idx="228">1</cx:pt>
          <cx:pt idx="229">1</cx:pt>
          <cx:pt idx="230">1</cx:pt>
          <cx:pt idx="231">1</cx:pt>
          <cx:pt idx="232">1</cx:pt>
          <cx:pt idx="233">1</cx:pt>
          <cx:pt idx="234">1</cx:pt>
          <cx:pt idx="235">1</cx:pt>
          <cx:pt idx="236">1</cx:pt>
          <cx:pt idx="237">1</cx:pt>
          <cx:pt idx="238">1</cx:pt>
          <cx:pt idx="239">1</cx:pt>
          <cx:pt idx="240">1</cx:pt>
          <cx:pt idx="241">1</cx:pt>
          <cx:pt idx="242">1</cx:pt>
          <cx:pt idx="243">1</cx:pt>
          <cx:pt idx="244">1</cx:pt>
          <cx:pt idx="245">1</cx:pt>
          <cx:pt idx="246">1</cx:pt>
          <cx:pt idx="247">1</cx:pt>
          <cx:pt idx="248">1</cx:pt>
          <cx:pt idx="249">1</cx:pt>
          <cx:pt idx="250">1</cx:pt>
          <cx:pt idx="251">1</cx:pt>
          <cx:pt idx="252">1</cx:pt>
          <cx:pt idx="253">1</cx:pt>
          <cx:pt idx="254">1</cx:pt>
          <cx:pt idx="255">1</cx:pt>
          <cx:pt idx="256">1</cx:pt>
          <cx:pt idx="257">1</cx:pt>
          <cx:pt idx="258">1</cx:pt>
          <cx:pt idx="259">1</cx:pt>
          <cx:pt idx="260">1</cx:pt>
          <cx:pt idx="261">1</cx:pt>
          <cx:pt idx="262">1</cx:pt>
          <cx:pt idx="263">1</cx:pt>
          <cx:pt idx="264">1</cx:pt>
          <cx:pt idx="265">1</cx:pt>
          <cx:pt idx="266">1</cx:pt>
          <cx:pt idx="267">1</cx:pt>
          <cx:pt idx="268">1</cx:pt>
          <cx:pt idx="269">1</cx:pt>
          <cx:pt idx="270">1</cx:pt>
          <cx:pt idx="271">1</cx:pt>
          <cx:pt idx="272">1</cx:pt>
          <cx:pt idx="273">1</cx:pt>
          <cx:pt idx="274">1</cx:pt>
          <cx:pt idx="275">1</cx:pt>
          <cx:pt idx="276">1</cx:pt>
          <cx:pt idx="277">1</cx:pt>
          <cx:pt idx="278">1</cx:pt>
          <cx:pt idx="279">1</cx:pt>
          <cx:pt idx="280">1</cx:pt>
          <cx:pt idx="281">1</cx:pt>
          <cx:pt idx="282">1</cx:pt>
          <cx:pt idx="283">1</cx:pt>
          <cx:pt idx="284">1</cx:pt>
          <cx:pt idx="285">1</cx:pt>
          <cx:pt idx="286">1</cx:pt>
          <cx:pt idx="287">1</cx:pt>
          <cx:pt idx="288">1</cx:pt>
          <cx:pt idx="289">1</cx:pt>
          <cx:pt idx="290">1</cx:pt>
          <cx:pt idx="291">1</cx:pt>
          <cx:pt idx="292">1</cx:pt>
          <cx:pt idx="293">1</cx:pt>
          <cx:pt idx="294">2</cx:pt>
          <cx:pt idx="295">2</cx:pt>
          <cx:pt idx="296">2</cx:pt>
          <cx:pt idx="297">2</cx:pt>
          <cx:pt idx="298">2</cx:pt>
          <cx:pt idx="299">2</cx:pt>
          <cx:pt idx="300">2</cx:pt>
          <cx:pt idx="301">2</cx:pt>
          <cx:pt idx="302">2</cx:pt>
          <cx:pt idx="303">2</cx:pt>
          <cx:pt idx="304">2</cx:pt>
          <cx:pt idx="305">2</cx:pt>
          <cx:pt idx="306">2</cx:pt>
          <cx:pt idx="307">2</cx:pt>
          <cx:pt idx="308">2</cx:pt>
          <cx:pt idx="309">2</cx:pt>
          <cx:pt idx="310">2</cx:pt>
          <cx:pt idx="311">2</cx:pt>
          <cx:pt idx="312">2</cx:pt>
          <cx:pt idx="313">2</cx:pt>
          <cx:pt idx="314">2</cx:pt>
          <cx:pt idx="315">2</cx:pt>
          <cx:pt idx="316">2</cx:pt>
          <cx:pt idx="317">2</cx:pt>
          <cx:pt idx="318">2</cx:pt>
          <cx:pt idx="319">2</cx:pt>
          <cx:pt idx="320">2</cx:pt>
          <cx:pt idx="321">2</cx:pt>
          <cx:pt idx="322">2</cx:pt>
          <cx:pt idx="323">2</cx:pt>
          <cx:pt idx="324">2</cx:pt>
          <cx:pt idx="325">2</cx:pt>
          <cx:pt idx="326">2</cx:pt>
          <cx:pt idx="327">2</cx:pt>
          <cx:pt idx="328">2</cx:pt>
          <cx:pt idx="329">2</cx:pt>
          <cx:pt idx="330">2</cx:pt>
          <cx:pt idx="331">2</cx:pt>
          <cx:pt idx="332">2</cx:pt>
          <cx:pt idx="333">2</cx:pt>
          <cx:pt idx="334">2</cx:pt>
          <cx:pt idx="335">2</cx:pt>
          <cx:pt idx="336">2</cx:pt>
          <cx:pt idx="337">2</cx:pt>
          <cx:pt idx="338">2</cx:pt>
          <cx:pt idx="339">2</cx:pt>
          <cx:pt idx="340">3</cx:pt>
          <cx:pt idx="341">3</cx:pt>
          <cx:pt idx="342">3</cx:pt>
          <cx:pt idx="343">3</cx:pt>
          <cx:pt idx="344">3</cx:pt>
          <cx:pt idx="345">4</cx:pt>
        </cx:lvl>
      </cx:numDim>
    </cx:data>
    <cx:data id="1">
      <cx:numDim type="val">
        <cx:f>'MSI box and whisker'!$N$3:$N$44</cx:f>
        <cx:lvl ptCount="42" formatCode="General">
          <cx:pt idx="0">6</cx:pt>
          <cx:pt idx="1">7</cx:pt>
          <cx:pt idx="2">5</cx:pt>
          <cx:pt idx="3">4</cx:pt>
          <cx:pt idx="4">3</cx:pt>
          <cx:pt idx="5">7</cx:pt>
          <cx:pt idx="6">8</cx:pt>
          <cx:pt idx="7">7</cx:pt>
          <cx:pt idx="8">9</cx:pt>
          <cx:pt idx="9">4</cx:pt>
          <cx:pt idx="10">3</cx:pt>
          <cx:pt idx="11">2</cx:pt>
          <cx:pt idx="12">4</cx:pt>
          <cx:pt idx="13">6</cx:pt>
          <cx:pt idx="14">5</cx:pt>
          <cx:pt idx="15">6</cx:pt>
          <cx:pt idx="16">4</cx:pt>
          <cx:pt idx="17">9</cx:pt>
          <cx:pt idx="18">0</cx:pt>
          <cx:pt idx="19">6</cx:pt>
          <cx:pt idx="20">6</cx:pt>
          <cx:pt idx="21">1</cx:pt>
          <cx:pt idx="22">7</cx:pt>
          <cx:pt idx="23">4</cx:pt>
          <cx:pt idx="24">8</cx:pt>
          <cx:pt idx="25">4</cx:pt>
          <cx:pt idx="26">4</cx:pt>
          <cx:pt idx="27">4</cx:pt>
          <cx:pt idx="28">9</cx:pt>
          <cx:pt idx="29">4</cx:pt>
          <cx:pt idx="30">6</cx:pt>
          <cx:pt idx="31">8</cx:pt>
          <cx:pt idx="32">2</cx:pt>
          <cx:pt idx="33">6</cx:pt>
          <cx:pt idx="34">0</cx:pt>
          <cx:pt idx="35">7</cx:pt>
          <cx:pt idx="36">4</cx:pt>
          <cx:pt idx="37">8</cx:pt>
          <cx:pt idx="38">1</cx:pt>
          <cx:pt idx="39">4</cx:pt>
          <cx:pt idx="40">8</cx:pt>
          <cx:pt idx="41">9</cx:pt>
        </cx:lvl>
      </cx:numDim>
    </cx:data>
  </cx:chartData>
  <cx:chart>
    <cx:title pos="t" align="ctr" overlay="0">
      <cx:tx>
        <cx:txData>
          <cx:v>MSI NGS validation against MMR IHC 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MSI NGS validation against MMR IHC </a:t>
          </a:r>
        </a:p>
      </cx:txPr>
    </cx:title>
    <cx:plotArea>
      <cx:plotAreaRegion>
        <cx:series layoutId="boxWhisker" uniqueId="{665A3913-4DE4-4C7B-9746-CC7CE8E27F07}">
          <cx:tx>
            <cx:txData>
              <cx:f/>
              <cx:v>MMR-p IHC</cx:v>
            </cx:txData>
          </cx:tx>
          <cx:spPr>
            <a:solidFill>
              <a:schemeClr val="accent1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x:spPr>
          <cx:dataId val="0"/>
          <cx:layoutPr>
            <cx:visibility meanLine="0" meanMarker="1" nonoutliers="0" outliers="1"/>
            <cx:statistics quartileMethod="exclusive"/>
          </cx:layoutPr>
        </cx:series>
        <cx:series layoutId="boxWhisker" uniqueId="{00000001-CB00-4595-A9BA-2E36CF032B7C}">
          <cx:tx>
            <cx:txData>
              <cx:f/>
              <cx:v>MMR-d IHC</cx:v>
            </cx:txData>
          </cx:tx>
          <cx:spPr>
            <a:solidFill>
              <a:srgbClr val="FF9393"/>
            </a:solidFill>
            <a:ln>
              <a:solidFill>
                <a:sysClr val="windowText" lastClr="000000"/>
              </a:solidFill>
            </a:ln>
          </cx:spPr>
          <cx:dataId val="1"/>
          <cx:layoutPr>
            <cx:visibility meanLine="0" meanMarker="1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/>
        <cx:title>
          <cx:tx>
            <cx:txData>
              <cx:v>MSI NGS Score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/>
              </a:pPr>
              <a:r>
                <a:rPr lang="en-US" sz="900" b="0" i="0" u="none" strike="noStrike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Calibri" panose="020F0502020204030204"/>
                </a:rPr>
                <a:t>MSI NGS Score</a:t>
              </a:r>
            </a:p>
          </cx:txPr>
        </cx:title>
        <cx:majorGridlines/>
        <cx:tickLabels/>
      </cx:axis>
    </cx:plotArea>
    <cx:legend pos="b" align="ctr" overlay="0"/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BB59A9-81F9-4A3F-8BFB-7EA1E9C976F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F665DC-43B5-416F-8D04-90B77240AD40}">
      <dgm:prSet phldrT="[Text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Reanalyse diagnostic CRC samples for MMR genes + POLE/POLD1</a:t>
          </a:r>
        </a:p>
        <a:p>
          <a:r>
            <a:rPr lang="en-GB" dirty="0">
              <a:latin typeface="+mj-lt"/>
            </a:rPr>
            <a:t>n=1052</a:t>
          </a:r>
          <a:endParaRPr lang="en-US" dirty="0">
            <a:latin typeface="+mj-lt"/>
          </a:endParaRPr>
        </a:p>
      </dgm:t>
    </dgm:pt>
    <dgm:pt modelId="{2681588D-6CBA-4660-AEBD-D8960E5B7F50}" type="parTrans" cxnId="{FFD77D6B-C08C-4C27-BBEC-FA5DD06DEBAD}">
      <dgm:prSet/>
      <dgm:spPr/>
      <dgm:t>
        <a:bodyPr/>
        <a:lstStyle/>
        <a:p>
          <a:endParaRPr lang="en-US"/>
        </a:p>
      </dgm:t>
    </dgm:pt>
    <dgm:pt modelId="{E471584C-637E-44E6-949C-F2DA699076B9}" type="sibTrans" cxnId="{FFD77D6B-C08C-4C27-BBEC-FA5DD06DEBAD}">
      <dgm:prSet/>
      <dgm:spPr/>
      <dgm:t>
        <a:bodyPr/>
        <a:lstStyle/>
        <a:p>
          <a:endParaRPr lang="en-US"/>
        </a:p>
      </dgm:t>
    </dgm:pt>
    <dgm:pt modelId="{76BBA576-0BC4-4C60-BB0A-C162E21E1191}" type="asst">
      <dgm:prSet phldrT="[Text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Correlate with available MMR IHC</a:t>
          </a:r>
        </a:p>
        <a:p>
          <a:r>
            <a:rPr lang="en-GB" dirty="0">
              <a:latin typeface="+mj-lt"/>
            </a:rPr>
            <a:t>N=388</a:t>
          </a:r>
          <a:endParaRPr lang="en-US" dirty="0">
            <a:latin typeface="+mj-lt"/>
          </a:endParaRPr>
        </a:p>
      </dgm:t>
    </dgm:pt>
    <dgm:pt modelId="{4B0B45F0-5B33-44A3-B1A5-489F930A665E}" type="parTrans" cxnId="{A9A35F7E-41DA-429D-8300-A8970F4A85D2}">
      <dgm:prSet/>
      <dgm:spPr/>
      <dgm:t>
        <a:bodyPr/>
        <a:lstStyle/>
        <a:p>
          <a:endParaRPr lang="en-US"/>
        </a:p>
      </dgm:t>
    </dgm:pt>
    <dgm:pt modelId="{22E13704-12BB-4EF8-8229-0181FFD24F2B}" type="sibTrans" cxnId="{A9A35F7E-41DA-429D-8300-A8970F4A85D2}">
      <dgm:prSet/>
      <dgm:spPr/>
      <dgm:t>
        <a:bodyPr/>
        <a:lstStyle/>
        <a:p>
          <a:endParaRPr lang="en-US"/>
        </a:p>
      </dgm:t>
    </dgm:pt>
    <dgm:pt modelId="{E68C412B-37B0-4EA7-811F-2544674F7358}">
      <dgm:prSet phldrT="[Text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Validate MSI caller with MSI by PCR</a:t>
          </a:r>
          <a:endParaRPr lang="en-US" dirty="0">
            <a:latin typeface="+mj-lt"/>
          </a:endParaRPr>
        </a:p>
      </dgm:t>
    </dgm:pt>
    <dgm:pt modelId="{3F83C562-0543-4B71-8790-8FA9014F3670}" type="parTrans" cxnId="{505F66B3-3684-489A-9383-835EC36702AE}">
      <dgm:prSet/>
      <dgm:spPr/>
      <dgm:t>
        <a:bodyPr/>
        <a:lstStyle/>
        <a:p>
          <a:endParaRPr lang="en-US"/>
        </a:p>
      </dgm:t>
    </dgm:pt>
    <dgm:pt modelId="{E7929B6F-7C0B-44F8-A132-19926F6A5E35}" type="sibTrans" cxnId="{505F66B3-3684-489A-9383-835EC36702AE}">
      <dgm:prSet/>
      <dgm:spPr/>
      <dgm:t>
        <a:bodyPr/>
        <a:lstStyle/>
        <a:p>
          <a:endParaRPr lang="en-US"/>
        </a:p>
      </dgm:t>
    </dgm:pt>
    <dgm:pt modelId="{D2AB38F6-BFB0-416A-98FD-18BCC823336C}">
      <dgm:prSet phldrT="[Text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Attempt to identify candidate Lynch Syndrome cases</a:t>
          </a:r>
          <a:endParaRPr lang="en-US" dirty="0">
            <a:latin typeface="+mj-lt"/>
          </a:endParaRPr>
        </a:p>
      </dgm:t>
    </dgm:pt>
    <dgm:pt modelId="{5BBDB8CD-150E-4E6B-95FB-6339034B6F3B}" type="parTrans" cxnId="{ADF037D7-82AE-4D19-961E-025AD02B5551}">
      <dgm:prSet/>
      <dgm:spPr/>
      <dgm:t>
        <a:bodyPr/>
        <a:lstStyle/>
        <a:p>
          <a:endParaRPr lang="en-US"/>
        </a:p>
      </dgm:t>
    </dgm:pt>
    <dgm:pt modelId="{9D27E1B7-D4D7-497A-B6E5-A7BBC4E8104C}" type="sibTrans" cxnId="{ADF037D7-82AE-4D19-961E-025AD02B5551}">
      <dgm:prSet/>
      <dgm:spPr/>
      <dgm:t>
        <a:bodyPr/>
        <a:lstStyle/>
        <a:p>
          <a:endParaRPr lang="en-US"/>
        </a:p>
      </dgm:t>
    </dgm:pt>
    <dgm:pt modelId="{A2129C0A-E488-40BA-B88F-5AF470FEB20D}">
      <dgm:prSet phldrT="[Text]"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Assess TMB scores of MMR-p vs MMR-d </a:t>
          </a:r>
          <a:endParaRPr lang="en-US" dirty="0">
            <a:latin typeface="+mj-lt"/>
          </a:endParaRPr>
        </a:p>
      </dgm:t>
    </dgm:pt>
    <dgm:pt modelId="{E401C8AE-609B-49B9-9C1A-4A210A52F824}" type="parTrans" cxnId="{BCEB4327-CDF5-424D-BD5C-43F5C6A59D44}">
      <dgm:prSet/>
      <dgm:spPr/>
      <dgm:t>
        <a:bodyPr/>
        <a:lstStyle/>
        <a:p>
          <a:endParaRPr lang="en-US"/>
        </a:p>
      </dgm:t>
    </dgm:pt>
    <dgm:pt modelId="{49228D0F-0370-4E76-9B6A-90BBBC939863}" type="sibTrans" cxnId="{BCEB4327-CDF5-424D-BD5C-43F5C6A59D44}">
      <dgm:prSet/>
      <dgm:spPr/>
      <dgm:t>
        <a:bodyPr/>
        <a:lstStyle/>
        <a:p>
          <a:endParaRPr lang="en-US"/>
        </a:p>
      </dgm:t>
    </dgm:pt>
    <dgm:pt modelId="{8D730153-3217-4D2C-A441-9B81BA203400}" type="asst">
      <dgm:prSet/>
      <dgm:spPr>
        <a:solidFill>
          <a:schemeClr val="bg1">
            <a:lumMod val="75000"/>
            <a:lumOff val="25000"/>
          </a:schemeClr>
        </a:solidFill>
      </dgm:spPr>
      <dgm:t>
        <a:bodyPr/>
        <a:lstStyle/>
        <a:p>
          <a:r>
            <a:rPr lang="en-GB" dirty="0">
              <a:latin typeface="+mj-lt"/>
            </a:rPr>
            <a:t>Run through MSI and TMB NGS callers</a:t>
          </a:r>
          <a:endParaRPr lang="en-US" dirty="0">
            <a:latin typeface="+mj-lt"/>
          </a:endParaRPr>
        </a:p>
      </dgm:t>
    </dgm:pt>
    <dgm:pt modelId="{A5EBABAD-072E-47E4-A4A8-CE9C7B9225E6}" type="parTrans" cxnId="{8529D149-7410-461A-8F6A-799A8107098E}">
      <dgm:prSet/>
      <dgm:spPr/>
      <dgm:t>
        <a:bodyPr/>
        <a:lstStyle/>
        <a:p>
          <a:endParaRPr lang="en-US"/>
        </a:p>
      </dgm:t>
    </dgm:pt>
    <dgm:pt modelId="{D8B425BA-7B43-4EBF-8179-01E15EC9610D}" type="sibTrans" cxnId="{8529D149-7410-461A-8F6A-799A8107098E}">
      <dgm:prSet/>
      <dgm:spPr/>
      <dgm:t>
        <a:bodyPr/>
        <a:lstStyle/>
        <a:p>
          <a:endParaRPr lang="en-US"/>
        </a:p>
      </dgm:t>
    </dgm:pt>
    <dgm:pt modelId="{1F4E5C7D-BD98-4756-8B37-CF48E453FEF8}" type="pres">
      <dgm:prSet presAssocID="{76BB59A9-81F9-4A3F-8BFB-7EA1E9C976F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396E7D4-4B55-4E12-ACF7-F376620CF32F}" type="pres">
      <dgm:prSet presAssocID="{20F665DC-43B5-416F-8D04-90B77240AD40}" presName="hierRoot1" presStyleCnt="0">
        <dgm:presLayoutVars>
          <dgm:hierBranch val="init"/>
        </dgm:presLayoutVars>
      </dgm:prSet>
      <dgm:spPr/>
    </dgm:pt>
    <dgm:pt modelId="{C052EF84-9340-4E0A-9D0C-C65AF42AA33F}" type="pres">
      <dgm:prSet presAssocID="{20F665DC-43B5-416F-8D04-90B77240AD40}" presName="rootComposite1" presStyleCnt="0"/>
      <dgm:spPr/>
    </dgm:pt>
    <dgm:pt modelId="{CBB21D2A-3518-421F-A08B-EAFE40C84515}" type="pres">
      <dgm:prSet presAssocID="{20F665DC-43B5-416F-8D04-90B77240AD40}" presName="rootText1" presStyleLbl="node0" presStyleIdx="0" presStyleCnt="1">
        <dgm:presLayoutVars>
          <dgm:chPref val="3"/>
        </dgm:presLayoutVars>
      </dgm:prSet>
      <dgm:spPr/>
    </dgm:pt>
    <dgm:pt modelId="{F3D0AE19-D491-45C5-90CD-54E5A641969A}" type="pres">
      <dgm:prSet presAssocID="{20F665DC-43B5-416F-8D04-90B77240AD40}" presName="rootConnector1" presStyleLbl="node1" presStyleIdx="0" presStyleCnt="0"/>
      <dgm:spPr/>
    </dgm:pt>
    <dgm:pt modelId="{2DF95CEF-91A7-4EF0-A4C1-2290E9F35B0E}" type="pres">
      <dgm:prSet presAssocID="{20F665DC-43B5-416F-8D04-90B77240AD40}" presName="hierChild2" presStyleCnt="0"/>
      <dgm:spPr/>
    </dgm:pt>
    <dgm:pt modelId="{107D701A-9733-41A6-92F9-046C5B22DAB0}" type="pres">
      <dgm:prSet presAssocID="{3F83C562-0543-4B71-8790-8FA9014F3670}" presName="Name37" presStyleLbl="parChTrans1D2" presStyleIdx="0" presStyleCnt="5"/>
      <dgm:spPr/>
    </dgm:pt>
    <dgm:pt modelId="{3AD2E04A-3918-4E03-A790-B967F97DCD16}" type="pres">
      <dgm:prSet presAssocID="{E68C412B-37B0-4EA7-811F-2544674F7358}" presName="hierRoot2" presStyleCnt="0">
        <dgm:presLayoutVars>
          <dgm:hierBranch val="init"/>
        </dgm:presLayoutVars>
      </dgm:prSet>
      <dgm:spPr/>
    </dgm:pt>
    <dgm:pt modelId="{8ACA8BB6-5F56-42AA-82C6-5B90C895579A}" type="pres">
      <dgm:prSet presAssocID="{E68C412B-37B0-4EA7-811F-2544674F7358}" presName="rootComposite" presStyleCnt="0"/>
      <dgm:spPr/>
    </dgm:pt>
    <dgm:pt modelId="{988BAD63-3651-4596-BB9F-162837BEF470}" type="pres">
      <dgm:prSet presAssocID="{E68C412B-37B0-4EA7-811F-2544674F7358}" presName="rootText" presStyleLbl="node2" presStyleIdx="0" presStyleCnt="3">
        <dgm:presLayoutVars>
          <dgm:chPref val="3"/>
        </dgm:presLayoutVars>
      </dgm:prSet>
      <dgm:spPr/>
    </dgm:pt>
    <dgm:pt modelId="{E7D812E5-002A-437F-9204-3AF9FA0BD694}" type="pres">
      <dgm:prSet presAssocID="{E68C412B-37B0-4EA7-811F-2544674F7358}" presName="rootConnector" presStyleLbl="node2" presStyleIdx="0" presStyleCnt="3"/>
      <dgm:spPr/>
    </dgm:pt>
    <dgm:pt modelId="{B93ED908-1001-46FE-88BB-21B0F89DF819}" type="pres">
      <dgm:prSet presAssocID="{E68C412B-37B0-4EA7-811F-2544674F7358}" presName="hierChild4" presStyleCnt="0"/>
      <dgm:spPr/>
    </dgm:pt>
    <dgm:pt modelId="{71407A08-F63E-4C14-B619-B1E5101B20D3}" type="pres">
      <dgm:prSet presAssocID="{E68C412B-37B0-4EA7-811F-2544674F7358}" presName="hierChild5" presStyleCnt="0"/>
      <dgm:spPr/>
    </dgm:pt>
    <dgm:pt modelId="{57E9A92D-37F6-4554-8847-560D94B86A11}" type="pres">
      <dgm:prSet presAssocID="{5BBDB8CD-150E-4E6B-95FB-6339034B6F3B}" presName="Name37" presStyleLbl="parChTrans1D2" presStyleIdx="1" presStyleCnt="5"/>
      <dgm:spPr/>
    </dgm:pt>
    <dgm:pt modelId="{00DCFE85-194A-4020-91B7-7BB77FAEFF02}" type="pres">
      <dgm:prSet presAssocID="{D2AB38F6-BFB0-416A-98FD-18BCC823336C}" presName="hierRoot2" presStyleCnt="0">
        <dgm:presLayoutVars>
          <dgm:hierBranch val="init"/>
        </dgm:presLayoutVars>
      </dgm:prSet>
      <dgm:spPr/>
    </dgm:pt>
    <dgm:pt modelId="{E451C697-CCCE-4212-BEA6-414FE777FB2E}" type="pres">
      <dgm:prSet presAssocID="{D2AB38F6-BFB0-416A-98FD-18BCC823336C}" presName="rootComposite" presStyleCnt="0"/>
      <dgm:spPr/>
    </dgm:pt>
    <dgm:pt modelId="{1C983824-7022-455D-B3C6-61C79C3F2765}" type="pres">
      <dgm:prSet presAssocID="{D2AB38F6-BFB0-416A-98FD-18BCC823336C}" presName="rootText" presStyleLbl="node2" presStyleIdx="1" presStyleCnt="3">
        <dgm:presLayoutVars>
          <dgm:chPref val="3"/>
        </dgm:presLayoutVars>
      </dgm:prSet>
      <dgm:spPr/>
    </dgm:pt>
    <dgm:pt modelId="{F2366974-23CF-45E6-BEA3-E14F1179B612}" type="pres">
      <dgm:prSet presAssocID="{D2AB38F6-BFB0-416A-98FD-18BCC823336C}" presName="rootConnector" presStyleLbl="node2" presStyleIdx="1" presStyleCnt="3"/>
      <dgm:spPr/>
    </dgm:pt>
    <dgm:pt modelId="{5D54944F-0A51-46EF-847C-799C293AA499}" type="pres">
      <dgm:prSet presAssocID="{D2AB38F6-BFB0-416A-98FD-18BCC823336C}" presName="hierChild4" presStyleCnt="0"/>
      <dgm:spPr/>
    </dgm:pt>
    <dgm:pt modelId="{5D833D22-1B73-4685-97DF-8C063F9505AA}" type="pres">
      <dgm:prSet presAssocID="{D2AB38F6-BFB0-416A-98FD-18BCC823336C}" presName="hierChild5" presStyleCnt="0"/>
      <dgm:spPr/>
    </dgm:pt>
    <dgm:pt modelId="{3ABEDD99-2526-4BCD-8415-DC609E5FCEA9}" type="pres">
      <dgm:prSet presAssocID="{E401C8AE-609B-49B9-9C1A-4A210A52F824}" presName="Name37" presStyleLbl="parChTrans1D2" presStyleIdx="2" presStyleCnt="5"/>
      <dgm:spPr/>
    </dgm:pt>
    <dgm:pt modelId="{838A2708-0456-40ED-897E-3F5CA3C061F0}" type="pres">
      <dgm:prSet presAssocID="{A2129C0A-E488-40BA-B88F-5AF470FEB20D}" presName="hierRoot2" presStyleCnt="0">
        <dgm:presLayoutVars>
          <dgm:hierBranch val="init"/>
        </dgm:presLayoutVars>
      </dgm:prSet>
      <dgm:spPr/>
    </dgm:pt>
    <dgm:pt modelId="{1C0014FB-909C-44B9-94F4-7C2DBF24A5F6}" type="pres">
      <dgm:prSet presAssocID="{A2129C0A-E488-40BA-B88F-5AF470FEB20D}" presName="rootComposite" presStyleCnt="0"/>
      <dgm:spPr/>
    </dgm:pt>
    <dgm:pt modelId="{336F1627-9104-4B4B-B911-6276ECEF79B5}" type="pres">
      <dgm:prSet presAssocID="{A2129C0A-E488-40BA-B88F-5AF470FEB20D}" presName="rootText" presStyleLbl="node2" presStyleIdx="2" presStyleCnt="3">
        <dgm:presLayoutVars>
          <dgm:chPref val="3"/>
        </dgm:presLayoutVars>
      </dgm:prSet>
      <dgm:spPr/>
    </dgm:pt>
    <dgm:pt modelId="{E6ACE15D-BDCF-4C29-872E-E98A74E0A2FC}" type="pres">
      <dgm:prSet presAssocID="{A2129C0A-E488-40BA-B88F-5AF470FEB20D}" presName="rootConnector" presStyleLbl="node2" presStyleIdx="2" presStyleCnt="3"/>
      <dgm:spPr/>
    </dgm:pt>
    <dgm:pt modelId="{552F9566-4DB5-42C0-BA37-ADAC527C9339}" type="pres">
      <dgm:prSet presAssocID="{A2129C0A-E488-40BA-B88F-5AF470FEB20D}" presName="hierChild4" presStyleCnt="0"/>
      <dgm:spPr/>
    </dgm:pt>
    <dgm:pt modelId="{57FACDD1-7F1D-4848-BDC3-DDFCD1CBD2A4}" type="pres">
      <dgm:prSet presAssocID="{A2129C0A-E488-40BA-B88F-5AF470FEB20D}" presName="hierChild5" presStyleCnt="0"/>
      <dgm:spPr/>
    </dgm:pt>
    <dgm:pt modelId="{49C9EFD2-7E5F-4464-919C-4238A3B0C60A}" type="pres">
      <dgm:prSet presAssocID="{20F665DC-43B5-416F-8D04-90B77240AD40}" presName="hierChild3" presStyleCnt="0"/>
      <dgm:spPr/>
    </dgm:pt>
    <dgm:pt modelId="{4F660B33-FBBD-4C47-B189-0AB887B5E19F}" type="pres">
      <dgm:prSet presAssocID="{4B0B45F0-5B33-44A3-B1A5-489F930A665E}" presName="Name111" presStyleLbl="parChTrans1D2" presStyleIdx="3" presStyleCnt="5"/>
      <dgm:spPr/>
    </dgm:pt>
    <dgm:pt modelId="{383F995A-5D89-4839-982C-F57A3C64F47D}" type="pres">
      <dgm:prSet presAssocID="{76BBA576-0BC4-4C60-BB0A-C162E21E1191}" presName="hierRoot3" presStyleCnt="0">
        <dgm:presLayoutVars>
          <dgm:hierBranch val="init"/>
        </dgm:presLayoutVars>
      </dgm:prSet>
      <dgm:spPr/>
    </dgm:pt>
    <dgm:pt modelId="{972E3B80-15A6-4AA9-9B9C-987127AA0284}" type="pres">
      <dgm:prSet presAssocID="{76BBA576-0BC4-4C60-BB0A-C162E21E1191}" presName="rootComposite3" presStyleCnt="0"/>
      <dgm:spPr/>
    </dgm:pt>
    <dgm:pt modelId="{4DD3C702-46A4-4ABC-B19E-A1BBC09CCBAB}" type="pres">
      <dgm:prSet presAssocID="{76BBA576-0BC4-4C60-BB0A-C162E21E1191}" presName="rootText3" presStyleLbl="asst1" presStyleIdx="0" presStyleCnt="2">
        <dgm:presLayoutVars>
          <dgm:chPref val="3"/>
        </dgm:presLayoutVars>
      </dgm:prSet>
      <dgm:spPr/>
    </dgm:pt>
    <dgm:pt modelId="{2A5400C0-D3E9-47D1-888E-B8356422DD8E}" type="pres">
      <dgm:prSet presAssocID="{76BBA576-0BC4-4C60-BB0A-C162E21E1191}" presName="rootConnector3" presStyleLbl="asst1" presStyleIdx="0" presStyleCnt="2"/>
      <dgm:spPr/>
    </dgm:pt>
    <dgm:pt modelId="{3B39B0CF-F151-4FC6-9731-12D234460065}" type="pres">
      <dgm:prSet presAssocID="{76BBA576-0BC4-4C60-BB0A-C162E21E1191}" presName="hierChild6" presStyleCnt="0"/>
      <dgm:spPr/>
    </dgm:pt>
    <dgm:pt modelId="{BBEC8FEE-1E78-42A9-867E-6A0EE90B7BCD}" type="pres">
      <dgm:prSet presAssocID="{76BBA576-0BC4-4C60-BB0A-C162E21E1191}" presName="hierChild7" presStyleCnt="0"/>
      <dgm:spPr/>
    </dgm:pt>
    <dgm:pt modelId="{A67236C9-C25D-4D74-8EAE-59E29A622440}" type="pres">
      <dgm:prSet presAssocID="{A5EBABAD-072E-47E4-A4A8-CE9C7B9225E6}" presName="Name111" presStyleLbl="parChTrans1D2" presStyleIdx="4" presStyleCnt="5"/>
      <dgm:spPr/>
    </dgm:pt>
    <dgm:pt modelId="{9AFF2BE2-9157-48D2-A9FD-18843C076AFF}" type="pres">
      <dgm:prSet presAssocID="{8D730153-3217-4D2C-A441-9B81BA203400}" presName="hierRoot3" presStyleCnt="0">
        <dgm:presLayoutVars>
          <dgm:hierBranch val="init"/>
        </dgm:presLayoutVars>
      </dgm:prSet>
      <dgm:spPr/>
    </dgm:pt>
    <dgm:pt modelId="{F9A71DFC-A903-42E9-A7A9-F4971F4E357F}" type="pres">
      <dgm:prSet presAssocID="{8D730153-3217-4D2C-A441-9B81BA203400}" presName="rootComposite3" presStyleCnt="0"/>
      <dgm:spPr/>
    </dgm:pt>
    <dgm:pt modelId="{7DC76679-B37D-48B4-9199-3764D1D46F06}" type="pres">
      <dgm:prSet presAssocID="{8D730153-3217-4D2C-A441-9B81BA203400}" presName="rootText3" presStyleLbl="asst1" presStyleIdx="1" presStyleCnt="2">
        <dgm:presLayoutVars>
          <dgm:chPref val="3"/>
        </dgm:presLayoutVars>
      </dgm:prSet>
      <dgm:spPr/>
    </dgm:pt>
    <dgm:pt modelId="{11ED1C9C-AFBC-4FC9-BE29-751F1151964C}" type="pres">
      <dgm:prSet presAssocID="{8D730153-3217-4D2C-A441-9B81BA203400}" presName="rootConnector3" presStyleLbl="asst1" presStyleIdx="1" presStyleCnt="2"/>
      <dgm:spPr/>
    </dgm:pt>
    <dgm:pt modelId="{6883B601-EA38-42DB-B03D-3BAB59C838F7}" type="pres">
      <dgm:prSet presAssocID="{8D730153-3217-4D2C-A441-9B81BA203400}" presName="hierChild6" presStyleCnt="0"/>
      <dgm:spPr/>
    </dgm:pt>
    <dgm:pt modelId="{0D3A85F9-DB08-4813-9634-15AEAC4BBAE6}" type="pres">
      <dgm:prSet presAssocID="{8D730153-3217-4D2C-A441-9B81BA203400}" presName="hierChild7" presStyleCnt="0"/>
      <dgm:spPr/>
    </dgm:pt>
  </dgm:ptLst>
  <dgm:cxnLst>
    <dgm:cxn modelId="{CFAC8F1B-11F4-44B4-BAE8-F73DE00D0146}" type="presOf" srcId="{E68C412B-37B0-4EA7-811F-2544674F7358}" destId="{988BAD63-3651-4596-BB9F-162837BEF470}" srcOrd="0" destOrd="0" presId="urn:microsoft.com/office/officeart/2005/8/layout/orgChart1"/>
    <dgm:cxn modelId="{8C01261D-4538-4E76-810C-C286FDA4F5CA}" type="presOf" srcId="{E68C412B-37B0-4EA7-811F-2544674F7358}" destId="{E7D812E5-002A-437F-9204-3AF9FA0BD694}" srcOrd="1" destOrd="0" presId="urn:microsoft.com/office/officeart/2005/8/layout/orgChart1"/>
    <dgm:cxn modelId="{A12D1A23-4570-467E-B06C-D979AB40AB72}" type="presOf" srcId="{20F665DC-43B5-416F-8D04-90B77240AD40}" destId="{CBB21D2A-3518-421F-A08B-EAFE40C84515}" srcOrd="0" destOrd="0" presId="urn:microsoft.com/office/officeart/2005/8/layout/orgChart1"/>
    <dgm:cxn modelId="{85C6BF24-2415-4BB6-A7F1-D588E1054C8C}" type="presOf" srcId="{5BBDB8CD-150E-4E6B-95FB-6339034B6F3B}" destId="{57E9A92D-37F6-4554-8847-560D94B86A11}" srcOrd="0" destOrd="0" presId="urn:microsoft.com/office/officeart/2005/8/layout/orgChart1"/>
    <dgm:cxn modelId="{BCEB4327-CDF5-424D-BD5C-43F5C6A59D44}" srcId="{20F665DC-43B5-416F-8D04-90B77240AD40}" destId="{A2129C0A-E488-40BA-B88F-5AF470FEB20D}" srcOrd="4" destOrd="0" parTransId="{E401C8AE-609B-49B9-9C1A-4A210A52F824}" sibTransId="{49228D0F-0370-4E76-9B6A-90BBBC939863}"/>
    <dgm:cxn modelId="{F4D9C12C-1259-472C-97C1-4AC5BE274DE8}" type="presOf" srcId="{D2AB38F6-BFB0-416A-98FD-18BCC823336C}" destId="{F2366974-23CF-45E6-BEA3-E14F1179B612}" srcOrd="1" destOrd="0" presId="urn:microsoft.com/office/officeart/2005/8/layout/orgChart1"/>
    <dgm:cxn modelId="{A6337C3D-F5FF-4D85-804D-12F4FBC4BA2F}" type="presOf" srcId="{3F83C562-0543-4B71-8790-8FA9014F3670}" destId="{107D701A-9733-41A6-92F9-046C5B22DAB0}" srcOrd="0" destOrd="0" presId="urn:microsoft.com/office/officeart/2005/8/layout/orgChart1"/>
    <dgm:cxn modelId="{4E722944-9F62-4319-B067-DD5766C2BC68}" type="presOf" srcId="{D2AB38F6-BFB0-416A-98FD-18BCC823336C}" destId="{1C983824-7022-455D-B3C6-61C79C3F2765}" srcOrd="0" destOrd="0" presId="urn:microsoft.com/office/officeart/2005/8/layout/orgChart1"/>
    <dgm:cxn modelId="{9EF83E44-B60F-48F9-8705-4D792235268B}" type="presOf" srcId="{76BB59A9-81F9-4A3F-8BFB-7EA1E9C976F6}" destId="{1F4E5C7D-BD98-4756-8B37-CF48E453FEF8}" srcOrd="0" destOrd="0" presId="urn:microsoft.com/office/officeart/2005/8/layout/orgChart1"/>
    <dgm:cxn modelId="{8529D149-7410-461A-8F6A-799A8107098E}" srcId="{20F665DC-43B5-416F-8D04-90B77240AD40}" destId="{8D730153-3217-4D2C-A441-9B81BA203400}" srcOrd="1" destOrd="0" parTransId="{A5EBABAD-072E-47E4-A4A8-CE9C7B9225E6}" sibTransId="{D8B425BA-7B43-4EBF-8179-01E15EC9610D}"/>
    <dgm:cxn modelId="{FFD77D6B-C08C-4C27-BBEC-FA5DD06DEBAD}" srcId="{76BB59A9-81F9-4A3F-8BFB-7EA1E9C976F6}" destId="{20F665DC-43B5-416F-8D04-90B77240AD40}" srcOrd="0" destOrd="0" parTransId="{2681588D-6CBA-4660-AEBD-D8960E5B7F50}" sibTransId="{E471584C-637E-44E6-949C-F2DA699076B9}"/>
    <dgm:cxn modelId="{676A206E-C8A1-435F-9640-7CB0647B93DC}" type="presOf" srcId="{E401C8AE-609B-49B9-9C1A-4A210A52F824}" destId="{3ABEDD99-2526-4BCD-8415-DC609E5FCEA9}" srcOrd="0" destOrd="0" presId="urn:microsoft.com/office/officeart/2005/8/layout/orgChart1"/>
    <dgm:cxn modelId="{A9A35F7E-41DA-429D-8300-A8970F4A85D2}" srcId="{20F665DC-43B5-416F-8D04-90B77240AD40}" destId="{76BBA576-0BC4-4C60-BB0A-C162E21E1191}" srcOrd="0" destOrd="0" parTransId="{4B0B45F0-5B33-44A3-B1A5-489F930A665E}" sibTransId="{22E13704-12BB-4EF8-8229-0181FFD24F2B}"/>
    <dgm:cxn modelId="{0A669486-0ADE-4A24-9983-29DFE12B9C5B}" type="presOf" srcId="{8D730153-3217-4D2C-A441-9B81BA203400}" destId="{11ED1C9C-AFBC-4FC9-BE29-751F1151964C}" srcOrd="1" destOrd="0" presId="urn:microsoft.com/office/officeart/2005/8/layout/orgChart1"/>
    <dgm:cxn modelId="{2FC16D95-E300-4DE8-9D29-D0B6A9E71523}" type="presOf" srcId="{A5EBABAD-072E-47E4-A4A8-CE9C7B9225E6}" destId="{A67236C9-C25D-4D74-8EAE-59E29A622440}" srcOrd="0" destOrd="0" presId="urn:microsoft.com/office/officeart/2005/8/layout/orgChart1"/>
    <dgm:cxn modelId="{E62DA99B-8461-4B4E-B0E7-BA5E488996D5}" type="presOf" srcId="{8D730153-3217-4D2C-A441-9B81BA203400}" destId="{7DC76679-B37D-48B4-9199-3764D1D46F06}" srcOrd="0" destOrd="0" presId="urn:microsoft.com/office/officeart/2005/8/layout/orgChart1"/>
    <dgm:cxn modelId="{44CF24A9-5564-407F-9278-57B50DB55909}" type="presOf" srcId="{76BBA576-0BC4-4C60-BB0A-C162E21E1191}" destId="{2A5400C0-D3E9-47D1-888E-B8356422DD8E}" srcOrd="1" destOrd="0" presId="urn:microsoft.com/office/officeart/2005/8/layout/orgChart1"/>
    <dgm:cxn modelId="{057841AE-0FC6-4AD1-ADFD-2AEB623AAC91}" type="presOf" srcId="{A2129C0A-E488-40BA-B88F-5AF470FEB20D}" destId="{336F1627-9104-4B4B-B911-6276ECEF79B5}" srcOrd="0" destOrd="0" presId="urn:microsoft.com/office/officeart/2005/8/layout/orgChart1"/>
    <dgm:cxn modelId="{505F66B3-3684-489A-9383-835EC36702AE}" srcId="{20F665DC-43B5-416F-8D04-90B77240AD40}" destId="{E68C412B-37B0-4EA7-811F-2544674F7358}" srcOrd="2" destOrd="0" parTransId="{3F83C562-0543-4B71-8790-8FA9014F3670}" sibTransId="{E7929B6F-7C0B-44F8-A132-19926F6A5E35}"/>
    <dgm:cxn modelId="{11DF8BD4-555A-43EF-9277-B0095BD31D80}" type="presOf" srcId="{4B0B45F0-5B33-44A3-B1A5-489F930A665E}" destId="{4F660B33-FBBD-4C47-B189-0AB887B5E19F}" srcOrd="0" destOrd="0" presId="urn:microsoft.com/office/officeart/2005/8/layout/orgChart1"/>
    <dgm:cxn modelId="{ADF037D7-82AE-4D19-961E-025AD02B5551}" srcId="{20F665DC-43B5-416F-8D04-90B77240AD40}" destId="{D2AB38F6-BFB0-416A-98FD-18BCC823336C}" srcOrd="3" destOrd="0" parTransId="{5BBDB8CD-150E-4E6B-95FB-6339034B6F3B}" sibTransId="{9D27E1B7-D4D7-497A-B6E5-A7BBC4E8104C}"/>
    <dgm:cxn modelId="{110BCCDF-0282-4890-A105-681CD886D3E2}" type="presOf" srcId="{20F665DC-43B5-416F-8D04-90B77240AD40}" destId="{F3D0AE19-D491-45C5-90CD-54E5A641969A}" srcOrd="1" destOrd="0" presId="urn:microsoft.com/office/officeart/2005/8/layout/orgChart1"/>
    <dgm:cxn modelId="{B23672E8-A47E-422C-A440-96A8860B6C10}" type="presOf" srcId="{76BBA576-0BC4-4C60-BB0A-C162E21E1191}" destId="{4DD3C702-46A4-4ABC-B19E-A1BBC09CCBAB}" srcOrd="0" destOrd="0" presId="urn:microsoft.com/office/officeart/2005/8/layout/orgChart1"/>
    <dgm:cxn modelId="{7509B7F7-908B-44DD-B8E9-556793C5960B}" type="presOf" srcId="{A2129C0A-E488-40BA-B88F-5AF470FEB20D}" destId="{E6ACE15D-BDCF-4C29-872E-E98A74E0A2FC}" srcOrd="1" destOrd="0" presId="urn:microsoft.com/office/officeart/2005/8/layout/orgChart1"/>
    <dgm:cxn modelId="{ACAADF52-BF72-45BD-8B01-98A69EFD62BD}" type="presParOf" srcId="{1F4E5C7D-BD98-4756-8B37-CF48E453FEF8}" destId="{4396E7D4-4B55-4E12-ACF7-F376620CF32F}" srcOrd="0" destOrd="0" presId="urn:microsoft.com/office/officeart/2005/8/layout/orgChart1"/>
    <dgm:cxn modelId="{2AC891AE-D91F-428B-AC71-4D435398773C}" type="presParOf" srcId="{4396E7D4-4B55-4E12-ACF7-F376620CF32F}" destId="{C052EF84-9340-4E0A-9D0C-C65AF42AA33F}" srcOrd="0" destOrd="0" presId="urn:microsoft.com/office/officeart/2005/8/layout/orgChart1"/>
    <dgm:cxn modelId="{B2F534A3-A768-4617-A68B-3CC08F3CEC37}" type="presParOf" srcId="{C052EF84-9340-4E0A-9D0C-C65AF42AA33F}" destId="{CBB21D2A-3518-421F-A08B-EAFE40C84515}" srcOrd="0" destOrd="0" presId="urn:microsoft.com/office/officeart/2005/8/layout/orgChart1"/>
    <dgm:cxn modelId="{66F860EB-42C8-415B-A3FB-868702C41837}" type="presParOf" srcId="{C052EF84-9340-4E0A-9D0C-C65AF42AA33F}" destId="{F3D0AE19-D491-45C5-90CD-54E5A641969A}" srcOrd="1" destOrd="0" presId="urn:microsoft.com/office/officeart/2005/8/layout/orgChart1"/>
    <dgm:cxn modelId="{305A6975-5CEC-4439-A8BE-487AC048FA13}" type="presParOf" srcId="{4396E7D4-4B55-4E12-ACF7-F376620CF32F}" destId="{2DF95CEF-91A7-4EF0-A4C1-2290E9F35B0E}" srcOrd="1" destOrd="0" presId="urn:microsoft.com/office/officeart/2005/8/layout/orgChart1"/>
    <dgm:cxn modelId="{CA32D373-AEC1-484F-A260-1E164BDABE92}" type="presParOf" srcId="{2DF95CEF-91A7-4EF0-A4C1-2290E9F35B0E}" destId="{107D701A-9733-41A6-92F9-046C5B22DAB0}" srcOrd="0" destOrd="0" presId="urn:microsoft.com/office/officeart/2005/8/layout/orgChart1"/>
    <dgm:cxn modelId="{F7CD37A4-2028-4395-8A61-7476E05A96E2}" type="presParOf" srcId="{2DF95CEF-91A7-4EF0-A4C1-2290E9F35B0E}" destId="{3AD2E04A-3918-4E03-A790-B967F97DCD16}" srcOrd="1" destOrd="0" presId="urn:microsoft.com/office/officeart/2005/8/layout/orgChart1"/>
    <dgm:cxn modelId="{4245018F-9F6D-47D5-BD81-905D625B6323}" type="presParOf" srcId="{3AD2E04A-3918-4E03-A790-B967F97DCD16}" destId="{8ACA8BB6-5F56-42AA-82C6-5B90C895579A}" srcOrd="0" destOrd="0" presId="urn:microsoft.com/office/officeart/2005/8/layout/orgChart1"/>
    <dgm:cxn modelId="{CB6D4C31-3273-4712-8AB5-C450D2C1A0DC}" type="presParOf" srcId="{8ACA8BB6-5F56-42AA-82C6-5B90C895579A}" destId="{988BAD63-3651-4596-BB9F-162837BEF470}" srcOrd="0" destOrd="0" presId="urn:microsoft.com/office/officeart/2005/8/layout/orgChart1"/>
    <dgm:cxn modelId="{441E04F1-1B6F-4555-A8FC-7FFC08F0E52D}" type="presParOf" srcId="{8ACA8BB6-5F56-42AA-82C6-5B90C895579A}" destId="{E7D812E5-002A-437F-9204-3AF9FA0BD694}" srcOrd="1" destOrd="0" presId="urn:microsoft.com/office/officeart/2005/8/layout/orgChart1"/>
    <dgm:cxn modelId="{12F3C058-EDC0-4933-8873-D806AD905523}" type="presParOf" srcId="{3AD2E04A-3918-4E03-A790-B967F97DCD16}" destId="{B93ED908-1001-46FE-88BB-21B0F89DF819}" srcOrd="1" destOrd="0" presId="urn:microsoft.com/office/officeart/2005/8/layout/orgChart1"/>
    <dgm:cxn modelId="{0157C553-78E4-43C6-A790-4DB1FB56E9DB}" type="presParOf" srcId="{3AD2E04A-3918-4E03-A790-B967F97DCD16}" destId="{71407A08-F63E-4C14-B619-B1E5101B20D3}" srcOrd="2" destOrd="0" presId="urn:microsoft.com/office/officeart/2005/8/layout/orgChart1"/>
    <dgm:cxn modelId="{79AF360C-110E-4726-9212-71E5D03C2222}" type="presParOf" srcId="{2DF95CEF-91A7-4EF0-A4C1-2290E9F35B0E}" destId="{57E9A92D-37F6-4554-8847-560D94B86A11}" srcOrd="2" destOrd="0" presId="urn:microsoft.com/office/officeart/2005/8/layout/orgChart1"/>
    <dgm:cxn modelId="{5A00A652-9167-43F5-BA6A-5E57D21855CA}" type="presParOf" srcId="{2DF95CEF-91A7-4EF0-A4C1-2290E9F35B0E}" destId="{00DCFE85-194A-4020-91B7-7BB77FAEFF02}" srcOrd="3" destOrd="0" presId="urn:microsoft.com/office/officeart/2005/8/layout/orgChart1"/>
    <dgm:cxn modelId="{76BED172-C352-46B5-B4CE-4AADE39A36C9}" type="presParOf" srcId="{00DCFE85-194A-4020-91B7-7BB77FAEFF02}" destId="{E451C697-CCCE-4212-BEA6-414FE777FB2E}" srcOrd="0" destOrd="0" presId="urn:microsoft.com/office/officeart/2005/8/layout/orgChart1"/>
    <dgm:cxn modelId="{881BFE08-9070-44A8-93D5-EEB1B8ED7844}" type="presParOf" srcId="{E451C697-CCCE-4212-BEA6-414FE777FB2E}" destId="{1C983824-7022-455D-B3C6-61C79C3F2765}" srcOrd="0" destOrd="0" presId="urn:microsoft.com/office/officeart/2005/8/layout/orgChart1"/>
    <dgm:cxn modelId="{DFC6C57E-7FE9-456A-8206-709314A4F7E2}" type="presParOf" srcId="{E451C697-CCCE-4212-BEA6-414FE777FB2E}" destId="{F2366974-23CF-45E6-BEA3-E14F1179B612}" srcOrd="1" destOrd="0" presId="urn:microsoft.com/office/officeart/2005/8/layout/orgChart1"/>
    <dgm:cxn modelId="{D39B9FF9-CD5B-455D-BA9E-145FFF6F3D07}" type="presParOf" srcId="{00DCFE85-194A-4020-91B7-7BB77FAEFF02}" destId="{5D54944F-0A51-46EF-847C-799C293AA499}" srcOrd="1" destOrd="0" presId="urn:microsoft.com/office/officeart/2005/8/layout/orgChart1"/>
    <dgm:cxn modelId="{324D144D-8F22-4D97-BAF3-5004B4BBB892}" type="presParOf" srcId="{00DCFE85-194A-4020-91B7-7BB77FAEFF02}" destId="{5D833D22-1B73-4685-97DF-8C063F9505AA}" srcOrd="2" destOrd="0" presId="urn:microsoft.com/office/officeart/2005/8/layout/orgChart1"/>
    <dgm:cxn modelId="{7ACC4815-01B1-4BCD-99F3-243039D4681D}" type="presParOf" srcId="{2DF95CEF-91A7-4EF0-A4C1-2290E9F35B0E}" destId="{3ABEDD99-2526-4BCD-8415-DC609E5FCEA9}" srcOrd="4" destOrd="0" presId="urn:microsoft.com/office/officeart/2005/8/layout/orgChart1"/>
    <dgm:cxn modelId="{3B3B5282-0D38-4C6E-84D4-FF397386B99C}" type="presParOf" srcId="{2DF95CEF-91A7-4EF0-A4C1-2290E9F35B0E}" destId="{838A2708-0456-40ED-897E-3F5CA3C061F0}" srcOrd="5" destOrd="0" presId="urn:microsoft.com/office/officeart/2005/8/layout/orgChart1"/>
    <dgm:cxn modelId="{1C63C9BE-FE08-4141-A16E-B265FE3255AB}" type="presParOf" srcId="{838A2708-0456-40ED-897E-3F5CA3C061F0}" destId="{1C0014FB-909C-44B9-94F4-7C2DBF24A5F6}" srcOrd="0" destOrd="0" presId="urn:microsoft.com/office/officeart/2005/8/layout/orgChart1"/>
    <dgm:cxn modelId="{02BBCDDB-897B-43E6-8497-163614F748B9}" type="presParOf" srcId="{1C0014FB-909C-44B9-94F4-7C2DBF24A5F6}" destId="{336F1627-9104-4B4B-B911-6276ECEF79B5}" srcOrd="0" destOrd="0" presId="urn:microsoft.com/office/officeart/2005/8/layout/orgChart1"/>
    <dgm:cxn modelId="{A6C06BCD-4D28-44CC-A9D7-1DA8A848292B}" type="presParOf" srcId="{1C0014FB-909C-44B9-94F4-7C2DBF24A5F6}" destId="{E6ACE15D-BDCF-4C29-872E-E98A74E0A2FC}" srcOrd="1" destOrd="0" presId="urn:microsoft.com/office/officeart/2005/8/layout/orgChart1"/>
    <dgm:cxn modelId="{457CCD67-A817-44E5-B8D0-5186D00C49BE}" type="presParOf" srcId="{838A2708-0456-40ED-897E-3F5CA3C061F0}" destId="{552F9566-4DB5-42C0-BA37-ADAC527C9339}" srcOrd="1" destOrd="0" presId="urn:microsoft.com/office/officeart/2005/8/layout/orgChart1"/>
    <dgm:cxn modelId="{1784BB07-7268-4F0A-92AE-29F41928972F}" type="presParOf" srcId="{838A2708-0456-40ED-897E-3F5CA3C061F0}" destId="{57FACDD1-7F1D-4848-BDC3-DDFCD1CBD2A4}" srcOrd="2" destOrd="0" presId="urn:microsoft.com/office/officeart/2005/8/layout/orgChart1"/>
    <dgm:cxn modelId="{836465B5-D8C1-49E1-9B6D-FA5016ED1CE9}" type="presParOf" srcId="{4396E7D4-4B55-4E12-ACF7-F376620CF32F}" destId="{49C9EFD2-7E5F-4464-919C-4238A3B0C60A}" srcOrd="2" destOrd="0" presId="urn:microsoft.com/office/officeart/2005/8/layout/orgChart1"/>
    <dgm:cxn modelId="{08FAC07B-01CC-40AC-9976-14C0C620FB5C}" type="presParOf" srcId="{49C9EFD2-7E5F-4464-919C-4238A3B0C60A}" destId="{4F660B33-FBBD-4C47-B189-0AB887B5E19F}" srcOrd="0" destOrd="0" presId="urn:microsoft.com/office/officeart/2005/8/layout/orgChart1"/>
    <dgm:cxn modelId="{6CA4C4A2-88CA-4E4C-97BF-3DA009338ED7}" type="presParOf" srcId="{49C9EFD2-7E5F-4464-919C-4238A3B0C60A}" destId="{383F995A-5D89-4839-982C-F57A3C64F47D}" srcOrd="1" destOrd="0" presId="urn:microsoft.com/office/officeart/2005/8/layout/orgChart1"/>
    <dgm:cxn modelId="{70D8BE34-7DA4-4760-AF03-A6A09EF8836C}" type="presParOf" srcId="{383F995A-5D89-4839-982C-F57A3C64F47D}" destId="{972E3B80-15A6-4AA9-9B9C-987127AA0284}" srcOrd="0" destOrd="0" presId="urn:microsoft.com/office/officeart/2005/8/layout/orgChart1"/>
    <dgm:cxn modelId="{37999DC4-EA37-4F59-899B-1F9481F84B3B}" type="presParOf" srcId="{972E3B80-15A6-4AA9-9B9C-987127AA0284}" destId="{4DD3C702-46A4-4ABC-B19E-A1BBC09CCBAB}" srcOrd="0" destOrd="0" presId="urn:microsoft.com/office/officeart/2005/8/layout/orgChart1"/>
    <dgm:cxn modelId="{F512197B-FC47-4035-8503-5A4486E2B155}" type="presParOf" srcId="{972E3B80-15A6-4AA9-9B9C-987127AA0284}" destId="{2A5400C0-D3E9-47D1-888E-B8356422DD8E}" srcOrd="1" destOrd="0" presId="urn:microsoft.com/office/officeart/2005/8/layout/orgChart1"/>
    <dgm:cxn modelId="{6FDEFED2-990D-4A20-9A24-358C1B7FFFBD}" type="presParOf" srcId="{383F995A-5D89-4839-982C-F57A3C64F47D}" destId="{3B39B0CF-F151-4FC6-9731-12D234460065}" srcOrd="1" destOrd="0" presId="urn:microsoft.com/office/officeart/2005/8/layout/orgChart1"/>
    <dgm:cxn modelId="{6884ACE1-540C-43E3-86B8-8F5CB137EDFC}" type="presParOf" srcId="{383F995A-5D89-4839-982C-F57A3C64F47D}" destId="{BBEC8FEE-1E78-42A9-867E-6A0EE90B7BCD}" srcOrd="2" destOrd="0" presId="urn:microsoft.com/office/officeart/2005/8/layout/orgChart1"/>
    <dgm:cxn modelId="{F9D2AEF8-2AD3-4C60-B29D-243D4151C9C0}" type="presParOf" srcId="{49C9EFD2-7E5F-4464-919C-4238A3B0C60A}" destId="{A67236C9-C25D-4D74-8EAE-59E29A622440}" srcOrd="2" destOrd="0" presId="urn:microsoft.com/office/officeart/2005/8/layout/orgChart1"/>
    <dgm:cxn modelId="{9E76E91F-E2BF-4BB6-9C12-AFF244897801}" type="presParOf" srcId="{49C9EFD2-7E5F-4464-919C-4238A3B0C60A}" destId="{9AFF2BE2-9157-48D2-A9FD-18843C076AFF}" srcOrd="3" destOrd="0" presId="urn:microsoft.com/office/officeart/2005/8/layout/orgChart1"/>
    <dgm:cxn modelId="{BD26159A-923C-4B1F-BC83-CA3704210746}" type="presParOf" srcId="{9AFF2BE2-9157-48D2-A9FD-18843C076AFF}" destId="{F9A71DFC-A903-42E9-A7A9-F4971F4E357F}" srcOrd="0" destOrd="0" presId="urn:microsoft.com/office/officeart/2005/8/layout/orgChart1"/>
    <dgm:cxn modelId="{AAD2E5E0-2BBD-4E21-B210-46A3B433CDCD}" type="presParOf" srcId="{F9A71DFC-A903-42E9-A7A9-F4971F4E357F}" destId="{7DC76679-B37D-48B4-9199-3764D1D46F06}" srcOrd="0" destOrd="0" presId="urn:microsoft.com/office/officeart/2005/8/layout/orgChart1"/>
    <dgm:cxn modelId="{5F101BB7-1721-48FB-AC85-C2CF34D9287B}" type="presParOf" srcId="{F9A71DFC-A903-42E9-A7A9-F4971F4E357F}" destId="{11ED1C9C-AFBC-4FC9-BE29-751F1151964C}" srcOrd="1" destOrd="0" presId="urn:microsoft.com/office/officeart/2005/8/layout/orgChart1"/>
    <dgm:cxn modelId="{DDCCC4A1-4B9C-445D-8C65-DEC005EFFE3F}" type="presParOf" srcId="{9AFF2BE2-9157-48D2-A9FD-18843C076AFF}" destId="{6883B601-EA38-42DB-B03D-3BAB59C838F7}" srcOrd="1" destOrd="0" presId="urn:microsoft.com/office/officeart/2005/8/layout/orgChart1"/>
    <dgm:cxn modelId="{22FDE1A7-CD7B-40B2-946C-2813B1545F50}" type="presParOf" srcId="{9AFF2BE2-9157-48D2-A9FD-18843C076AFF}" destId="{0D3A85F9-DB08-4813-9634-15AEAC4BBA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236C9-C25D-4D74-8EAE-59E29A622440}">
      <dsp:nvSpPr>
        <dsp:cNvPr id="0" name=""/>
        <dsp:cNvSpPr/>
      </dsp:nvSpPr>
      <dsp:spPr>
        <a:xfrm>
          <a:off x="4600303" y="1279178"/>
          <a:ext cx="268580" cy="1176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637"/>
              </a:lnTo>
              <a:lnTo>
                <a:pt x="268580" y="1176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60B33-FBBD-4C47-B189-0AB887B5E19F}">
      <dsp:nvSpPr>
        <dsp:cNvPr id="0" name=""/>
        <dsp:cNvSpPr/>
      </dsp:nvSpPr>
      <dsp:spPr>
        <a:xfrm>
          <a:off x="4331722" y="1279178"/>
          <a:ext cx="268580" cy="1176637"/>
        </a:xfrm>
        <a:custGeom>
          <a:avLst/>
          <a:gdLst/>
          <a:ahLst/>
          <a:cxnLst/>
          <a:rect l="0" t="0" r="0" b="0"/>
          <a:pathLst>
            <a:path>
              <a:moveTo>
                <a:pt x="268580" y="0"/>
              </a:moveTo>
              <a:lnTo>
                <a:pt x="268580" y="1176637"/>
              </a:lnTo>
              <a:lnTo>
                <a:pt x="0" y="1176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EDD99-2526-4BCD-8415-DC609E5FCEA9}">
      <dsp:nvSpPr>
        <dsp:cNvPr id="0" name=""/>
        <dsp:cNvSpPr/>
      </dsp:nvSpPr>
      <dsp:spPr>
        <a:xfrm>
          <a:off x="4600303" y="1279178"/>
          <a:ext cx="3095068" cy="2353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694"/>
              </a:lnTo>
              <a:lnTo>
                <a:pt x="3095068" y="2084694"/>
              </a:lnTo>
              <a:lnTo>
                <a:pt x="3095068" y="23532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9A92D-37F6-4554-8847-560D94B86A11}">
      <dsp:nvSpPr>
        <dsp:cNvPr id="0" name=""/>
        <dsp:cNvSpPr/>
      </dsp:nvSpPr>
      <dsp:spPr>
        <a:xfrm>
          <a:off x="4554583" y="1279178"/>
          <a:ext cx="91440" cy="23532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32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D701A-9733-41A6-92F9-046C5B22DAB0}">
      <dsp:nvSpPr>
        <dsp:cNvPr id="0" name=""/>
        <dsp:cNvSpPr/>
      </dsp:nvSpPr>
      <dsp:spPr>
        <a:xfrm>
          <a:off x="1505234" y="1279178"/>
          <a:ext cx="3095068" cy="2353275"/>
        </a:xfrm>
        <a:custGeom>
          <a:avLst/>
          <a:gdLst/>
          <a:ahLst/>
          <a:cxnLst/>
          <a:rect l="0" t="0" r="0" b="0"/>
          <a:pathLst>
            <a:path>
              <a:moveTo>
                <a:pt x="3095068" y="0"/>
              </a:moveTo>
              <a:lnTo>
                <a:pt x="3095068" y="2084694"/>
              </a:lnTo>
              <a:lnTo>
                <a:pt x="0" y="2084694"/>
              </a:lnTo>
              <a:lnTo>
                <a:pt x="0" y="23532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21D2A-3518-421F-A08B-EAFE40C84515}">
      <dsp:nvSpPr>
        <dsp:cNvPr id="0" name=""/>
        <dsp:cNvSpPr/>
      </dsp:nvSpPr>
      <dsp:spPr>
        <a:xfrm>
          <a:off x="3321349" y="225"/>
          <a:ext cx="2557907" cy="1278953"/>
        </a:xfrm>
        <a:prstGeom prst="rect">
          <a:avLst/>
        </a:prstGeom>
        <a:solidFill>
          <a:schemeClr val="bg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Reanalyse diagnostic CRC samples for MMR genes + POLE/POLD1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n=1052</a:t>
          </a:r>
          <a:endParaRPr lang="en-US" sz="2000" kern="1200" dirty="0">
            <a:latin typeface="+mj-lt"/>
          </a:endParaRPr>
        </a:p>
      </dsp:txBody>
      <dsp:txXfrm>
        <a:off x="3321349" y="225"/>
        <a:ext cx="2557907" cy="1278953"/>
      </dsp:txXfrm>
    </dsp:sp>
    <dsp:sp modelId="{988BAD63-3651-4596-BB9F-162837BEF470}">
      <dsp:nvSpPr>
        <dsp:cNvPr id="0" name=""/>
        <dsp:cNvSpPr/>
      </dsp:nvSpPr>
      <dsp:spPr>
        <a:xfrm>
          <a:off x="226280" y="3632454"/>
          <a:ext cx="2557907" cy="1278953"/>
        </a:xfrm>
        <a:prstGeom prst="rect">
          <a:avLst/>
        </a:prstGeom>
        <a:solidFill>
          <a:schemeClr val="bg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Validate MSI caller with MSI by PCR</a:t>
          </a:r>
          <a:endParaRPr lang="en-US" sz="2000" kern="1200" dirty="0">
            <a:latin typeface="+mj-lt"/>
          </a:endParaRPr>
        </a:p>
      </dsp:txBody>
      <dsp:txXfrm>
        <a:off x="226280" y="3632454"/>
        <a:ext cx="2557907" cy="1278953"/>
      </dsp:txXfrm>
    </dsp:sp>
    <dsp:sp modelId="{1C983824-7022-455D-B3C6-61C79C3F2765}">
      <dsp:nvSpPr>
        <dsp:cNvPr id="0" name=""/>
        <dsp:cNvSpPr/>
      </dsp:nvSpPr>
      <dsp:spPr>
        <a:xfrm>
          <a:off x="3321349" y="3632454"/>
          <a:ext cx="2557907" cy="1278953"/>
        </a:xfrm>
        <a:prstGeom prst="rect">
          <a:avLst/>
        </a:prstGeom>
        <a:solidFill>
          <a:schemeClr val="bg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Attempt to identify candidate Lynch Syndrome cases</a:t>
          </a:r>
          <a:endParaRPr lang="en-US" sz="2000" kern="1200" dirty="0">
            <a:latin typeface="+mj-lt"/>
          </a:endParaRPr>
        </a:p>
      </dsp:txBody>
      <dsp:txXfrm>
        <a:off x="3321349" y="3632454"/>
        <a:ext cx="2557907" cy="1278953"/>
      </dsp:txXfrm>
    </dsp:sp>
    <dsp:sp modelId="{336F1627-9104-4B4B-B911-6276ECEF79B5}">
      <dsp:nvSpPr>
        <dsp:cNvPr id="0" name=""/>
        <dsp:cNvSpPr/>
      </dsp:nvSpPr>
      <dsp:spPr>
        <a:xfrm>
          <a:off x="6416417" y="3632454"/>
          <a:ext cx="2557907" cy="1278953"/>
        </a:xfrm>
        <a:prstGeom prst="rect">
          <a:avLst/>
        </a:prstGeom>
        <a:solidFill>
          <a:schemeClr val="bg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Assess TMB scores of MMR-p vs MMR-d </a:t>
          </a:r>
          <a:endParaRPr lang="en-US" sz="2000" kern="1200" dirty="0">
            <a:latin typeface="+mj-lt"/>
          </a:endParaRPr>
        </a:p>
      </dsp:txBody>
      <dsp:txXfrm>
        <a:off x="6416417" y="3632454"/>
        <a:ext cx="2557907" cy="1278953"/>
      </dsp:txXfrm>
    </dsp:sp>
    <dsp:sp modelId="{4DD3C702-46A4-4ABC-B19E-A1BBC09CCBAB}">
      <dsp:nvSpPr>
        <dsp:cNvPr id="0" name=""/>
        <dsp:cNvSpPr/>
      </dsp:nvSpPr>
      <dsp:spPr>
        <a:xfrm>
          <a:off x="1773814" y="1816339"/>
          <a:ext cx="2557907" cy="1278953"/>
        </a:xfrm>
        <a:prstGeom prst="rect">
          <a:avLst/>
        </a:prstGeom>
        <a:solidFill>
          <a:schemeClr val="bg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Correlate with available MMR IHC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N=388</a:t>
          </a:r>
          <a:endParaRPr lang="en-US" sz="2000" kern="1200" dirty="0">
            <a:latin typeface="+mj-lt"/>
          </a:endParaRPr>
        </a:p>
      </dsp:txBody>
      <dsp:txXfrm>
        <a:off x="1773814" y="1816339"/>
        <a:ext cx="2557907" cy="1278953"/>
      </dsp:txXfrm>
    </dsp:sp>
    <dsp:sp modelId="{7DC76679-B37D-48B4-9199-3764D1D46F06}">
      <dsp:nvSpPr>
        <dsp:cNvPr id="0" name=""/>
        <dsp:cNvSpPr/>
      </dsp:nvSpPr>
      <dsp:spPr>
        <a:xfrm>
          <a:off x="4868883" y="1816339"/>
          <a:ext cx="2557907" cy="1278953"/>
        </a:xfrm>
        <a:prstGeom prst="rect">
          <a:avLst/>
        </a:prstGeom>
        <a:solidFill>
          <a:schemeClr val="bg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+mj-lt"/>
            </a:rPr>
            <a:t>Run through MSI and TMB NGS callers</a:t>
          </a:r>
          <a:endParaRPr lang="en-US" sz="2000" kern="1200" dirty="0">
            <a:latin typeface="+mj-lt"/>
          </a:endParaRPr>
        </a:p>
      </dsp:txBody>
      <dsp:txXfrm>
        <a:off x="4868883" y="1816339"/>
        <a:ext cx="2557907" cy="1278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1C4DDBBC-0586-4130-A6A4-E995F272BAE7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7" rIns="91432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2" tIns="45717" rIns="91432" bIns="4571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1CD2DAF2-5EDF-4285-94E7-EEC20DD3E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25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22" fontAlgn="base">
              <a:spcBef>
                <a:spcPct val="0"/>
              </a:spcBef>
              <a:spcAft>
                <a:spcPct val="0"/>
              </a:spcAft>
              <a:defRPr/>
            </a:pPr>
            <a:fld id="{03E0EB02-ED43-4924-AEB5-EE9A3A34E9E2}" type="slidenum">
              <a:rPr lang="en-GB" altLang="en-US">
                <a:solidFill>
                  <a:prstClr val="black"/>
                </a:solidFill>
                <a:latin typeface="Georgia" pitchFamily="18" charset="0"/>
              </a:rPr>
              <a:pPr defTabSz="914322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altLang="en-US">
              <a:solidFill>
                <a:prstClr val="black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0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F9C8D1B-DCDB-4306-BEB4-97B009292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35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2DAF2-5EDF-4285-94E7-EEC20DD3E673}" type="slidenum">
              <a:rPr lang="en-GB" smtClean="0"/>
              <a:t>8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E0735F4F-5FF7-453C-A832-FF80AF976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80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Placeholder 1"/>
          <p:cNvSpPr>
            <a:spLocks noGrp="1"/>
          </p:cNvSpPr>
          <p:nvPr>
            <p:ph type="ctrTitle"/>
          </p:nvPr>
        </p:nvSpPr>
        <p:spPr>
          <a:xfrm>
            <a:off x="1314451" y="1628776"/>
            <a:ext cx="4624916" cy="23209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4400"/>
              </a:lnSpc>
              <a:defRPr sz="4200">
                <a:solidFill>
                  <a:srgbClr val="48D7FF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20835" name="Text Placeholder 25"/>
          <p:cNvSpPr>
            <a:spLocks noGrp="1"/>
          </p:cNvSpPr>
          <p:nvPr>
            <p:ph type="subTitle" idx="1"/>
          </p:nvPr>
        </p:nvSpPr>
        <p:spPr>
          <a:xfrm>
            <a:off x="1316567" y="3949700"/>
            <a:ext cx="4622800" cy="1752600"/>
          </a:xfrm>
        </p:spPr>
        <p:txBody>
          <a:bodyPr/>
          <a:lstStyle>
            <a:lvl1pPr marL="0" indent="0">
              <a:buFont typeface="Georgia" pitchFamily="18" charset="0"/>
              <a:buNone/>
              <a:defRPr sz="3200">
                <a:solidFill>
                  <a:srgbClr val="48D7FF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0" y="167481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>
            <a:off x="0" y="22066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16567" y="260350"/>
            <a:ext cx="150918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GB" altLang="en-US" sz="800" i="0">
                <a:solidFill>
                  <a:srgbClr val="381E37"/>
                </a:solidFill>
              </a:rPr>
              <a:t>The Royal Marsden</a:t>
            </a:r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>
                <a:solidFill>
                  <a:srgbClr val="381E37"/>
                </a:solidFill>
              </a:defRPr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12084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>
                <a:solidFill>
                  <a:srgbClr val="381E37"/>
                </a:solidFill>
              </a:defRPr>
            </a:lvl1pPr>
          </a:lstStyle>
          <a:p>
            <a:fld id="{233A48D7-D017-43FC-B09B-DAF7C3C8E9D9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20841" name="Picture 4" descr="\\Mbauth\transfers\Matthew G\marsden_wordmark_(white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450850"/>
            <a:ext cx="408093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42" name="Picture 3" descr="C:\Documents and Settings\mgaffney\Desktop\Matthew G\NHS_(white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4" y="6465888"/>
            <a:ext cx="48683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43" name="Picture 11" descr="crest_white_large_anti-alias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85" y="5880101"/>
            <a:ext cx="579967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27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C93EFC-039C-4443-9639-7E3BD05B3A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024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600075"/>
            <a:ext cx="2565400" cy="55562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16568" y="600075"/>
            <a:ext cx="7497233" cy="55562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3602CC-40DD-42A4-9890-B7C8075ADB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866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>
            <a:extLst>
              <a:ext uri="{FF2B5EF4-FFF2-40B4-BE49-F238E27FC236}">
                <a16:creationId xmlns:a16="http://schemas.microsoft.com/office/drawing/2014/main" id="{B30AB06E-85B9-4C02-AF31-04CFD45E7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481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94BA2E6-EC3C-49FC-AD35-39ABF4813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2066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F04CD9-3C9E-49DF-A447-D148640CF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567" y="260350"/>
            <a:ext cx="1509184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800" i="0">
                <a:solidFill>
                  <a:srgbClr val="381E37"/>
                </a:solidFill>
                <a:cs typeface="Arial" pitchFamily="34" charset="0"/>
              </a:rPr>
              <a:t>The Royal Marsden</a:t>
            </a:r>
          </a:p>
        </p:txBody>
      </p:sp>
      <p:pic>
        <p:nvPicPr>
          <p:cNvPr id="7" name="Picture 4" descr="\\Mbauth\transfers\Matthew G\marsden_wordmark_(white).png">
            <a:extLst>
              <a:ext uri="{FF2B5EF4-FFF2-40B4-BE49-F238E27FC236}">
                <a16:creationId xmlns:a16="http://schemas.microsoft.com/office/drawing/2014/main" id="{8316DB4F-874A-44C5-ADFC-8EE68A16F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450850"/>
            <a:ext cx="408093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mgaffney\Desktop\Matthew G\NHS_(white).png">
            <a:extLst>
              <a:ext uri="{FF2B5EF4-FFF2-40B4-BE49-F238E27FC236}">
                <a16:creationId xmlns:a16="http://schemas.microsoft.com/office/drawing/2014/main" id="{EA11E5E2-9500-4E75-BAF5-7E9B29D80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4" y="6465888"/>
            <a:ext cx="48683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crest_white_large_anti-aliased">
            <a:extLst>
              <a:ext uri="{FF2B5EF4-FFF2-40B4-BE49-F238E27FC236}">
                <a16:creationId xmlns:a16="http://schemas.microsoft.com/office/drawing/2014/main" id="{03E34183-8DF4-4215-8C34-B05A06083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85" y="5880101"/>
            <a:ext cx="57996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itle Placeholder 1"/>
          <p:cNvSpPr>
            <a:spLocks noGrp="1"/>
          </p:cNvSpPr>
          <p:nvPr>
            <p:ph type="ctrTitle"/>
          </p:nvPr>
        </p:nvSpPr>
        <p:spPr>
          <a:xfrm>
            <a:off x="1314451" y="1628776"/>
            <a:ext cx="4624916" cy="2320925"/>
          </a:xfrm>
          <a:ln algn="ctr"/>
        </p:spPr>
        <p:txBody>
          <a:bodyPr/>
          <a:lstStyle>
            <a:lvl1pPr>
              <a:lnSpc>
                <a:spcPts val="4400"/>
              </a:lnSpc>
              <a:defRPr sz="4200" smtClean="0">
                <a:solidFill>
                  <a:srgbClr val="48D7FF"/>
                </a:solidFill>
                <a:latin typeface="Trebuchet MS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9331" name="Text Placeholder 25"/>
          <p:cNvSpPr>
            <a:spLocks noGrp="1"/>
          </p:cNvSpPr>
          <p:nvPr>
            <p:ph type="subTitle" idx="1"/>
          </p:nvPr>
        </p:nvSpPr>
        <p:spPr>
          <a:xfrm>
            <a:off x="1316567" y="3949700"/>
            <a:ext cx="4622800" cy="1752600"/>
          </a:xfrm>
        </p:spPr>
        <p:txBody>
          <a:bodyPr/>
          <a:lstStyle>
            <a:lvl1pPr marL="0" indent="0">
              <a:buFont typeface="Trebuchet MS" pitchFamily="34" charset="0"/>
              <a:buNone/>
              <a:defRPr sz="3200" smtClean="0">
                <a:solidFill>
                  <a:srgbClr val="48D7FF"/>
                </a:solidFill>
                <a:latin typeface="Trebuchet MS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D4701C9-1493-4F81-9F5F-A4CB31E78D4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>
                <a:solidFill>
                  <a:srgbClr val="381E37"/>
                </a:solidFill>
              </a:defRPr>
            </a:lvl1pPr>
          </a:lstStyle>
          <a:p>
            <a:pPr>
              <a:defRPr/>
            </a:pPr>
            <a:r>
              <a:rPr lang="en-US"/>
              <a:t>NHSL student programme 19-02-13</a:t>
            </a:r>
            <a:endParaRPr lang="en-GB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BE4A12F-6F87-4C85-906D-EB1442190A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>
                <a:solidFill>
                  <a:srgbClr val="381E37"/>
                </a:solidFill>
              </a:defRPr>
            </a:lvl1pPr>
          </a:lstStyle>
          <a:p>
            <a:fld id="{94C2E54C-9767-484B-BF3B-1F47B89DFA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808796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>
            <a:extLst>
              <a:ext uri="{FF2B5EF4-FFF2-40B4-BE49-F238E27FC236}">
                <a16:creationId xmlns:a16="http://schemas.microsoft.com/office/drawing/2014/main" id="{C015A61F-5E4E-4271-9E28-F97FE11D2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481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5" name="Line 13">
            <a:extLst>
              <a:ext uri="{FF2B5EF4-FFF2-40B4-BE49-F238E27FC236}">
                <a16:creationId xmlns:a16="http://schemas.microsoft.com/office/drawing/2014/main" id="{DC1EC427-DF3E-48EC-AF9D-35A5BBEDB9A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2066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94B57C-3472-452B-86B0-BC0D3149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567" y="260350"/>
            <a:ext cx="1509184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800" i="0">
                <a:solidFill>
                  <a:schemeClr val="bg1"/>
                </a:solidFill>
                <a:cs typeface="Arial" pitchFamily="34" charset="0"/>
              </a:rPr>
              <a:t>The Royal Marsden</a:t>
            </a:r>
          </a:p>
        </p:txBody>
      </p:sp>
      <p:pic>
        <p:nvPicPr>
          <p:cNvPr id="7" name="Picture 26" descr="crest_blue_darker02">
            <a:extLst>
              <a:ext uri="{FF2B5EF4-FFF2-40B4-BE49-F238E27FC236}">
                <a16:creationId xmlns:a16="http://schemas.microsoft.com/office/drawing/2014/main" id="{072B1E39-A89F-4A3F-B318-BBD068EB2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85" y="5881688"/>
            <a:ext cx="5715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518" y="585003"/>
            <a:ext cx="10397143" cy="1015197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566" y="1713703"/>
            <a:ext cx="10378095" cy="4092737"/>
          </a:xfrm>
          <a:prstGeom prst="rect">
            <a:avLst/>
          </a:prstGeom>
        </p:spPr>
        <p:txBody>
          <a:bodyPr rIns="0">
            <a:normAutofit/>
          </a:bodyPr>
          <a:lstStyle>
            <a:lvl1pPr>
              <a:lnSpc>
                <a:spcPts val="2000"/>
              </a:lnSpc>
              <a:buNone/>
              <a:defRPr sz="1800">
                <a:solidFill>
                  <a:schemeClr val="bg1"/>
                </a:solidFill>
              </a:defRPr>
            </a:lvl1pPr>
            <a:lvl2pPr>
              <a:lnSpc>
                <a:spcPts val="1600"/>
              </a:lnSpc>
              <a:buNone/>
              <a:defRPr sz="1800">
                <a:solidFill>
                  <a:schemeClr val="bg1"/>
                </a:solidFill>
              </a:defRPr>
            </a:lvl2pPr>
            <a:lvl3pPr>
              <a:lnSpc>
                <a:spcPts val="1600"/>
              </a:lnSpc>
              <a:buNone/>
              <a:defRPr sz="1800">
                <a:solidFill>
                  <a:schemeClr val="bg1"/>
                </a:solidFill>
              </a:defRPr>
            </a:lvl3pPr>
            <a:lvl4pPr>
              <a:lnSpc>
                <a:spcPts val="1600"/>
              </a:lnSpc>
              <a:buNone/>
              <a:defRPr sz="1800">
                <a:solidFill>
                  <a:schemeClr val="bg1"/>
                </a:solidFill>
              </a:defRPr>
            </a:lvl4pPr>
            <a:lvl5pPr>
              <a:lnSpc>
                <a:spcPts val="1600"/>
              </a:lnSpc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Rectangle 22">
            <a:extLst>
              <a:ext uri="{FF2B5EF4-FFF2-40B4-BE49-F238E27FC236}">
                <a16:creationId xmlns:a16="http://schemas.microsoft.com/office/drawing/2014/main" id="{7B7D4CCC-C184-47A5-AC6B-A91F051BDD0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NHSL student programme 19-02-13</a:t>
            </a:r>
            <a:endParaRPr lang="en-GB"/>
          </a:p>
        </p:txBody>
      </p:sp>
      <p:sp>
        <p:nvSpPr>
          <p:cNvPr id="9" name="Rectangle 23">
            <a:extLst>
              <a:ext uri="{FF2B5EF4-FFF2-40B4-BE49-F238E27FC236}">
                <a16:creationId xmlns:a16="http://schemas.microsoft.com/office/drawing/2014/main" id="{4CE36C5E-BC3E-49BD-B1DF-C840EB0D20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E1DCD6-706A-4D57-B360-5CC02DE053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897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F8E5655-B1ED-4D95-B83D-6F30F0F62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0E6D5E5-8E1E-4E78-9260-083B38CA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NHSL student programme 19-02-13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7196351-9A4E-4D6B-AC82-AC3C69210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EB5EE-6D31-4C0A-B2DA-6486C9FFC25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3547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167481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22066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16567" y="260350"/>
            <a:ext cx="1509184" cy="15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eaLnBrk="0" hangingPunct="0">
              <a:defRPr i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l" eaLnBrk="1" hangingPunct="1">
              <a:defRPr/>
            </a:pPr>
            <a:r>
              <a:rPr lang="en-GB" altLang="en-US" sz="800" i="0" dirty="0">
                <a:solidFill>
                  <a:srgbClr val="381E37"/>
                </a:solidFill>
              </a:rPr>
              <a:t>The Royal Marsden</a:t>
            </a:r>
          </a:p>
        </p:txBody>
      </p:sp>
      <p:pic>
        <p:nvPicPr>
          <p:cNvPr id="7" name="Picture 4" descr="\\Mbauth\transfers\Matthew G\marsden_wordmark_(white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450850"/>
            <a:ext cx="408093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Documents and Settings\mgaffney\Desktop\Matthew G\NHS_(white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34" y="6465888"/>
            <a:ext cx="48683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crest_white_large_anti-alias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85" y="5880101"/>
            <a:ext cx="57996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itle Placeholder 1"/>
          <p:cNvSpPr>
            <a:spLocks noGrp="1"/>
          </p:cNvSpPr>
          <p:nvPr>
            <p:ph type="ctrTitle"/>
          </p:nvPr>
        </p:nvSpPr>
        <p:spPr>
          <a:xfrm>
            <a:off x="1314451" y="1628776"/>
            <a:ext cx="4624916" cy="2320925"/>
          </a:xfrm>
          <a:ln algn="ctr"/>
        </p:spPr>
        <p:txBody>
          <a:bodyPr/>
          <a:lstStyle>
            <a:lvl1pPr>
              <a:lnSpc>
                <a:spcPts val="4400"/>
              </a:lnSpc>
              <a:defRPr sz="4200" smtClean="0">
                <a:solidFill>
                  <a:srgbClr val="48D7FF"/>
                </a:solidFill>
                <a:latin typeface="Trebuchet MS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9331" name="Text Placeholder 25"/>
          <p:cNvSpPr>
            <a:spLocks noGrp="1"/>
          </p:cNvSpPr>
          <p:nvPr>
            <p:ph type="subTitle" idx="1"/>
          </p:nvPr>
        </p:nvSpPr>
        <p:spPr>
          <a:xfrm>
            <a:off x="1316567" y="3949700"/>
            <a:ext cx="4622800" cy="1752600"/>
          </a:xfrm>
        </p:spPr>
        <p:txBody>
          <a:bodyPr/>
          <a:lstStyle>
            <a:lvl1pPr marL="0" indent="0">
              <a:buFont typeface="Trebuchet MS" pitchFamily="34" charset="0"/>
              <a:buNone/>
              <a:defRPr sz="3200" smtClean="0">
                <a:solidFill>
                  <a:srgbClr val="48D7FF"/>
                </a:solidFill>
                <a:latin typeface="Trebuchet MS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>
                <a:solidFill>
                  <a:srgbClr val="381E37"/>
                </a:solidFill>
              </a:defRPr>
            </a:lvl1pPr>
          </a:lstStyle>
          <a:p>
            <a:pPr>
              <a:defRPr/>
            </a:pPr>
            <a:r>
              <a:rPr lang="en-GB"/>
              <a:t>Digital Pathology</a:t>
            </a:r>
            <a:endParaRPr lang="en-GB" dirty="0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>
                <a:solidFill>
                  <a:srgbClr val="381E37"/>
                </a:solidFill>
              </a:defRPr>
            </a:lvl1pPr>
          </a:lstStyle>
          <a:p>
            <a:pPr>
              <a:defRPr/>
            </a:pPr>
            <a:fld id="{B636E465-480D-42D8-B16A-A3068E4A16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5999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0" y="167481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0" y="22066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16567" y="260350"/>
            <a:ext cx="1509184" cy="15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eaLnBrk="0" hangingPunct="0">
              <a:defRPr i="1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l" eaLnBrk="1" hangingPunct="1">
              <a:defRPr/>
            </a:pPr>
            <a:r>
              <a:rPr lang="en-GB" altLang="en-US" sz="800" i="0" dirty="0">
                <a:solidFill>
                  <a:schemeClr val="bg1"/>
                </a:solidFill>
              </a:rPr>
              <a:t>The Royal Marsden</a:t>
            </a:r>
          </a:p>
        </p:txBody>
      </p:sp>
      <p:pic>
        <p:nvPicPr>
          <p:cNvPr id="7" name="Picture 26" descr="crest_blue_darker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85" y="5881688"/>
            <a:ext cx="5715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518" y="585003"/>
            <a:ext cx="10397143" cy="1015197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566" y="1713703"/>
            <a:ext cx="10378095" cy="4092737"/>
          </a:xfrm>
          <a:prstGeom prst="rect">
            <a:avLst/>
          </a:prstGeom>
        </p:spPr>
        <p:txBody>
          <a:bodyPr rIns="0">
            <a:normAutofit/>
          </a:bodyPr>
          <a:lstStyle>
            <a:lvl1pPr>
              <a:lnSpc>
                <a:spcPts val="2000"/>
              </a:lnSpc>
              <a:buNone/>
              <a:defRPr sz="1800">
                <a:solidFill>
                  <a:schemeClr val="bg1"/>
                </a:solidFill>
              </a:defRPr>
            </a:lvl1pPr>
            <a:lvl2pPr>
              <a:lnSpc>
                <a:spcPts val="1600"/>
              </a:lnSpc>
              <a:buNone/>
              <a:defRPr sz="1800">
                <a:solidFill>
                  <a:schemeClr val="bg1"/>
                </a:solidFill>
              </a:defRPr>
            </a:lvl2pPr>
            <a:lvl3pPr>
              <a:lnSpc>
                <a:spcPts val="1600"/>
              </a:lnSpc>
              <a:buNone/>
              <a:defRPr sz="1800">
                <a:solidFill>
                  <a:schemeClr val="bg1"/>
                </a:solidFill>
              </a:defRPr>
            </a:lvl3pPr>
            <a:lvl4pPr>
              <a:lnSpc>
                <a:spcPts val="1600"/>
              </a:lnSpc>
              <a:buNone/>
              <a:defRPr sz="1800">
                <a:solidFill>
                  <a:schemeClr val="bg1"/>
                </a:solidFill>
              </a:defRPr>
            </a:lvl4pPr>
            <a:lvl5pPr>
              <a:lnSpc>
                <a:spcPts val="1600"/>
              </a:lnSpc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Digital Pathology</a:t>
            </a:r>
            <a:endParaRPr lang="en-GB" dirty="0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B235E-D490-40C3-9C19-B8EB850CC80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52A12-D100-4307-9D74-419579CCCA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29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C76253-3A9F-4F31-8E0F-339AC83457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776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6567" y="1630363"/>
            <a:ext cx="5031317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1085" y="1630363"/>
            <a:ext cx="503131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8D706C-EB80-4FC0-91D7-C416BB6A71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532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AE73B9-2D70-46DF-A800-CF89B37595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993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8C99B1-BFED-417C-AA6A-436BA4F800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026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D673A3-0A63-46A8-B88C-50E256A2E7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579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C23FB7-BE5C-463A-B50D-9E89B065DF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553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354F40-ABE3-4F50-A761-26FDA0D1BA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846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Placeholder 1"/>
          <p:cNvSpPr>
            <a:spLocks noGrp="1"/>
          </p:cNvSpPr>
          <p:nvPr>
            <p:ph type="title"/>
          </p:nvPr>
        </p:nvSpPr>
        <p:spPr bwMode="auto">
          <a:xfrm>
            <a:off x="1316567" y="600075"/>
            <a:ext cx="1026583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19811" name="Text Placeholder 25"/>
          <p:cNvSpPr>
            <a:spLocks noGrp="1"/>
          </p:cNvSpPr>
          <p:nvPr>
            <p:ph type="body" idx="1"/>
          </p:nvPr>
        </p:nvSpPr>
        <p:spPr bwMode="auto">
          <a:xfrm>
            <a:off x="1316567" y="1630363"/>
            <a:ext cx="1026583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0" y="167481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0" y="22066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16567" y="260350"/>
            <a:ext cx="150918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GB" altLang="en-US" sz="800" i="0">
                <a:solidFill>
                  <a:schemeClr val="bg1"/>
                </a:solidFill>
              </a:rPr>
              <a:t>The Royal Marsden</a:t>
            </a:r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5751" y="260350"/>
            <a:ext cx="4944533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i="0">
                <a:solidFill>
                  <a:schemeClr val="bg1"/>
                </a:solidFill>
              </a:defRPr>
            </a:lvl1pPr>
          </a:lstStyle>
          <a:p>
            <a:r>
              <a:rPr lang="en-GB" altLang="en-US"/>
              <a:t>Somatic testing in OC</a:t>
            </a:r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5301" y="260350"/>
            <a:ext cx="505884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i="0">
                <a:solidFill>
                  <a:schemeClr val="bg1"/>
                </a:solidFill>
              </a:defRPr>
            </a:lvl1pPr>
          </a:lstStyle>
          <a:p>
            <a:fld id="{64095855-ED23-4E88-9627-F2F840C44EF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19817" name="Picture 9" descr="crest_blue_darker0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85" y="5881688"/>
            <a:ext cx="571500" cy="47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2540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9pPr>
    </p:titleStyle>
    <p:bodyStyle>
      <a:lvl1pPr marL="358775" indent="-358775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20725" indent="-360363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0">
          <a:solidFill>
            <a:schemeClr val="bg1"/>
          </a:solidFill>
          <a:latin typeface="+mn-lt"/>
        </a:defRPr>
      </a:lvl2pPr>
      <a:lvl3pPr marL="1074738" indent="-352425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0">
          <a:solidFill>
            <a:schemeClr val="bg1"/>
          </a:solidFill>
          <a:latin typeface="+mn-lt"/>
        </a:defRPr>
      </a:lvl3pPr>
      <a:lvl4pPr marL="1433513" indent="-357188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0">
          <a:solidFill>
            <a:schemeClr val="bg1"/>
          </a:solidFill>
          <a:latin typeface="+mn-lt"/>
        </a:defRPr>
      </a:lvl4pPr>
      <a:lvl5pPr marL="1792288" indent="-357188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0">
          <a:solidFill>
            <a:schemeClr val="bg1"/>
          </a:solidFill>
          <a:latin typeface="+mn-lt"/>
        </a:defRPr>
      </a:lvl5pPr>
      <a:lvl6pPr marL="2249488" indent="-357188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0">
          <a:solidFill>
            <a:schemeClr val="bg1"/>
          </a:solidFill>
          <a:latin typeface="+mn-lt"/>
        </a:defRPr>
      </a:lvl6pPr>
      <a:lvl7pPr marL="2706688" indent="-357188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0">
          <a:solidFill>
            <a:schemeClr val="bg1"/>
          </a:solidFill>
          <a:latin typeface="+mn-lt"/>
        </a:defRPr>
      </a:lvl7pPr>
      <a:lvl8pPr marL="3163888" indent="-357188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0">
          <a:solidFill>
            <a:schemeClr val="bg1"/>
          </a:solidFill>
          <a:latin typeface="+mn-lt"/>
        </a:defRPr>
      </a:lvl8pPr>
      <a:lvl9pPr marL="3621088" indent="-357188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8FC0A482-A74A-4760-969F-664BFB7A80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316567" y="600075"/>
            <a:ext cx="1026583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Text Placeholder 25">
            <a:extLst>
              <a:ext uri="{FF2B5EF4-FFF2-40B4-BE49-F238E27FC236}">
                <a16:creationId xmlns:a16="http://schemas.microsoft.com/office/drawing/2014/main" id="{D2DB5F46-498B-4789-AEA7-A3512800DD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316567" y="1630363"/>
            <a:ext cx="1026583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66" name="Rectangle 22">
            <a:extLst>
              <a:ext uri="{FF2B5EF4-FFF2-40B4-BE49-F238E27FC236}">
                <a16:creationId xmlns:a16="http://schemas.microsoft.com/office/drawing/2014/main" id="{0A8468C5-5F37-46DF-AA05-F0D095262B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5751" y="260350"/>
            <a:ext cx="494453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i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NHSL student programme 19-02-13</a:t>
            </a:r>
            <a:endParaRPr lang="en-GB"/>
          </a:p>
        </p:txBody>
      </p:sp>
      <p:sp>
        <p:nvSpPr>
          <p:cNvPr id="6167" name="Rectangle 23">
            <a:extLst>
              <a:ext uri="{FF2B5EF4-FFF2-40B4-BE49-F238E27FC236}">
                <a16:creationId xmlns:a16="http://schemas.microsoft.com/office/drawing/2014/main" id="{C7E31D34-FC62-4EA5-A067-7A03C59473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5301" y="260350"/>
            <a:ext cx="505884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i="0">
                <a:solidFill>
                  <a:schemeClr val="bg1"/>
                </a:solidFill>
              </a:defRPr>
            </a:lvl1pPr>
          </a:lstStyle>
          <a:p>
            <a:fld id="{FD7E6B40-F258-42A1-A008-A22FB5850F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4430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</p:sldLayoutIdLst>
  <p:hf sldNum="0" hdr="0" dt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Arial" charset="0"/>
          <a:ea typeface="MS PGothic" pitchFamily="34" charset="-128"/>
          <a:cs typeface="+mj-cs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Trebuchet MS" panose="020B0603020202020204" pitchFamily="34" charset="0"/>
        <a:buChar char="–"/>
        <a:defRPr sz="2400" kern="1200">
          <a:solidFill>
            <a:schemeClr val="bg1"/>
          </a:solidFill>
          <a:latin typeface="Arial" charset="0"/>
          <a:ea typeface="MS PGothic" pitchFamily="34" charset="-128"/>
          <a:cs typeface="+mn-cs"/>
        </a:defRPr>
      </a:lvl1pPr>
      <a:lvl2pPr marL="720725" indent="-360363" algn="l" rtl="0" eaLnBrk="0" fontAlgn="base" hangingPunct="0">
        <a:spcBef>
          <a:spcPct val="20000"/>
        </a:spcBef>
        <a:spcAft>
          <a:spcPct val="0"/>
        </a:spcAft>
        <a:buFont typeface="Trebuchet MS" panose="020B0603020202020204" pitchFamily="34" charset="0"/>
        <a:buChar char="–"/>
        <a:defRPr sz="2400" kern="1200">
          <a:solidFill>
            <a:schemeClr val="bg1"/>
          </a:solidFill>
          <a:latin typeface="Arial" charset="0"/>
          <a:ea typeface="MS PGothic" pitchFamily="34" charset="-128"/>
          <a:cs typeface="+mn-cs"/>
        </a:defRPr>
      </a:lvl2pPr>
      <a:lvl3pPr marL="1074738" indent="-352425" algn="l" rtl="0" eaLnBrk="0" fontAlgn="base" hangingPunct="0">
        <a:spcBef>
          <a:spcPct val="20000"/>
        </a:spcBef>
        <a:spcAft>
          <a:spcPct val="0"/>
        </a:spcAft>
        <a:buFont typeface="Trebuchet MS" panose="020B0603020202020204" pitchFamily="34" charset="0"/>
        <a:buChar char="–"/>
        <a:defRPr sz="2400" kern="1200">
          <a:solidFill>
            <a:schemeClr val="bg1"/>
          </a:solidFill>
          <a:latin typeface="Arial" charset="0"/>
          <a:ea typeface="MS PGothic" pitchFamily="34" charset="-128"/>
          <a:cs typeface="+mn-cs"/>
        </a:defRPr>
      </a:lvl3pPr>
      <a:lvl4pPr marL="1433513" indent="-357188" algn="l" rtl="0" eaLnBrk="0" fontAlgn="base" hangingPunct="0">
        <a:spcBef>
          <a:spcPct val="20000"/>
        </a:spcBef>
        <a:spcAft>
          <a:spcPct val="0"/>
        </a:spcAft>
        <a:buFont typeface="Trebuchet MS" panose="020B0603020202020204" pitchFamily="34" charset="0"/>
        <a:buChar char="–"/>
        <a:defRPr sz="2400" kern="1200">
          <a:solidFill>
            <a:schemeClr val="bg1"/>
          </a:solidFill>
          <a:latin typeface="Arial" charset="0"/>
          <a:ea typeface="MS PGothic" pitchFamily="34" charset="-128"/>
          <a:cs typeface="+mn-cs"/>
        </a:defRPr>
      </a:lvl4pPr>
      <a:lvl5pPr marL="1792288" indent="-357188" algn="l" rtl="0" eaLnBrk="0" fontAlgn="base" hangingPunct="0">
        <a:spcBef>
          <a:spcPct val="20000"/>
        </a:spcBef>
        <a:spcAft>
          <a:spcPct val="0"/>
        </a:spcAft>
        <a:buFont typeface="Trebuchet MS" panose="020B0603020202020204" pitchFamily="34" charset="0"/>
        <a:buChar char="–"/>
        <a:defRPr sz="2400" kern="1200">
          <a:solidFill>
            <a:schemeClr val="bg1"/>
          </a:solidFill>
          <a:latin typeface="Arial" charset="0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316567" y="600075"/>
            <a:ext cx="1026583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Text Placeholder 25"/>
          <p:cNvSpPr>
            <a:spLocks noGrp="1"/>
          </p:cNvSpPr>
          <p:nvPr>
            <p:ph type="body" idx="1"/>
          </p:nvPr>
        </p:nvSpPr>
        <p:spPr bwMode="auto">
          <a:xfrm>
            <a:off x="1316567" y="1630363"/>
            <a:ext cx="1026583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16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5751" y="260350"/>
            <a:ext cx="494453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Digital Pathology</a:t>
            </a:r>
            <a:endParaRPr lang="en-GB" dirty="0"/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5301" y="260350"/>
            <a:ext cx="505884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6F61751-624D-475D-9201-97C813FC4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3852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</p:sldLayoutIdLst>
  <p:hf sldNum="0" hdr="0" dt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Trebuchet MS" pitchFamily="34" charset="0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–"/>
        <a:defRPr sz="2400" kern="1200">
          <a:solidFill>
            <a:schemeClr val="bg1"/>
          </a:solidFill>
          <a:latin typeface="Arial" charset="0"/>
          <a:ea typeface="+mn-ea"/>
          <a:cs typeface="+mn-cs"/>
        </a:defRPr>
      </a:lvl1pPr>
      <a:lvl2pPr marL="720725" indent="-360363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–"/>
        <a:defRPr sz="2400" kern="1200">
          <a:solidFill>
            <a:schemeClr val="bg1"/>
          </a:solidFill>
          <a:latin typeface="Arial" charset="0"/>
          <a:ea typeface="+mn-ea"/>
          <a:cs typeface="+mn-cs"/>
        </a:defRPr>
      </a:lvl2pPr>
      <a:lvl3pPr marL="1074738" indent="-352425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–"/>
        <a:defRPr sz="2400" kern="1200">
          <a:solidFill>
            <a:schemeClr val="bg1"/>
          </a:solidFill>
          <a:latin typeface="Arial" charset="0"/>
          <a:ea typeface="+mn-ea"/>
          <a:cs typeface="+mn-cs"/>
        </a:defRPr>
      </a:lvl3pPr>
      <a:lvl4pPr marL="1433513" indent="-357188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–"/>
        <a:defRPr sz="2400" kern="1200">
          <a:solidFill>
            <a:schemeClr val="bg1"/>
          </a:solidFill>
          <a:latin typeface="Arial" charset="0"/>
          <a:ea typeface="+mn-ea"/>
          <a:cs typeface="+mn-cs"/>
        </a:defRPr>
      </a:lvl4pPr>
      <a:lvl5pPr marL="1792288" indent="-357188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–"/>
        <a:defRPr sz="2400" kern="1200">
          <a:solidFill>
            <a:schemeClr val="bg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0.png"/><Relationship Id="rId4" Type="http://schemas.microsoft.com/office/2014/relationships/chartEx" Target="../charts/chartEx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898" y="1345474"/>
            <a:ext cx="11025050" cy="2010285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The potential benefit of MMR, MSI and TMB as SoC in the RMH Diagnostic pathway considering the introduction of the NHS National Genomic Test Directory</a:t>
            </a:r>
            <a:br>
              <a:rPr lang="en-GB" dirty="0">
                <a:solidFill>
                  <a:schemeClr val="tx1"/>
                </a:solidFill>
              </a:rPr>
            </a:br>
            <a:br>
              <a:rPr lang="en-GB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Andrew George MSc | Trainee Clinical Scientist | Clinical Genomics | The Royal Marsden Hospital NHS Foundation Trust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Dr Kevin J Monahan FRCP PhD | Consultant Gastroenterologist | The St Mark’s Centre for Familial Intestinal Cancer | St Mark’s Hospital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dirty="0">
                <a:solidFill>
                  <a:schemeClr val="tx1"/>
                </a:solidFill>
              </a:rPr>
              <a:t>Dr Terri McVeigh MB BAO </a:t>
            </a:r>
            <a:r>
              <a:rPr lang="en-GB" sz="1400" dirty="0" err="1">
                <a:solidFill>
                  <a:schemeClr val="tx1"/>
                </a:solidFill>
              </a:rPr>
              <a:t>BCh</a:t>
            </a:r>
            <a:r>
              <a:rPr lang="en-GB" sz="1400" dirty="0">
                <a:solidFill>
                  <a:schemeClr val="tx1"/>
                </a:solidFill>
              </a:rPr>
              <a:t> (Hons), PG Cert (Med. Gen.), PG Dip (Med. Sci), MSc (Clin. Ed.), PhD, MRCS, MRCP | Consultant Clinical Geneticist | Clinical Genetics | The Royal Marsden Hospital NHS Foundation Trust</a:t>
            </a:r>
            <a:br>
              <a:rPr lang="en-GB" sz="1400" dirty="0">
                <a:solidFill>
                  <a:schemeClr val="tx1"/>
                </a:solidFill>
              </a:rPr>
            </a:br>
            <a:r>
              <a:rPr lang="en-GB" sz="1400" b="1" dirty="0">
                <a:solidFill>
                  <a:srgbClr val="3C1A4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Consultant Clinical Geneticist</a:t>
            </a:r>
            <a:b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3A48D7-D017-43FC-B09B-DAF7C3C8E9D9}" type="slidenum">
              <a:rPr lang="en-GB" altLang="en-US"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dirty="0">
              <a:latin typeface="Georgia" pitchFamily="18" charset="0"/>
            </a:endParaRPr>
          </a:p>
        </p:txBody>
      </p:sp>
      <p:pic>
        <p:nvPicPr>
          <p:cNvPr id="1026" name="Image" descr="Image">
            <a:extLst>
              <a:ext uri="{FF2B5EF4-FFF2-40B4-BE49-F238E27FC236}">
                <a16:creationId xmlns:a16="http://schemas.microsoft.com/office/drawing/2014/main" id="{2709EFF9-15C2-4FB2-BA00-4FC9C0F29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952" y="5384768"/>
            <a:ext cx="1167475" cy="133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961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670C-F3DB-446C-B08A-0850068A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568" y="1232263"/>
            <a:ext cx="10265833" cy="49720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0000"/>
                    <a:lumOff val="10000"/>
                  </a:schemeClr>
                </a:solidFill>
              </a:rPr>
              <a:t>Identifying candidate Lynch Syndrome cases</a:t>
            </a:r>
            <a:endParaRPr lang="en-GB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7F34D-BD4C-4163-9BF8-CCEFB8B8E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568" y="2439443"/>
            <a:ext cx="9603982" cy="2680380"/>
          </a:xfrm>
        </p:spPr>
        <p:txBody>
          <a:bodyPr/>
          <a:lstStyle/>
          <a:p>
            <a:r>
              <a:rPr lang="en-US" dirty="0">
                <a:latin typeface="+mj-lt"/>
              </a:rPr>
              <a:t>Combining MMR NGS, MMR IHC, MSI NGS score and considering </a:t>
            </a:r>
            <a:r>
              <a:rPr lang="en-US" dirty="0" err="1">
                <a:latin typeface="+mj-lt"/>
              </a:rPr>
              <a:t>tumour</a:t>
            </a:r>
            <a:r>
              <a:rPr lang="en-US" dirty="0">
                <a:latin typeface="+mj-lt"/>
              </a:rPr>
              <a:t> content and VAF highlights 1.6% n= 17/1052 candidate cases. 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We correctly identified a known Lynch Syndrome case </a:t>
            </a:r>
            <a:r>
              <a:rPr lang="en-GB" dirty="0">
                <a:latin typeface="+mj-lt"/>
              </a:rPr>
              <a:t>with frameshift variants in MSH6 and PMS2 detected with an MSI NGS score of 9, confirmed by MSI PCR and corresponding loss of expression by IHC. </a:t>
            </a:r>
            <a:endParaRPr lang="en-US" dirty="0">
              <a:latin typeface="+mj-lt"/>
            </a:endParaRP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1FD48-C9ED-417C-BDDD-28E56ACCE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52A12-D100-4307-9D74-419579CCCACC}" type="slidenum">
              <a:rPr lang="en-GB" altLang="en-US" smtClean="0"/>
              <a:pPr/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B23AFB-D2BC-4DA3-9758-47763219D4F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446" y="260349"/>
            <a:ext cx="930154" cy="879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6002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FF6D-11E1-4B76-82AB-C0CCFEA0E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566" y="1120095"/>
            <a:ext cx="10265833" cy="510268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90000"/>
                    <a:lumOff val="10000"/>
                  </a:schemeClr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BAB61-2AD9-4E7D-A8A1-C79B28874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Integration of MMR gene testing and MSI by NGS into existing somatic testing strategies is a cost-effective, tissue efficient and potentially time-saving improvement to diagnostic pathways. </a:t>
            </a:r>
          </a:p>
          <a:p>
            <a:endParaRPr lang="en-GB" dirty="0"/>
          </a:p>
          <a:p>
            <a:r>
              <a:rPr lang="en-GB" dirty="0"/>
              <a:t>The RMH200 MSI NGS caller performs comparable to published methods in CRC.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2960D9-4F24-45D3-82A6-3B306EBBFD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52A12-D100-4307-9D74-419579CCCACC}" type="slidenum">
              <a:rPr lang="en-GB" altLang="en-US" smtClean="0"/>
              <a:pPr/>
              <a:t>11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ED199D-6F4B-4A60-BBF0-BD803E6A9A1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446" y="260349"/>
            <a:ext cx="930154" cy="879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745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675FC9B-CEAA-43B7-9894-F53F04A4450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1502" y="391319"/>
            <a:ext cx="971550" cy="93104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itle 2">
            <a:extLst>
              <a:ext uri="{FF2B5EF4-FFF2-40B4-BE49-F238E27FC236}">
                <a16:creationId xmlns:a16="http://schemas.microsoft.com/office/drawing/2014/main" id="{9395E7D3-D1F0-4DD7-B264-05025B59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215" y="989373"/>
            <a:ext cx="8229600" cy="38066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>
                    <a:lumMod val="90000"/>
                    <a:lumOff val="10000"/>
                  </a:schemeClr>
                </a:solidFill>
              </a:rPr>
              <a:t>Colorectal cancer testing in the UK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002A6C-6BB4-4845-828E-966CEB230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353708"/>
              </p:ext>
            </p:extLst>
          </p:nvPr>
        </p:nvGraphicFramePr>
        <p:xfrm>
          <a:off x="1084215" y="1678466"/>
          <a:ext cx="9757287" cy="4190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0563">
                  <a:extLst>
                    <a:ext uri="{9D8B030D-6E8A-4147-A177-3AD203B41FA5}">
                      <a16:colId xmlns:a16="http://schemas.microsoft.com/office/drawing/2014/main" val="2361321196"/>
                    </a:ext>
                  </a:extLst>
                </a:gridCol>
                <a:gridCol w="1267839">
                  <a:extLst>
                    <a:ext uri="{9D8B030D-6E8A-4147-A177-3AD203B41FA5}">
                      <a16:colId xmlns:a16="http://schemas.microsoft.com/office/drawing/2014/main" val="1077339323"/>
                    </a:ext>
                  </a:extLst>
                </a:gridCol>
                <a:gridCol w="720134">
                  <a:extLst>
                    <a:ext uri="{9D8B030D-6E8A-4147-A177-3AD203B41FA5}">
                      <a16:colId xmlns:a16="http://schemas.microsoft.com/office/drawing/2014/main" val="1471706104"/>
                    </a:ext>
                  </a:extLst>
                </a:gridCol>
                <a:gridCol w="7018751">
                  <a:extLst>
                    <a:ext uri="{9D8B030D-6E8A-4147-A177-3AD203B41FA5}">
                      <a16:colId xmlns:a16="http://schemas.microsoft.com/office/drawing/2014/main" val="268918608"/>
                    </a:ext>
                  </a:extLst>
                </a:gridCol>
              </a:tblGrid>
              <a:tr h="1128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CI Code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Clinical Indication Name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Test Code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Test Name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51906"/>
                  </a:ext>
                </a:extLst>
              </a:tr>
              <a:tr h="635609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j-lt"/>
                        </a:rPr>
                        <a:t>M1</a:t>
                      </a:r>
                      <a:endParaRPr lang="en-GB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Colorectal Carcinoma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M1.1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Multi-target NGS panel - small variant (</a:t>
                      </a:r>
                      <a:r>
                        <a:rPr lang="en-GB" sz="1800" i="1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KRAS, NRAS, BRAF</a:t>
                      </a:r>
                      <a:r>
                        <a:rPr lang="en-GB" sz="1800" i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GB" sz="1800" i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MLH1, MSH2, MSH6, PMS2, POLD1, POLE</a:t>
                      </a:r>
                      <a:r>
                        <a:rPr lang="en-GB" sz="1800" i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en-GB" sz="1800" i="1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DPYD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93328"/>
                  </a:ext>
                </a:extLst>
              </a:tr>
              <a:tr h="3762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M1.2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KRAS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hotspot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37823"/>
                  </a:ext>
                </a:extLst>
              </a:tr>
              <a:tr h="3762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M1.3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NRAS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hotspot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588378"/>
                  </a:ext>
                </a:extLst>
              </a:tr>
              <a:tr h="3762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M1.4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MSI Testing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109644"/>
                  </a:ext>
                </a:extLst>
              </a:tr>
              <a:tr h="3762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M1.5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MLH1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promoter hypermethylation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318932"/>
                  </a:ext>
                </a:extLst>
              </a:tr>
              <a:tr h="6059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M1.6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Multi-target NGS panel - structural variant (</a:t>
                      </a:r>
                      <a:r>
                        <a:rPr lang="en-GB" sz="1800" i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NTRK1, NTRK2, NTRK3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894538"/>
                  </a:ext>
                </a:extLst>
              </a:tr>
              <a:tr h="31455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M1.7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i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DPYD</a:t>
                      </a:r>
                      <a:r>
                        <a:rPr lang="en-GB" sz="18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hotspot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44" marR="65544" marT="0" marB="0">
                    <a:solidFill>
                      <a:schemeClr val="bg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433629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E3C476C9-2AEA-40BC-9C46-430DE9DE0597}"/>
              </a:ext>
            </a:extLst>
          </p:cNvPr>
          <p:cNvSpPr/>
          <p:nvPr/>
        </p:nvSpPr>
        <p:spPr>
          <a:xfrm>
            <a:off x="1759251" y="5969637"/>
            <a:ext cx="8407216" cy="221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80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1. NHS England. National Genomic Test Directory for cancer. November 2020. https://www.england.nhs.uk/publication/national-genomic-test-directories/</a:t>
            </a:r>
          </a:p>
        </p:txBody>
      </p:sp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6B999D76-A5A3-464E-9D19-CF9EE2149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525" y="5412211"/>
            <a:ext cx="1167475" cy="133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46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FAB3-C907-451F-8A27-7696ABA31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567" y="850851"/>
            <a:ext cx="10265833" cy="817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 RMH200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CC6D1-96D1-4006-B497-C4532F968E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Somatic testing in OC</a:t>
            </a:r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654C6-8360-4826-8F0D-A1D735BA73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52A12-D100-4307-9D74-419579CCCACC}" type="slidenum">
              <a:rPr lang="en-GB" altLang="en-US" smtClean="0"/>
              <a:pPr/>
              <a:t>3</a:t>
            </a:fld>
            <a:endParaRPr lang="en-GB" altLang="en-US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A7DDB8A7-7276-4F3C-A409-4ADF263C09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313081"/>
              </p:ext>
            </p:extLst>
          </p:nvPr>
        </p:nvGraphicFramePr>
        <p:xfrm>
          <a:off x="1316567" y="1322363"/>
          <a:ext cx="9524940" cy="4935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3745">
                  <a:extLst>
                    <a:ext uri="{9D8B030D-6E8A-4147-A177-3AD203B41FA5}">
                      <a16:colId xmlns:a16="http://schemas.microsoft.com/office/drawing/2014/main" val="3634842614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3123829788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3940168326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254014893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1507124417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3806741309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453907664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2881172371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865683062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1082190064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75152339"/>
                    </a:ext>
                  </a:extLst>
                </a:gridCol>
                <a:gridCol w="793745">
                  <a:extLst>
                    <a:ext uri="{9D8B030D-6E8A-4147-A177-3AD203B41FA5}">
                      <a16:colId xmlns:a16="http://schemas.microsoft.com/office/drawing/2014/main" val="488166424"/>
                    </a:ext>
                  </a:extLst>
                </a:gridCol>
              </a:tblGrid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ABL1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B2M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CCND3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CREBBP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FADD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GPR161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KIAA1549 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MPL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NTRK2 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PPP2R2A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RIT1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SRSF2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34439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ACVR1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BAP1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CCNE1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CRLF1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FANCI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GPR161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KIT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MRE11A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NTRK3 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PRKAR1A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ROS1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STAG2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412307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AKT1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BARD1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CCNE2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CTNNB1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FANCL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H3F3A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KLF2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MSH2</a:t>
                      </a:r>
                      <a:endParaRPr lang="en-GB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OTX1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PTCH1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RUNX1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STK11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39013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AKT2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BBC3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CD79b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DAXX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FAT1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H3F3B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KMT2A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MSH6</a:t>
                      </a:r>
                      <a:endParaRPr lang="en-GB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PALB2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PTCH2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SDHA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SUFU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557321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AKT3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BCL2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CDH1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DDR2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FBXW7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HIST1H3B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KMT2C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MTOR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PAX5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PTEN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SDHB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TCEB1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266120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ALK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BCOR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CDK12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DDX3X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FGF10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HIST1H3C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KMT2D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MYC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PBRM1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PTPN11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SDHC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TCF3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34238"/>
                  </a:ext>
                </a:extLst>
              </a:tr>
              <a:tr h="39728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AMER1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BCORL1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CDK2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DICER1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FGFR1</a:t>
                      </a:r>
                      <a:endParaRPr lang="en-GB" sz="11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HIST2H3C</a:t>
                      </a:r>
                      <a:endParaRPr lang="en-GB" sz="11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KRAS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MYCL1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PDCD1LG2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RAD21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SDHD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TERT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12670"/>
                  </a:ext>
                </a:extLst>
              </a:tr>
              <a:tr h="39728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ANTXR2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BIRC3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CDK4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DPYD (hotspots)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FGFR2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HRAS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LIN28B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MYCN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PDGFRA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RAD50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SETBP1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TET2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90348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APC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BRAF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CDK6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DROSHA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FGFR3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ID3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LZTR1 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MYD88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PHOX2B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RAD51B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SETD2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TFE3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201857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AR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BRCA1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CDKN1A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EGFR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FGFR4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IDH1</a:t>
                      </a:r>
                      <a:endParaRPr lang="en-GB" sz="11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MAP2K1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NF1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PIK3CA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RAD51C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SF3B1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TG 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871881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ARAF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BRCA2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CDKN2A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EMSY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FH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IDH2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MAP2K4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NF2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PIK3CD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RAD51D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SH2B3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TP53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95775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ARID1A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BRIP1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CDKN2B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EP300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FLT3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IGF1R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MAP3K1</a:t>
                      </a:r>
                      <a:endParaRPr lang="en-GB" sz="11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NFE2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PIK3R1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RAD54L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SMAD2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TP63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52780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ARID1B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BTK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CDKN2C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EPHB2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FOXL2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IRF4 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MAPK1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NFE2L2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PIN1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RAF1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SMAD3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TSC1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049956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ARID2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C19MC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CEBPA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ERBB2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FOXO1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IRS2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MCL1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NOTCH1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PMS1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RB1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SMAD4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TSC2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11839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ASXL1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CALR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CHEK1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ERBB3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GATA1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JAK2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MDM2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NOTCH2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PMS2</a:t>
                      </a:r>
                      <a:endParaRPr lang="en-GB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RBM10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SMARCA4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U2AF1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166469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ATM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CASP8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CHEK2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ESR1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GATA3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KBTBD4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MEN1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NOTCH3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POLD1</a:t>
                      </a:r>
                      <a:endParaRPr lang="en-GB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RET</a:t>
                      </a:r>
                      <a:endParaRPr lang="en-GB" sz="11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SMARCB1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VHL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19860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ATR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CBL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CIC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ETV6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GNA11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KDM6A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MET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NPM1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POLE</a:t>
                      </a:r>
                      <a:endParaRPr lang="en-GB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RFN43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SMARCE1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WT1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0917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ATRX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CCND1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CDKN1B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EZH2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GNAQ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KDR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MLH1</a:t>
                      </a:r>
                      <a:endParaRPr lang="en-GB" sz="11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NRAS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POT1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RHOA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SMO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YAP1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725878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AURKA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CCND2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CKS1B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F2R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GNAS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KEAP1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MN1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NTRK1 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PPM1D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RICTOR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SOX2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YES1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811028"/>
                  </a:ext>
                </a:extLst>
              </a:tr>
              <a:tr h="23005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b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b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b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b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b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i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1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b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i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YWHAE</a:t>
                      </a:r>
                      <a:endParaRPr lang="en-GB" sz="1100" b="0" i="1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3" marR="9053" marT="9053" marB="0" anchor="ctr"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081809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ABF74CE-F969-4A8E-8E9D-9E1010B5E0F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1502" y="391319"/>
            <a:ext cx="971550" cy="931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" descr="Image">
            <a:extLst>
              <a:ext uri="{FF2B5EF4-FFF2-40B4-BE49-F238E27FC236}">
                <a16:creationId xmlns:a16="http://schemas.microsoft.com/office/drawing/2014/main" id="{EFFEF174-569A-4803-9DEE-8A3502CBA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525" y="5412211"/>
            <a:ext cx="1167475" cy="133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58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CD7D2-13D5-4C6C-97B5-F359F7645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767" y="920880"/>
            <a:ext cx="10265833" cy="817563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90000"/>
                    <a:lumOff val="10000"/>
                  </a:schemeClr>
                </a:solidFill>
              </a:rPr>
              <a:t>RMH200 MSI probes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BE03A-BCE9-4449-973D-A1D31883D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52A12-D100-4307-9D74-419579CCCACC}" type="slidenum">
              <a:rPr lang="en-GB" altLang="en-US" smtClean="0"/>
              <a:pPr/>
              <a:t>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5F5229-F1CC-46B2-87CD-F7FB7019F40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446" y="260349"/>
            <a:ext cx="930154" cy="879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8ED74F-DF7A-407E-9CDE-258898947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567" y="1329662"/>
            <a:ext cx="8803977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0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CD7D2-13D5-4C6C-97B5-F359F764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90000"/>
                    <a:lumOff val="10000"/>
                  </a:schemeClr>
                </a:solidFill>
              </a:rPr>
              <a:t>Experimental design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BE03A-BCE9-4449-973D-A1D31883D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52A12-D100-4307-9D74-419579CCCACC}" type="slidenum">
              <a:rPr lang="en-GB" altLang="en-US" smtClean="0"/>
              <a:pPr/>
              <a:t>5</a:t>
            </a:fld>
            <a:endParaRPr lang="en-GB" alt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522C24E-AEAE-4956-BB1F-DE503A45D5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9970225"/>
              </p:ext>
            </p:extLst>
          </p:nvPr>
        </p:nvGraphicFramePr>
        <p:xfrm>
          <a:off x="1524000" y="1110343"/>
          <a:ext cx="9200606" cy="4911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85F5229-F1CC-46B2-87CD-F7FB7019F40D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446" y="260349"/>
            <a:ext cx="930154" cy="879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774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670C-F3DB-446C-B08A-0850068A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568" y="1232263"/>
            <a:ext cx="10265833" cy="49720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0000"/>
                    <a:lumOff val="10000"/>
                  </a:schemeClr>
                </a:solidFill>
              </a:rPr>
              <a:t>MMR gene testing in somatic CRC</a:t>
            </a:r>
            <a:endParaRPr lang="en-GB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7F34D-BD4C-4163-9BF8-CCEFB8B8E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009" y="1977804"/>
            <a:ext cx="9603982" cy="2680380"/>
          </a:xfrm>
        </p:spPr>
        <p:txBody>
          <a:bodyPr/>
          <a:lstStyle/>
          <a:p>
            <a:r>
              <a:rPr lang="en-GB" dirty="0"/>
              <a:t>Of the 1052 samples re-analysed 102 (9.7%) carried potential pathogenic variants in the MMR genes.</a:t>
            </a:r>
          </a:p>
          <a:p>
            <a:endParaRPr lang="en-GB" dirty="0"/>
          </a:p>
          <a:p>
            <a:r>
              <a:rPr lang="en-GB" dirty="0"/>
              <a:t>MLH1 – 26/1052 – 2.47%</a:t>
            </a:r>
          </a:p>
          <a:p>
            <a:r>
              <a:rPr lang="en-GB" dirty="0"/>
              <a:t>MSH2 – 16/1052 – 1.52%</a:t>
            </a:r>
          </a:p>
          <a:p>
            <a:r>
              <a:rPr lang="en-GB" dirty="0"/>
              <a:t>MSH6 – 68/1052 – 6.46%</a:t>
            </a:r>
          </a:p>
          <a:p>
            <a:r>
              <a:rPr lang="en-GB" dirty="0"/>
              <a:t>PMS2 – 18/1052 – 1.71%</a:t>
            </a:r>
          </a:p>
          <a:p>
            <a:endParaRPr lang="en-GB" dirty="0"/>
          </a:p>
          <a:p>
            <a:r>
              <a:rPr lang="en-GB" dirty="0"/>
              <a:t>Correlating with available MMR-IHC - 26/102 candidate Lynch syndrome cases, or 2.5% of the total dataset.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1FD48-C9ED-417C-BDDD-28E56ACCE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52A12-D100-4307-9D74-419579CCCACC}" type="slidenum">
              <a:rPr lang="en-GB" altLang="en-US" smtClean="0"/>
              <a:pPr/>
              <a:t>6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B23AFB-D2BC-4DA3-9758-47763219D4F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446" y="260349"/>
            <a:ext cx="930154" cy="879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022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670C-F3DB-446C-B08A-0850068A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568" y="1232263"/>
            <a:ext cx="10265833" cy="497205"/>
          </a:xfrm>
        </p:spPr>
        <p:txBody>
          <a:bodyPr/>
          <a:lstStyle/>
          <a:p>
            <a:r>
              <a:rPr lang="en-US" sz="28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MMR gene testing in somatic CRC failure rates (&lt;100 mean depth, ROI coverage &lt;95%) </a:t>
            </a:r>
            <a:endParaRPr lang="en-GB" sz="28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7F34D-BD4C-4163-9BF8-CCEFB8B8E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009" y="2088810"/>
            <a:ext cx="9603982" cy="2680380"/>
          </a:xfrm>
        </p:spPr>
        <p:txBody>
          <a:bodyPr/>
          <a:lstStyle/>
          <a:p>
            <a:endParaRPr lang="en-GB" sz="1800" dirty="0"/>
          </a:p>
          <a:p>
            <a:r>
              <a:rPr lang="en-GB" sz="2000" dirty="0"/>
              <a:t>MLH1 – 123/1051 = 11.70%</a:t>
            </a:r>
          </a:p>
          <a:p>
            <a:r>
              <a:rPr lang="en-GB" sz="2000" dirty="0"/>
              <a:t>MSH2 – 154/1051 = 14.65%</a:t>
            </a:r>
          </a:p>
          <a:p>
            <a:r>
              <a:rPr lang="en-GB" sz="2000" dirty="0"/>
              <a:t>MSH6 – 114/1051 = 10.85%</a:t>
            </a:r>
          </a:p>
          <a:p>
            <a:r>
              <a:rPr lang="en-GB" sz="2000" dirty="0"/>
              <a:t>PMS2 – 341/1051 = 32.45% </a:t>
            </a:r>
          </a:p>
          <a:p>
            <a:endParaRPr lang="en-GB" sz="2000" dirty="0"/>
          </a:p>
          <a:p>
            <a:r>
              <a:rPr lang="en-GB" sz="2000" dirty="0"/>
              <a:t>Average failure rate 12.5% excluding PMS2 </a:t>
            </a:r>
          </a:p>
          <a:p>
            <a:endParaRPr lang="en-GB" sz="2000" dirty="0"/>
          </a:p>
          <a:p>
            <a:r>
              <a:rPr lang="en-GB" sz="2000" dirty="0"/>
              <a:t>Reasons for NGS failure: </a:t>
            </a:r>
          </a:p>
          <a:p>
            <a:pPr marL="0" indent="0">
              <a:buNone/>
            </a:pPr>
            <a:r>
              <a:rPr lang="en-GB" sz="2000" dirty="0"/>
              <a:t>1.	Tumour cellularity affecting DNA yield</a:t>
            </a:r>
          </a:p>
          <a:p>
            <a:pPr marL="0" indent="0">
              <a:buNone/>
            </a:pPr>
            <a:r>
              <a:rPr lang="en-GB" sz="2000" dirty="0"/>
              <a:t>2.	Tumour content affecting sensitivity </a:t>
            </a:r>
          </a:p>
          <a:p>
            <a:pPr marL="0" indent="0">
              <a:buNone/>
            </a:pPr>
            <a:r>
              <a:rPr lang="en-GB" sz="2000" dirty="0"/>
              <a:t>3.	Technical issues / variability of the assay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1FD48-C9ED-417C-BDDD-28E56ACCE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52A12-D100-4307-9D74-419579CCCACC}" type="slidenum">
              <a:rPr lang="en-GB" altLang="en-US" smtClean="0"/>
              <a:pPr/>
              <a:t>7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B23AFB-D2BC-4DA3-9758-47763219D4F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446" y="260349"/>
            <a:ext cx="930154" cy="879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545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486FB97-C70C-42E9-9F53-F8DDA9370470}"/>
              </a:ext>
            </a:extLst>
          </p:cNvPr>
          <p:cNvSpPr txBox="1"/>
          <p:nvPr/>
        </p:nvSpPr>
        <p:spPr>
          <a:xfrm>
            <a:off x="695325" y="581025"/>
            <a:ext cx="1097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>
                    <a:lumMod val="90000"/>
                    <a:lumOff val="10000"/>
                  </a:schemeClr>
                </a:solidFill>
                <a:latin typeface="Trebuchet MS" panose="020B0603020202020204" pitchFamily="34" charset="0"/>
              </a:rPr>
              <a:t>MSI NGS caller vs MMR IHC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A76887-88B4-4D51-8E54-D4578AE1AF6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446" y="260349"/>
            <a:ext cx="930154" cy="87913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8DE644EC-D6F5-4D05-A0B1-C7847A7DFF8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006668620"/>
                  </p:ext>
                </p:extLst>
              </p:nvPr>
            </p:nvGraphicFramePr>
            <p:xfrm>
              <a:off x="1314993" y="1104244"/>
              <a:ext cx="9161418" cy="486192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9" name="Chart 8">
                <a:extLst>
                  <a:ext uri="{FF2B5EF4-FFF2-40B4-BE49-F238E27FC236}">
                    <a16:creationId xmlns:a16="http://schemas.microsoft.com/office/drawing/2014/main" id="{8DE644EC-D6F5-4D05-A0B1-C7847A7DFF8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14993" y="1104244"/>
                <a:ext cx="9161418" cy="486192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5617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134A0-5DA3-40C7-92FC-7DF5452AF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1041491"/>
            <a:ext cx="10265833" cy="536394"/>
          </a:xfrm>
        </p:spPr>
        <p:txBody>
          <a:bodyPr/>
          <a:lstStyle/>
          <a:p>
            <a:r>
              <a:rPr lang="en-GB" sz="2000" dirty="0">
                <a:solidFill>
                  <a:schemeClr val="bg1">
                    <a:lumMod val="90000"/>
                    <a:lumOff val="10000"/>
                  </a:schemeClr>
                </a:solidFill>
              </a:rPr>
              <a:t>MSI NGS caller performance vs </a:t>
            </a:r>
            <a:r>
              <a:rPr kumimoji="0" lang="en-GB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0000"/>
                    <a:lumOff val="10000"/>
                  </a:schemeClr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Promega’s </a:t>
            </a:r>
            <a:r>
              <a:rPr kumimoji="0" lang="en-GB" altLang="en-US" sz="2000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lumMod val="90000"/>
                    <a:lumOff val="10000"/>
                  </a:schemeClr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OncoMATE</a:t>
            </a:r>
            <a:r>
              <a:rPr kumimoji="0" lang="en-GB" altLang="en-US" sz="2000" i="0" u="none" strike="noStrike" kern="1200" cap="none" spc="0" normalizeH="0" baseline="30000" noProof="0" dirty="0" err="1">
                <a:ln>
                  <a:noFill/>
                </a:ln>
                <a:solidFill>
                  <a:schemeClr val="bg1">
                    <a:lumMod val="90000"/>
                    <a:lumOff val="10000"/>
                  </a:schemeClr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TM</a:t>
            </a:r>
            <a:r>
              <a:rPr kumimoji="0" lang="en-GB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0000"/>
                    <a:lumOff val="10000"/>
                  </a:schemeClr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 MSI Dx Analysis System.</a:t>
            </a:r>
            <a:endParaRPr lang="en-GB" sz="2000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05AE2-6C4B-43F7-BCDF-6E23E62300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52A12-D100-4307-9D74-419579CCCACC}" type="slidenum">
              <a:rPr lang="en-GB" altLang="en-US" smtClean="0"/>
              <a:pPr/>
              <a:t>9</a:t>
            </a:fld>
            <a:endParaRPr lang="en-GB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705AB6-9B57-4B01-8052-C8E5EFD2E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180148"/>
              </p:ext>
            </p:extLst>
          </p:nvPr>
        </p:nvGraphicFramePr>
        <p:xfrm>
          <a:off x="1316038" y="1630363"/>
          <a:ext cx="9173437" cy="2170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4484">
                  <a:extLst>
                    <a:ext uri="{9D8B030D-6E8A-4147-A177-3AD203B41FA5}">
                      <a16:colId xmlns:a16="http://schemas.microsoft.com/office/drawing/2014/main" val="851737466"/>
                    </a:ext>
                  </a:extLst>
                </a:gridCol>
                <a:gridCol w="1834484">
                  <a:extLst>
                    <a:ext uri="{9D8B030D-6E8A-4147-A177-3AD203B41FA5}">
                      <a16:colId xmlns:a16="http://schemas.microsoft.com/office/drawing/2014/main" val="4268624058"/>
                    </a:ext>
                  </a:extLst>
                </a:gridCol>
                <a:gridCol w="1834484">
                  <a:extLst>
                    <a:ext uri="{9D8B030D-6E8A-4147-A177-3AD203B41FA5}">
                      <a16:colId xmlns:a16="http://schemas.microsoft.com/office/drawing/2014/main" val="216486204"/>
                    </a:ext>
                  </a:extLst>
                </a:gridCol>
                <a:gridCol w="1834484">
                  <a:extLst>
                    <a:ext uri="{9D8B030D-6E8A-4147-A177-3AD203B41FA5}">
                      <a16:colId xmlns:a16="http://schemas.microsoft.com/office/drawing/2014/main" val="2562457882"/>
                    </a:ext>
                  </a:extLst>
                </a:gridCol>
                <a:gridCol w="1835501">
                  <a:extLst>
                    <a:ext uri="{9D8B030D-6E8A-4147-A177-3AD203B41FA5}">
                      <a16:colId xmlns:a16="http://schemas.microsoft.com/office/drawing/2014/main" val="3959023657"/>
                    </a:ext>
                  </a:extLst>
                </a:gridCol>
              </a:tblGrid>
              <a:tr h="6202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+mj-lt"/>
                        </a:rPr>
                        <a:t> </a:t>
                      </a:r>
                      <a:endParaRPr lang="en-GB" sz="1800" kern="9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+mj-lt"/>
                        </a:rPr>
                        <a:t>No. of samples</a:t>
                      </a:r>
                      <a:endParaRPr lang="en-GB" sz="1800" kern="9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+mj-lt"/>
                        </a:rPr>
                        <a:t>MSS/MSI-L (0-1)</a:t>
                      </a:r>
                      <a:endParaRPr lang="en-GB" sz="1800" kern="9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+mj-lt"/>
                        </a:rPr>
                        <a:t>MSI-H/I (≥2)</a:t>
                      </a:r>
                      <a:endParaRPr lang="en-GB" sz="1800" kern="9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+mj-lt"/>
                        </a:rPr>
                        <a:t>Concordance</a:t>
                      </a:r>
                      <a:endParaRPr lang="en-GB" sz="1800" kern="9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588741"/>
                  </a:ext>
                </a:extLst>
              </a:tr>
              <a:tr h="3101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+mj-lt"/>
                        </a:rPr>
                        <a:t>MMR-p IHC</a:t>
                      </a:r>
                      <a:endParaRPr lang="en-GB" sz="1800" kern="9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GB" sz="1800" kern="90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100%</a:t>
                      </a:r>
                      <a:endParaRPr lang="en-GB" sz="1800" kern="90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8525153"/>
                  </a:ext>
                </a:extLst>
              </a:tr>
              <a:tr h="3101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+mj-lt"/>
                        </a:rPr>
                        <a:t>MMR-d IHC</a:t>
                      </a:r>
                      <a:endParaRPr lang="en-GB" sz="1800" kern="9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MS Mincho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92%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1708614"/>
                  </a:ext>
                </a:extLst>
              </a:tr>
              <a:tr h="6202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>
                          <a:effectLst/>
                          <a:latin typeface="+mj-lt"/>
                        </a:rPr>
                        <a:t>MMR status unknown </a:t>
                      </a:r>
                      <a:endParaRPr lang="en-GB" sz="1800" kern="90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38</a:t>
                      </a:r>
                      <a:endParaRPr lang="en-GB" sz="1800" kern="90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92%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8465093"/>
                  </a:ext>
                </a:extLst>
              </a:tr>
              <a:tr h="3101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effectLst/>
                          <a:latin typeface="+mj-lt"/>
                        </a:rPr>
                        <a:t>All samples</a:t>
                      </a:r>
                      <a:endParaRPr lang="en-GB" sz="1800" kern="900" dirty="0"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91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kern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95%</a:t>
                      </a:r>
                      <a:endParaRPr lang="en-GB" sz="1800" kern="900" dirty="0">
                        <a:solidFill>
                          <a:schemeClr val="bg1"/>
                        </a:solidFill>
                        <a:effectLst/>
                        <a:latin typeface="+mj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2297451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E663844-DA73-4849-95A3-F8EA692E4C6A}"/>
              </a:ext>
            </a:extLst>
          </p:cNvPr>
          <p:cNvSpPr txBox="1">
            <a:spLocks/>
          </p:cNvSpPr>
          <p:nvPr/>
        </p:nvSpPr>
        <p:spPr bwMode="auto">
          <a:xfrm>
            <a:off x="1478922" y="4556703"/>
            <a:ext cx="8292095" cy="39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20000"/>
              </a:spcBef>
              <a:spcAft>
                <a:spcPct val="0"/>
              </a:spcAft>
              <a:buFont typeface="Georgia" pitchFamily="18" charset="0"/>
              <a:buChar char="–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20725" indent="-360363" algn="l" rtl="0" eaLnBrk="1" fontAlgn="base" hangingPunct="1">
              <a:spcBef>
                <a:spcPct val="20000"/>
              </a:spcBef>
              <a:spcAft>
                <a:spcPct val="0"/>
              </a:spcAft>
              <a:buFont typeface="Georgia" pitchFamily="18" charset="0"/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074738" indent="-352425" algn="l" rtl="0" eaLnBrk="1" fontAlgn="base" hangingPunct="1">
              <a:spcBef>
                <a:spcPct val="20000"/>
              </a:spcBef>
              <a:spcAft>
                <a:spcPct val="0"/>
              </a:spcAft>
              <a:buFont typeface="Georgia" pitchFamily="18" charset="0"/>
              <a:buChar char="–"/>
              <a:defRPr sz="2400">
                <a:solidFill>
                  <a:schemeClr val="bg1"/>
                </a:solidFill>
                <a:latin typeface="+mn-lt"/>
              </a:defRPr>
            </a:lvl3pPr>
            <a:lvl4pPr marL="1433513" indent="-357188" algn="l" rtl="0" eaLnBrk="1" fontAlgn="base" hangingPunct="1">
              <a:spcBef>
                <a:spcPct val="20000"/>
              </a:spcBef>
              <a:spcAft>
                <a:spcPct val="0"/>
              </a:spcAft>
              <a:buFont typeface="Georgia" pitchFamily="18" charset="0"/>
              <a:buChar char="–"/>
              <a:defRPr sz="2400">
                <a:solidFill>
                  <a:schemeClr val="bg1"/>
                </a:solidFill>
                <a:latin typeface="+mn-lt"/>
              </a:defRPr>
            </a:lvl4pPr>
            <a:lvl5pPr marL="1792288" indent="-357188" algn="l" rtl="0" eaLnBrk="1" fontAlgn="base" hangingPunct="1">
              <a:spcBef>
                <a:spcPct val="20000"/>
              </a:spcBef>
              <a:spcAft>
                <a:spcPct val="0"/>
              </a:spcAft>
              <a:buFont typeface="Georgia" pitchFamily="18" charset="0"/>
              <a:buChar char="–"/>
              <a:defRPr sz="2400">
                <a:solidFill>
                  <a:schemeClr val="bg1"/>
                </a:solidFill>
                <a:latin typeface="+mn-lt"/>
              </a:defRPr>
            </a:lvl5pPr>
            <a:lvl6pPr marL="2249488" indent="-357188" algn="l" rtl="0" eaLnBrk="1" fontAlgn="base" hangingPunct="1">
              <a:spcBef>
                <a:spcPct val="20000"/>
              </a:spcBef>
              <a:spcAft>
                <a:spcPct val="0"/>
              </a:spcAft>
              <a:buFont typeface="Georgia" pitchFamily="18" charset="0"/>
              <a:buChar char="–"/>
              <a:defRPr sz="2400">
                <a:solidFill>
                  <a:schemeClr val="bg1"/>
                </a:solidFill>
                <a:latin typeface="+mn-lt"/>
              </a:defRPr>
            </a:lvl6pPr>
            <a:lvl7pPr marL="2706688" indent="-357188" algn="l" rtl="0" eaLnBrk="1" fontAlgn="base" hangingPunct="1">
              <a:spcBef>
                <a:spcPct val="20000"/>
              </a:spcBef>
              <a:spcAft>
                <a:spcPct val="0"/>
              </a:spcAft>
              <a:buFont typeface="Georgia" pitchFamily="18" charset="0"/>
              <a:buChar char="–"/>
              <a:defRPr sz="2400">
                <a:solidFill>
                  <a:schemeClr val="bg1"/>
                </a:solidFill>
                <a:latin typeface="+mn-lt"/>
              </a:defRPr>
            </a:lvl7pPr>
            <a:lvl8pPr marL="3163888" indent="-357188" algn="l" rtl="0" eaLnBrk="1" fontAlgn="base" hangingPunct="1">
              <a:spcBef>
                <a:spcPct val="20000"/>
              </a:spcBef>
              <a:spcAft>
                <a:spcPct val="0"/>
              </a:spcAft>
              <a:buFont typeface="Georgia" pitchFamily="18" charset="0"/>
              <a:buChar char="–"/>
              <a:defRPr sz="2400">
                <a:solidFill>
                  <a:schemeClr val="bg1"/>
                </a:solidFill>
                <a:latin typeface="+mn-lt"/>
              </a:defRPr>
            </a:lvl8pPr>
            <a:lvl9pPr marL="3621088" indent="-357188" algn="l" rtl="0" eaLnBrk="1" fontAlgn="base" hangingPunct="1">
              <a:spcBef>
                <a:spcPct val="20000"/>
              </a:spcBef>
              <a:spcAft>
                <a:spcPct val="0"/>
              </a:spcAft>
              <a:buFont typeface="Georgia" pitchFamily="18" charset="0"/>
              <a:buChar char="–"/>
              <a:defRPr sz="240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US" kern="0" dirty="0"/>
              <a:t>15.03% MSI (≥3) n=124/825 – expected ~15%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0D1B6C-6EE4-4EF4-B677-2EA53903B1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446" y="260349"/>
            <a:ext cx="930154" cy="879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1921081"/>
      </p:ext>
    </p:extLst>
  </p:cSld>
  <p:clrMapOvr>
    <a:masterClrMapping/>
  </p:clrMapOvr>
</p:sld>
</file>

<file path=ppt/theme/theme1.xml><?xml version="1.0" encoding="utf-8"?>
<a:theme xmlns:a="http://schemas.openxmlformats.org/drawingml/2006/main" name="RMH powerpoint template">
  <a:themeElements>
    <a:clrScheme name="Marsden template_211209 1">
      <a:dk1>
        <a:srgbClr val="DDDDDD"/>
      </a:dk1>
      <a:lt1>
        <a:srgbClr val="FFFFFF"/>
      </a:lt1>
      <a:dk2>
        <a:srgbClr val="3C1A40"/>
      </a:dk2>
      <a:lt2>
        <a:srgbClr val="00A0CD"/>
      </a:lt2>
      <a:accent1>
        <a:srgbClr val="E13694"/>
      </a:accent1>
      <a:accent2>
        <a:srgbClr val="BA87DF"/>
      </a:accent2>
      <a:accent3>
        <a:srgbClr val="AFABAF"/>
      </a:accent3>
      <a:accent4>
        <a:srgbClr val="DADADA"/>
      </a:accent4>
      <a:accent5>
        <a:srgbClr val="EEAEC8"/>
      </a:accent5>
      <a:accent6>
        <a:srgbClr val="A87ACA"/>
      </a:accent6>
      <a:hlink>
        <a:srgbClr val="00B3B0"/>
      </a:hlink>
      <a:folHlink>
        <a:srgbClr val="78AA4B"/>
      </a:folHlink>
    </a:clrScheme>
    <a:fontScheme name="Marsden template_211209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sden template_211209 1">
        <a:dk1>
          <a:srgbClr val="DDDDDD"/>
        </a:dk1>
        <a:lt1>
          <a:srgbClr val="FFFFFF"/>
        </a:lt1>
        <a:dk2>
          <a:srgbClr val="3C1A40"/>
        </a:dk2>
        <a:lt2>
          <a:srgbClr val="00A0CD"/>
        </a:lt2>
        <a:accent1>
          <a:srgbClr val="E13694"/>
        </a:accent1>
        <a:accent2>
          <a:srgbClr val="BA87DF"/>
        </a:accent2>
        <a:accent3>
          <a:srgbClr val="AFABAF"/>
        </a:accent3>
        <a:accent4>
          <a:srgbClr val="DADADA"/>
        </a:accent4>
        <a:accent5>
          <a:srgbClr val="EEAEC8"/>
        </a:accent5>
        <a:accent6>
          <a:srgbClr val="A87ACA"/>
        </a:accent6>
        <a:hlink>
          <a:srgbClr val="00B3B0"/>
        </a:hlink>
        <a:folHlink>
          <a:srgbClr val="78AA4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arsden template_211209">
  <a:themeElements>
    <a:clrScheme name="Marsden template_211209 1">
      <a:dk1>
        <a:srgbClr val="DDDDDD"/>
      </a:dk1>
      <a:lt1>
        <a:srgbClr val="FFFFFF"/>
      </a:lt1>
      <a:dk2>
        <a:srgbClr val="3C1A40"/>
      </a:dk2>
      <a:lt2>
        <a:srgbClr val="00A0CD"/>
      </a:lt2>
      <a:accent1>
        <a:srgbClr val="E13694"/>
      </a:accent1>
      <a:accent2>
        <a:srgbClr val="BA87DF"/>
      </a:accent2>
      <a:accent3>
        <a:srgbClr val="AFABAF"/>
      </a:accent3>
      <a:accent4>
        <a:srgbClr val="DADADA"/>
      </a:accent4>
      <a:accent5>
        <a:srgbClr val="EEAEC8"/>
      </a:accent5>
      <a:accent6>
        <a:srgbClr val="A87ACA"/>
      </a:accent6>
      <a:hlink>
        <a:srgbClr val="00B3B0"/>
      </a:hlink>
      <a:folHlink>
        <a:srgbClr val="78AA4B"/>
      </a:folHlink>
    </a:clrScheme>
    <a:fontScheme name="1_Marsden template_211209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sden template_211209 1">
        <a:dk1>
          <a:srgbClr val="DDDDDD"/>
        </a:dk1>
        <a:lt1>
          <a:srgbClr val="FFFFFF"/>
        </a:lt1>
        <a:dk2>
          <a:srgbClr val="3C1A40"/>
        </a:dk2>
        <a:lt2>
          <a:srgbClr val="00A0CD"/>
        </a:lt2>
        <a:accent1>
          <a:srgbClr val="E13694"/>
        </a:accent1>
        <a:accent2>
          <a:srgbClr val="BA87DF"/>
        </a:accent2>
        <a:accent3>
          <a:srgbClr val="AFABAF"/>
        </a:accent3>
        <a:accent4>
          <a:srgbClr val="DADADA"/>
        </a:accent4>
        <a:accent5>
          <a:srgbClr val="EEAEC8"/>
        </a:accent5>
        <a:accent6>
          <a:srgbClr val="A87ACA"/>
        </a:accent6>
        <a:hlink>
          <a:srgbClr val="00B3B0"/>
        </a:hlink>
        <a:folHlink>
          <a:srgbClr val="78AA4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rsden template_211209">
  <a:themeElements>
    <a:clrScheme name="Marsden template_211209 1">
      <a:dk1>
        <a:srgbClr val="DDDDDD"/>
      </a:dk1>
      <a:lt1>
        <a:srgbClr val="FFFFFF"/>
      </a:lt1>
      <a:dk2>
        <a:srgbClr val="3C1A40"/>
      </a:dk2>
      <a:lt2>
        <a:srgbClr val="00A0CD"/>
      </a:lt2>
      <a:accent1>
        <a:srgbClr val="E13694"/>
      </a:accent1>
      <a:accent2>
        <a:srgbClr val="BA87DF"/>
      </a:accent2>
      <a:accent3>
        <a:srgbClr val="AFABAF"/>
      </a:accent3>
      <a:accent4>
        <a:srgbClr val="DADADA"/>
      </a:accent4>
      <a:accent5>
        <a:srgbClr val="EEAEC8"/>
      </a:accent5>
      <a:accent6>
        <a:srgbClr val="A87ACA"/>
      </a:accent6>
      <a:hlink>
        <a:srgbClr val="00B3B0"/>
      </a:hlink>
      <a:folHlink>
        <a:srgbClr val="78AA4B"/>
      </a:folHlink>
    </a:clrScheme>
    <a:fontScheme name="1_Marsden template_211209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sden template_211209 1">
        <a:dk1>
          <a:srgbClr val="DDDDDD"/>
        </a:dk1>
        <a:lt1>
          <a:srgbClr val="FFFFFF"/>
        </a:lt1>
        <a:dk2>
          <a:srgbClr val="3C1A40"/>
        </a:dk2>
        <a:lt2>
          <a:srgbClr val="00A0CD"/>
        </a:lt2>
        <a:accent1>
          <a:srgbClr val="E13694"/>
        </a:accent1>
        <a:accent2>
          <a:srgbClr val="BA87DF"/>
        </a:accent2>
        <a:accent3>
          <a:srgbClr val="AFABAF"/>
        </a:accent3>
        <a:accent4>
          <a:srgbClr val="DADADA"/>
        </a:accent4>
        <a:accent5>
          <a:srgbClr val="EEAEC8"/>
        </a:accent5>
        <a:accent6>
          <a:srgbClr val="A87ACA"/>
        </a:accent6>
        <a:hlink>
          <a:srgbClr val="00B3B0"/>
        </a:hlink>
        <a:folHlink>
          <a:srgbClr val="78AA4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657E092DB5D141BD4A6AFB9F661ED0" ma:contentTypeVersion="13" ma:contentTypeDescription="Create a new document." ma:contentTypeScope="" ma:versionID="dff7d874647ff1739db26a12d6fbdf96">
  <xsd:schema xmlns:xsd="http://www.w3.org/2001/XMLSchema" xmlns:xs="http://www.w3.org/2001/XMLSchema" xmlns:p="http://schemas.microsoft.com/office/2006/metadata/properties" xmlns:ns2="53fe7c3f-b21f-4a25-a13e-cc28e46afb3f" xmlns:ns3="13b5651f-c8a0-4049-80b6-cef4aa785035" targetNamespace="http://schemas.microsoft.com/office/2006/metadata/properties" ma:root="true" ma:fieldsID="98d2e3cbf50726e69b18be108aa2b1a1" ns2:_="" ns3:_="">
    <xsd:import namespace="53fe7c3f-b21f-4a25-a13e-cc28e46afb3f"/>
    <xsd:import namespace="13b5651f-c8a0-4049-80b6-cef4aa7850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DateTaken" minOccurs="0"/>
                <xsd:element ref="ns2:MediaServiceOCR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fe7c3f-b21f-4a25-a13e-cc28e46afb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d4fd8df-27a2-471a-8ee0-83812133659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5651f-c8a0-4049-80b6-cef4aa78503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6c9a108-0d9b-4b30-abb4-74dc3dab6ee1}" ma:internalName="TaxCatchAll" ma:showField="CatchAllData" ma:web="13b5651f-c8a0-4049-80b6-cef4aa7850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FD57BE-50D0-4639-9772-5045338BC70B}"/>
</file>

<file path=customXml/itemProps2.xml><?xml version="1.0" encoding="utf-8"?>
<ds:datastoreItem xmlns:ds="http://schemas.openxmlformats.org/officeDocument/2006/customXml" ds:itemID="{3AE3A89A-EE6E-49D3-B0DD-9D8DEC79AAF6}"/>
</file>

<file path=docProps/app.xml><?xml version="1.0" encoding="utf-8"?>
<Properties xmlns="http://schemas.openxmlformats.org/officeDocument/2006/extended-properties" xmlns:vt="http://schemas.openxmlformats.org/officeDocument/2006/docPropsVTypes">
  <TotalTime>30605</TotalTime>
  <Words>890</Words>
  <Application>Microsoft Office PowerPoint</Application>
  <PresentationFormat>Widescreen</PresentationFormat>
  <Paragraphs>351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Trebuchet MS</vt:lpstr>
      <vt:lpstr>RMH powerpoint template</vt:lpstr>
      <vt:lpstr>2_Marsden template_211209</vt:lpstr>
      <vt:lpstr>1_Marsden template_211209</vt:lpstr>
      <vt:lpstr>The potential benefit of MMR, MSI and TMB as SoC in the RMH Diagnostic pathway considering the introduction of the NHS National Genomic Test Directory  Andrew George MSc | Trainee Clinical Scientist | Clinical Genomics | The Royal Marsden Hospital NHS Foundation Trust Dr Kevin J Monahan FRCP PhD | Consultant Gastroenterologist | The St Mark’s Centre for Familial Intestinal Cancer | St Mark’s Hospital Dr Terri McVeigh MB BAO BCh (Hons), PG Cert (Med. Gen.), PG Dip (Med. Sci), MSc (Clin. Ed.), PhD, MRCS, MRCP | Consultant Clinical Geneticist | Clinical Genetics | The Royal Marsden Hospital NHS Foundation Trust Consultant Clinical Geneticist </vt:lpstr>
      <vt:lpstr>Colorectal cancer testing in the UK</vt:lpstr>
      <vt:lpstr>The RMH200</vt:lpstr>
      <vt:lpstr>RMH200 MSI probes</vt:lpstr>
      <vt:lpstr>Experimental design </vt:lpstr>
      <vt:lpstr>MMR gene testing in somatic CRC</vt:lpstr>
      <vt:lpstr>MMR gene testing in somatic CRC failure rates (&lt;100 mean depth, ROI coverage &lt;95%) </vt:lpstr>
      <vt:lpstr>PowerPoint Presentation</vt:lpstr>
      <vt:lpstr>MSI NGS caller performance vs Promega’s OncoMATETM MSI Dx Analysis System.</vt:lpstr>
      <vt:lpstr>Identifying candidate Lynch Syndrome cases</vt:lpstr>
      <vt:lpstr>Summary</vt:lpstr>
    </vt:vector>
  </TitlesOfParts>
  <Company>Institute of Cancer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Genomics @ RMH    Dr Lisa Thompson Head of Commercial Development Clinical Genomics</dc:title>
  <dc:creator>Suzanne Macmahon</dc:creator>
  <cp:lastModifiedBy>Andrew George</cp:lastModifiedBy>
  <cp:revision>209</cp:revision>
  <cp:lastPrinted>2021-12-08T17:26:38Z</cp:lastPrinted>
  <dcterms:created xsi:type="dcterms:W3CDTF">2021-11-12T13:54:12Z</dcterms:created>
  <dcterms:modified xsi:type="dcterms:W3CDTF">2022-11-17T10:12:24Z</dcterms:modified>
</cp:coreProperties>
</file>