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9" r:id="rId4"/>
    <p:sldId id="307" r:id="rId5"/>
    <p:sldId id="298" r:id="rId6"/>
    <p:sldId id="295" r:id="rId7"/>
    <p:sldId id="293" r:id="rId8"/>
    <p:sldId id="300" r:id="rId9"/>
    <p:sldId id="302" r:id="rId10"/>
    <p:sldId id="308" r:id="rId11"/>
    <p:sldId id="303" r:id="rId12"/>
    <p:sldId id="306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A0A0B9"/>
    <a:srgbClr val="FFCC99"/>
    <a:srgbClr val="FF99FF"/>
    <a:srgbClr val="FF66FF"/>
    <a:srgbClr val="CCFFCC"/>
    <a:srgbClr val="99FFCC"/>
    <a:srgbClr val="66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89118" autoAdjust="0"/>
  </p:normalViewPr>
  <p:slideViewPr>
    <p:cSldViewPr snapToGrid="0">
      <p:cViewPr varScale="1">
        <p:scale>
          <a:sx n="102" d="100"/>
          <a:sy n="102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2ECC3-1772-4EB9-A6AA-BE2DF5A662D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182F7-3000-4095-A8E4-3CBE76BF4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2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182F7-3000-4095-A8E4-3CBE76BF47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3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252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17036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125645"/>
            <a:ext cx="9144000" cy="12439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2" y="52332"/>
            <a:ext cx="2371572" cy="1119458"/>
          </a:xfrm>
          <a:prstGeom prst="roundRect">
            <a:avLst/>
          </a:prstGeom>
        </p:spPr>
      </p:pic>
      <p:pic>
        <p:nvPicPr>
          <p:cNvPr id="17" name="Picture 16" descr="http://cangene-canvaruk.org/cancerres_logo_round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8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860" y="0"/>
            <a:ext cx="7083630" cy="124097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43575"/>
            <a:ext cx="10515600" cy="46333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1716-1689-421C-9E53-EE3AA7C7C10F}" type="datetime1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3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75699"/>
            <a:ext cx="2628900" cy="480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75699"/>
            <a:ext cx="7734300" cy="48012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FFB9-9655-441F-A7D6-DCB8A3FDF4A4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4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79" y="1430225"/>
            <a:ext cx="10515600" cy="43330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6A9B-CD80-467A-B9AB-293BD64562D9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574" y="0"/>
            <a:ext cx="7123586" cy="123164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9960-E85A-4A92-9B8E-E57D01443055}" type="datetime1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7252058" cy="123164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885-BAFD-4CF7-8F43-50BDE77C14B5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7242727" cy="124097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B9FE-170A-4B74-9618-B2DD76EFCD90}" type="datetime1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424" y="0"/>
            <a:ext cx="7242727" cy="124097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75C-B0E8-47E8-A603-50316B58F2A8}" type="datetime1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7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0302"/>
            <a:ext cx="12192000" cy="5607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0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1"/>
            <a:ext cx="3932237" cy="108634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5699"/>
            <a:ext cx="6172200" cy="4485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31308"/>
            <a:ext cx="3932237" cy="35376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0E0-9AEA-4178-A059-64F7054652AB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2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21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41622"/>
            <a:ext cx="6172200" cy="4419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92626"/>
            <a:ext cx="3932237" cy="307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E2D8-EA17-4BB4-B221-EF95E14343CE}" type="datetime1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9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1252150"/>
            <a:chOff x="0" y="8390"/>
            <a:chExt cx="12192000" cy="1252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8390"/>
              <a:ext cx="12192000" cy="1252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52" y="52332"/>
              <a:ext cx="2371572" cy="1119458"/>
            </a:xfrm>
            <a:prstGeom prst="round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4489"/>
            <a:ext cx="68712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0311"/>
            <a:ext cx="10515600" cy="336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087D2-F45E-4A18-ADAA-F9F5213A9EAC}" type="datetime1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B81E-AA63-403C-B1CC-CBBA6CCB6CDF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http://cangene-canvaruk.org/cancerres_logo_round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14" y="43942"/>
            <a:ext cx="2307409" cy="11194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 userDrawn="1"/>
        </p:nvGrpSpPr>
        <p:grpSpPr>
          <a:xfrm>
            <a:off x="0" y="6233019"/>
            <a:ext cx="12192000" cy="625199"/>
            <a:chOff x="0" y="6233019"/>
            <a:chExt cx="12192000" cy="62519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3019"/>
              <a:ext cx="12192000" cy="625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101948" y="6287847"/>
              <a:ext cx="1923665" cy="504000"/>
            </a:xfrm>
            <a:prstGeom prst="roundRect">
              <a:avLst/>
            </a:prstGeom>
          </p:spPr>
        </p:pic>
        <p:pic>
          <p:nvPicPr>
            <p:cNvPr id="14" name="Picture 2" descr="http://cangene-canvaruk.org/oxford_logo_round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922" y="6278550"/>
              <a:ext cx="164705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angene-canvaruk.org/manchester_logo_round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890" y="6287847"/>
              <a:ext cx="1636361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cangene-canvaruk.org/southampton_logo_round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528" y="6278550"/>
              <a:ext cx="146511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ttp://cangene-canvaruk.org/stgeorges_logo_round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257" y="6287847"/>
              <a:ext cx="886466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0"/>
            <a:stretch>
              <a:fillRect/>
            </a:stretch>
          </p:blipFill>
          <p:spPr>
            <a:xfrm>
              <a:off x="820401" y="6287847"/>
              <a:ext cx="2033229" cy="504000"/>
            </a:xfrm>
            <a:prstGeom prst="round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3" t="15020" b="15020"/>
            <a:stretch/>
          </p:blipFill>
          <p:spPr>
            <a:xfrm>
              <a:off x="2959907" y="6278550"/>
              <a:ext cx="977357" cy="504000"/>
            </a:xfrm>
            <a:prstGeom prst="roundRect">
              <a:avLst/>
            </a:prstGeom>
            <a:effectLst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4057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Impact" panose="020B0806030902050204" pitchFamily="34" charset="0"/>
              </a:rPr>
              <a:t>E</a:t>
            </a:r>
            <a:r>
              <a:rPr lang="en-GB" dirty="0" smtClean="0">
                <a:latin typeface="Impact" panose="020B0806030902050204" pitchFamily="34" charset="0"/>
              </a:rPr>
              <a:t>xponent scoring system for variant classification</a:t>
            </a:r>
            <a:endParaRPr lang="en-GB" dirty="0"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Alice Garrett</a:t>
            </a:r>
          </a:p>
          <a:p>
            <a:r>
              <a:rPr lang="en-GB" dirty="0" smtClean="0"/>
              <a:t>Clinical Research Fellow</a:t>
            </a:r>
          </a:p>
          <a:p>
            <a:r>
              <a:rPr lang="en-GB" dirty="0" smtClean="0"/>
              <a:t>Institute of Cancer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37" y="71250"/>
            <a:ext cx="2829163" cy="11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Elephant" panose="02020904090505020303" pitchFamily="18" charset="0"/>
              </a:rPr>
              <a:t>Evidence item combination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33348" y="2342228"/>
            <a:ext cx="291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recommendations in progress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299" y="1504042"/>
            <a:ext cx="2129559" cy="8381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813" t="1582" r="51958" b="14579"/>
          <a:stretch/>
        </p:blipFill>
        <p:spPr>
          <a:xfrm>
            <a:off x="1847106" y="1231641"/>
            <a:ext cx="6005422" cy="46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Elephant" panose="02020904090505020303" pitchFamily="18" charset="0"/>
              </a:rPr>
              <a:t>Proposed new classification combinations</a:t>
            </a:r>
            <a:endParaRPr lang="en-GB" dirty="0">
              <a:latin typeface="Elephant" panose="0202090409050502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865683"/>
              </p:ext>
            </p:extLst>
          </p:nvPr>
        </p:nvGraphicFramePr>
        <p:xfrm>
          <a:off x="838200" y="1397896"/>
          <a:ext cx="10515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491">
                  <a:extLst>
                    <a:ext uri="{9D8B030D-6E8A-4147-A177-3AD203B41FA5}">
                      <a16:colId xmlns:a16="http://schemas.microsoft.com/office/drawing/2014/main" val="2159293563"/>
                    </a:ext>
                  </a:extLst>
                </a:gridCol>
                <a:gridCol w="2774909">
                  <a:extLst>
                    <a:ext uri="{9D8B030D-6E8A-4147-A177-3AD203B41FA5}">
                      <a16:colId xmlns:a16="http://schemas.microsoft.com/office/drawing/2014/main" val="11752023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22013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 elements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Exponent</a:t>
                      </a:r>
                      <a:r>
                        <a:rPr lang="en-GB" baseline="0" dirty="0" smtClean="0"/>
                        <a:t> score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Classification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6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rgbClr val="C00000"/>
                          </a:solidFill>
                        </a:rPr>
                        <a:t>1 V Strong </a:t>
                      </a:r>
                      <a:r>
                        <a:rPr lang="en-GB" i="1" dirty="0" smtClean="0"/>
                        <a:t>+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i="1" baseline="0" dirty="0" smtClean="0">
                          <a:solidFill>
                            <a:srgbClr val="FFC000"/>
                          </a:solidFill>
                        </a:rPr>
                        <a:t> Moderate</a:t>
                      </a:r>
                      <a:endParaRPr lang="en-GB" i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10</a:t>
                      </a:r>
                      <a:endParaRPr lang="en-GB" i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Pathogenic</a:t>
                      </a:r>
                      <a:endParaRPr lang="en-GB" i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6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Stron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g </a:t>
                      </a:r>
                      <a:r>
                        <a:rPr lang="en-GB" baseline="0" dirty="0" smtClean="0"/>
                        <a:t>+ 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baseline="0" dirty="0" smtClean="0">
                          <a:solidFill>
                            <a:srgbClr val="FFC000"/>
                          </a:solidFill>
                        </a:rPr>
                        <a:t> Moderate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41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Strong </a:t>
                      </a:r>
                      <a:r>
                        <a:rPr lang="en-GB" dirty="0" smtClean="0"/>
                        <a:t>+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 Moderate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1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 Moderate </a:t>
                      </a:r>
                      <a:r>
                        <a:rPr lang="en-GB" dirty="0" smtClean="0"/>
                        <a:t>+</a:t>
                      </a:r>
                      <a:r>
                        <a:rPr lang="en-GB" baseline="0" dirty="0" smtClean="0"/>
                        <a:t> 2 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9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 Moderate</a:t>
                      </a:r>
                      <a:r>
                        <a:rPr lang="en-GB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GB" baseline="0" dirty="0" smtClean="0"/>
                        <a:t>+ 4 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41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 Moderate </a:t>
                      </a:r>
                      <a:r>
                        <a:rPr lang="en-GB" dirty="0" smtClean="0"/>
                        <a:t>+</a:t>
                      </a:r>
                      <a:r>
                        <a:rPr lang="en-GB" baseline="0" dirty="0" smtClean="0"/>
                        <a:t> 6 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62120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dirty="0" smtClean="0">
                          <a:solidFill>
                            <a:srgbClr val="FFC000"/>
                          </a:solidFill>
                        </a:rPr>
                        <a:t> Moderate </a:t>
                      </a:r>
                      <a:r>
                        <a:rPr lang="en-GB" dirty="0" smtClean="0"/>
                        <a:t>+ 8 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53676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GB" dirty="0" smtClean="0"/>
                        <a:t>10 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1232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 Strong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8</a:t>
                      </a:r>
                      <a:endParaRPr lang="en-GB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Likely pathogenic</a:t>
                      </a:r>
                      <a:endParaRPr lang="en-GB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24941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en-GB" dirty="0" smtClean="0"/>
                        <a:t>6 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Supporting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Likely pathogenic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895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85807" y="5822576"/>
            <a:ext cx="585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Garrett, A., Durkie, M., Callaway, A. et al. </a:t>
            </a:r>
            <a:r>
              <a:rPr lang="en-GB" sz="900" dirty="0"/>
              <a:t>Combining evidence for and against pathogenicity for variants in cancer susceptibility genes: CanVIG-UK consensus recommendations. J Med Genet. 2020 Nov </a:t>
            </a:r>
            <a:r>
              <a:rPr lang="en-GB" sz="900" dirty="0" smtClean="0"/>
              <a:t>18: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950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687" y="4404360"/>
            <a:ext cx="10157913" cy="1813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“If … the </a:t>
            </a:r>
            <a:r>
              <a:rPr lang="en-GB" sz="4000" dirty="0"/>
              <a:t>evidence for benign and pathogenic is conflicting, the variant defaults to uncertain significance</a:t>
            </a:r>
            <a:r>
              <a:rPr lang="en-GB" sz="4000" dirty="0" smtClean="0"/>
              <a:t>.” 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Conflicting evidence for and against pathogenicity</a:t>
            </a:r>
            <a:endParaRPr lang="en-GB" dirty="0">
              <a:latin typeface="Elephant" panose="0202090409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40" y="1569720"/>
            <a:ext cx="6162825" cy="27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Conflicting evidence items should be combined to calculate a </a:t>
            </a:r>
            <a:r>
              <a:rPr lang="en-GB" b="1" dirty="0"/>
              <a:t>net exponent sum </a:t>
            </a:r>
            <a:r>
              <a:rPr lang="en-GB" dirty="0"/>
              <a:t>for classification using the ‘exponent score system’, providing there is no more than </a:t>
            </a:r>
            <a:r>
              <a:rPr lang="en-GB" b="1" dirty="0"/>
              <a:t>one discordant evidence element </a:t>
            </a:r>
            <a:r>
              <a:rPr lang="en-GB" dirty="0"/>
              <a:t>at no more than </a:t>
            </a:r>
            <a:r>
              <a:rPr lang="en-GB" b="1" dirty="0"/>
              <a:t>supporting level</a:t>
            </a:r>
          </a:p>
          <a:p>
            <a:pPr lvl="0"/>
            <a:r>
              <a:rPr lang="en-GB" dirty="0" smtClean="0"/>
              <a:t>Where </a:t>
            </a:r>
            <a:r>
              <a:rPr lang="en-GB" dirty="0"/>
              <a:t>there is discordant </a:t>
            </a:r>
            <a:r>
              <a:rPr lang="en-GB" dirty="0" smtClean="0"/>
              <a:t>evidence, the </a:t>
            </a:r>
            <a:r>
              <a:rPr lang="en-GB" dirty="0"/>
              <a:t>classification class </a:t>
            </a:r>
            <a:r>
              <a:rPr lang="en-GB" b="1" dirty="0"/>
              <a:t>cannot exceed Likely Pathogenic </a:t>
            </a:r>
            <a:r>
              <a:rPr lang="en-GB" dirty="0"/>
              <a:t>or </a:t>
            </a:r>
            <a:r>
              <a:rPr lang="en-GB" b="1" dirty="0"/>
              <a:t>Likely </a:t>
            </a:r>
            <a:r>
              <a:rPr lang="en-GB" b="1" dirty="0" smtClean="0"/>
              <a:t>Benign</a:t>
            </a:r>
            <a:endParaRPr lang="en-GB" b="1" dirty="0"/>
          </a:p>
          <a:p>
            <a:pPr lvl="0"/>
            <a:r>
              <a:rPr lang="en-GB" b="1" dirty="0" smtClean="0"/>
              <a:t>PM2</a:t>
            </a:r>
            <a:r>
              <a:rPr lang="en-GB" dirty="0" smtClean="0"/>
              <a:t> (absence in population databases) can </a:t>
            </a:r>
            <a:r>
              <a:rPr lang="en-GB" dirty="0"/>
              <a:t>be </a:t>
            </a:r>
            <a:r>
              <a:rPr lang="en-GB" b="1" dirty="0"/>
              <a:t>ignored</a:t>
            </a:r>
            <a:r>
              <a:rPr lang="en-GB" dirty="0"/>
              <a:t> </a:t>
            </a:r>
            <a:r>
              <a:rPr lang="en-GB" dirty="0" smtClean="0"/>
              <a:t>when </a:t>
            </a:r>
            <a:r>
              <a:rPr lang="en-GB" dirty="0"/>
              <a:t>calculating the net exponent sum for </a:t>
            </a:r>
            <a:r>
              <a:rPr lang="en-GB" b="1" dirty="0"/>
              <a:t>benignity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CanVIG recommendations for conflicting evidence</a:t>
            </a:r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5708490"/>
            <a:ext cx="4038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Garrett, A., Durkie, M., Callaway, A. et al. </a:t>
            </a:r>
            <a:r>
              <a:rPr lang="en-GB" sz="900" dirty="0"/>
              <a:t>Combining evidence for and against pathogenicity for variants in cancer susceptibility genes: CanVIG-UK consensus recommendations. J Med Genet. 2020 Nov </a:t>
            </a:r>
            <a:r>
              <a:rPr lang="en-GB" sz="900" dirty="0" smtClean="0"/>
              <a:t>18:</a:t>
            </a:r>
            <a:endParaRPr lang="en-GB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51" y="4838810"/>
            <a:ext cx="3360715" cy="13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837" y="1394599"/>
            <a:ext cx="10515600" cy="43330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Elephant" panose="02020904090505020303" pitchFamily="18" charset="0"/>
              </a:rPr>
              <a:t> </a:t>
            </a:r>
            <a:r>
              <a:rPr lang="en-GB" dirty="0" smtClean="0">
                <a:latin typeface="Elephant" panose="02020904090505020303" pitchFamily="18" charset="0"/>
              </a:rPr>
              <a:t>Probabilities of pathogenicity in 2015 ACMG guidelines</a:t>
            </a:r>
            <a:endParaRPr lang="en-GB" dirty="0">
              <a:latin typeface="Elephant" panose="020209040905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552889" y="2057659"/>
          <a:ext cx="1126073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69">
                  <a:extLst>
                    <a:ext uri="{9D8B030D-6E8A-4147-A177-3AD203B41FA5}">
                      <a16:colId xmlns:a16="http://schemas.microsoft.com/office/drawing/2014/main" val="1452367223"/>
                    </a:ext>
                  </a:extLst>
                </a:gridCol>
                <a:gridCol w="5630369">
                  <a:extLst>
                    <a:ext uri="{9D8B030D-6E8A-4147-A177-3AD203B41FA5}">
                      <a16:colId xmlns:a16="http://schemas.microsoft.com/office/drawing/2014/main" val="1086718025"/>
                    </a:ext>
                  </a:extLst>
                </a:gridCol>
              </a:tblGrid>
              <a:tr h="36656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Classification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Posterior</a:t>
                      </a:r>
                      <a:r>
                        <a:rPr lang="en-GB" sz="2400" baseline="0" dirty="0" smtClean="0"/>
                        <a:t> probability of pathogenicity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20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Pathogenic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&gt;0.99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5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Likely</a:t>
                      </a:r>
                      <a:r>
                        <a:rPr lang="en-GB" sz="2400" baseline="0" dirty="0" smtClean="0"/>
                        <a:t> pathogenic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0.90-0.99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9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Variant</a:t>
                      </a:r>
                      <a:r>
                        <a:rPr lang="en-GB" sz="2400" baseline="0" dirty="0" smtClean="0"/>
                        <a:t> of uncertain significance (VUS)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0.10-0.90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09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Likely benign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0.001-0.10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7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Benign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&lt;0.001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2697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25661" y="5463919"/>
            <a:ext cx="486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Richards </a:t>
            </a:r>
            <a:r>
              <a:rPr lang="en-GB" sz="900" dirty="0" smtClean="0"/>
              <a:t>et al., ACMG </a:t>
            </a:r>
            <a:r>
              <a:rPr lang="en-GB" sz="900" dirty="0"/>
              <a:t>Laboratory Quality Assurance Committee. Standards and guidelines for the interpretation of sequence variants: a joint consensus recommendation of the American College of Medical Genetics and Genomics and the Association for Molecular Pathology. Genet Med. 2015 May;17(5):</a:t>
            </a:r>
            <a:r>
              <a:rPr lang="en-GB" sz="900" dirty="0" smtClean="0"/>
              <a:t>405-24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624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671" y="2319259"/>
            <a:ext cx="8766808" cy="255444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Elephant" panose="02020904090505020303" pitchFamily="18" charset="0"/>
              </a:rPr>
              <a:t>Checking existing combinations against model</a:t>
            </a:r>
            <a:endParaRPr lang="en-GB" dirty="0">
              <a:latin typeface="Elephant" panose="0202090409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4" y="1296815"/>
            <a:ext cx="3645825" cy="75211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10224" t="25590" r="11646" b="11408"/>
          <a:stretch/>
        </p:blipFill>
        <p:spPr>
          <a:xfrm>
            <a:off x="2035574" y="2048925"/>
            <a:ext cx="9045048" cy="410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066" y="1292690"/>
            <a:ext cx="3766810" cy="6463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757309" y="1715978"/>
            <a:ext cx="516490" cy="557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497787" y="1816417"/>
            <a:ext cx="267717" cy="455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366113" y="3311380"/>
            <a:ext cx="481265" cy="210591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66112" y="4176580"/>
            <a:ext cx="481265" cy="210591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Incompatible combinations </a:t>
            </a:r>
            <a:endParaRPr lang="en-GB" dirty="0">
              <a:latin typeface="Elephant" panose="020209040905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54" y="1297924"/>
            <a:ext cx="2906439" cy="4597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73219" y="2218348"/>
            <a:ext cx="1942624" cy="184666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/>
        </p:nvSpPr>
        <p:spPr>
          <a:xfrm>
            <a:off x="7430850" y="2961237"/>
            <a:ext cx="222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Post probability 0.975</a:t>
            </a:r>
            <a:endParaRPr lang="en-GB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915843" y="2380358"/>
            <a:ext cx="690403" cy="733684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73219" y="3259526"/>
            <a:ext cx="1942624" cy="22990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498149" y="3489434"/>
            <a:ext cx="1475071" cy="325821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7567" y="3609432"/>
            <a:ext cx="222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Post probability 0.994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36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Exponential progression</a:t>
            </a:r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Exponential progression between evidence levels = 2</a:t>
            </a:r>
          </a:p>
          <a:p>
            <a:pPr lvl="1"/>
            <a:r>
              <a:rPr lang="en-US" sz="2400" dirty="0" smtClean="0"/>
              <a:t>2 x </a:t>
            </a:r>
            <a:r>
              <a:rPr lang="en-US" sz="2400" dirty="0" smtClean="0">
                <a:solidFill>
                  <a:srgbClr val="92D050"/>
                </a:solidFill>
              </a:rPr>
              <a:t>supporting </a:t>
            </a:r>
            <a:r>
              <a:rPr lang="en-US" sz="2400" dirty="0" smtClean="0"/>
              <a:t>= 1 x </a:t>
            </a:r>
            <a:r>
              <a:rPr lang="en-US" sz="2400" dirty="0" smtClean="0">
                <a:solidFill>
                  <a:srgbClr val="FFC000"/>
                </a:solidFill>
              </a:rPr>
              <a:t>moderate</a:t>
            </a:r>
          </a:p>
          <a:p>
            <a:pPr lvl="1"/>
            <a:r>
              <a:rPr lang="en-US" sz="2400" dirty="0" smtClean="0"/>
              <a:t>2 x </a:t>
            </a:r>
            <a:r>
              <a:rPr lang="en-US" sz="2400" dirty="0" smtClean="0">
                <a:solidFill>
                  <a:srgbClr val="FFC000"/>
                </a:solidFill>
              </a:rPr>
              <a:t>moderate </a:t>
            </a:r>
            <a:r>
              <a:rPr lang="en-US" sz="2400" dirty="0" smtClean="0"/>
              <a:t>= 1 x </a:t>
            </a:r>
            <a:r>
              <a:rPr lang="en-US" sz="2400" dirty="0" smtClean="0">
                <a:solidFill>
                  <a:srgbClr val="FF0000"/>
                </a:solidFill>
              </a:rPr>
              <a:t>strong</a:t>
            </a:r>
          </a:p>
          <a:p>
            <a:pPr lvl="1"/>
            <a:r>
              <a:rPr lang="en-US" sz="2400" dirty="0" smtClean="0"/>
              <a:t>2 x </a:t>
            </a:r>
            <a:r>
              <a:rPr lang="en-US" sz="2400" dirty="0" smtClean="0">
                <a:solidFill>
                  <a:srgbClr val="FF0000"/>
                </a:solidFill>
              </a:rPr>
              <a:t>strong</a:t>
            </a:r>
            <a:r>
              <a:rPr lang="en-US" sz="2400" dirty="0" smtClean="0"/>
              <a:t> = 1 x </a:t>
            </a:r>
            <a:r>
              <a:rPr lang="en-US" sz="2400" dirty="0" smtClean="0">
                <a:solidFill>
                  <a:srgbClr val="C00000"/>
                </a:solidFill>
              </a:rPr>
              <a:t>very strong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002" b="3644"/>
          <a:stretch/>
        </p:blipFill>
        <p:spPr>
          <a:xfrm>
            <a:off x="2481133" y="3615560"/>
            <a:ext cx="6577821" cy="222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8954" y="5638654"/>
            <a:ext cx="3133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Garrett, A., Durkie, M., Callaway, A. et al. </a:t>
            </a:r>
            <a:r>
              <a:rPr lang="en-GB" sz="900" dirty="0"/>
              <a:t>Combining evidence for and against pathogenicity for variants in cancer susceptibility genes: CanVIG-UK consensus recommendations. J Med Genet. 2020 Nov </a:t>
            </a:r>
            <a:r>
              <a:rPr lang="en-GB" sz="900" dirty="0" smtClean="0"/>
              <a:t>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64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Ranges for classifications</a:t>
            </a:r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9616" y="5028714"/>
            <a:ext cx="33923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Garrett, A., Durkie, M., Callaway, A. et al. </a:t>
            </a:r>
            <a:r>
              <a:rPr lang="en-GB" sz="900" dirty="0"/>
              <a:t>Combining evidence for and against pathogenicity for variants in cancer susceptibility genes: CanVIG-UK consensus recommendations. J Med Genet. 2020 Nov </a:t>
            </a:r>
            <a:r>
              <a:rPr lang="en-GB" sz="900" dirty="0" smtClean="0"/>
              <a:t>18:</a:t>
            </a:r>
          </a:p>
          <a:p>
            <a:r>
              <a:rPr lang="en-GB" sz="900" dirty="0" err="1"/>
              <a:t>Tavtigian</a:t>
            </a:r>
            <a:r>
              <a:rPr lang="en-GB" sz="900" dirty="0"/>
              <a:t> </a:t>
            </a:r>
            <a:r>
              <a:rPr lang="en-GB" sz="900" dirty="0" smtClean="0"/>
              <a:t>SV et al., Fitting </a:t>
            </a:r>
            <a:r>
              <a:rPr lang="en-GB" sz="900" dirty="0"/>
              <a:t>a naturally scaled point system to the ACMG/AMP variant classification guidelines. Hum </a:t>
            </a:r>
            <a:r>
              <a:rPr lang="en-GB" sz="900" dirty="0" err="1"/>
              <a:t>Mutat</a:t>
            </a:r>
            <a:r>
              <a:rPr lang="en-GB" sz="900" dirty="0"/>
              <a:t>. 2020 Jul 27.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7866"/>
              </p:ext>
            </p:extLst>
          </p:nvPr>
        </p:nvGraphicFramePr>
        <p:xfrm>
          <a:off x="1895792" y="1634982"/>
          <a:ext cx="8067605" cy="2070120"/>
        </p:xfrm>
        <a:graphic>
          <a:graphicData uri="http://schemas.openxmlformats.org/drawingml/2006/table">
            <a:tbl>
              <a:tblPr bandRow="1"/>
              <a:tblGrid>
                <a:gridCol w="1767718">
                  <a:extLst>
                    <a:ext uri="{9D8B030D-6E8A-4147-A177-3AD203B41FA5}">
                      <a16:colId xmlns:a16="http://schemas.microsoft.com/office/drawing/2014/main" val="589711379"/>
                    </a:ext>
                  </a:extLst>
                </a:gridCol>
                <a:gridCol w="1324031">
                  <a:extLst>
                    <a:ext uri="{9D8B030D-6E8A-4147-A177-3AD203B41FA5}">
                      <a16:colId xmlns:a16="http://schemas.microsoft.com/office/drawing/2014/main" val="3457423138"/>
                    </a:ext>
                  </a:extLst>
                </a:gridCol>
                <a:gridCol w="1882545">
                  <a:extLst>
                    <a:ext uri="{9D8B030D-6E8A-4147-A177-3AD203B41FA5}">
                      <a16:colId xmlns:a16="http://schemas.microsoft.com/office/drawing/2014/main" val="1920332974"/>
                    </a:ext>
                  </a:extLst>
                </a:gridCol>
                <a:gridCol w="1324031">
                  <a:extLst>
                    <a:ext uri="{9D8B030D-6E8A-4147-A177-3AD203B41FA5}">
                      <a16:colId xmlns:a16="http://schemas.microsoft.com/office/drawing/2014/main" val="2589490172"/>
                    </a:ext>
                  </a:extLst>
                </a:gridCol>
                <a:gridCol w="1769280">
                  <a:extLst>
                    <a:ext uri="{9D8B030D-6E8A-4147-A177-3AD203B41FA5}">
                      <a16:colId xmlns:a16="http://schemas.microsoft.com/office/drawing/2014/main" val="1310184407"/>
                    </a:ext>
                  </a:extLst>
                </a:gridCol>
              </a:tblGrid>
              <a:tr h="69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Classification category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Prior Probability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Combined odds of pathogenicity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Exponent Sum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Posterior probability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54807"/>
                  </a:ext>
                </a:extLst>
              </a:tr>
              <a:tr h="34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Pathogenic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0.1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1514     (2.08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+10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≥10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409512"/>
                  </a:ext>
                </a:extLst>
              </a:tr>
              <a:tr h="34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Likely pathogenic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81         (2.08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+6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70497"/>
                  </a:ext>
                </a:extLst>
              </a:tr>
              <a:tr h="34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Likely benign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0.48      (2.08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-1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(-1)-(-5)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97024"/>
                  </a:ext>
                </a:extLst>
              </a:tr>
              <a:tr h="3450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Benign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0.01      (2.08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-6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≤-6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0.001*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84016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12" t="16494" r="73638" b="71939"/>
          <a:stretch/>
        </p:blipFill>
        <p:spPr>
          <a:xfrm>
            <a:off x="1862455" y="4157403"/>
            <a:ext cx="5749628" cy="2004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068" y="1220732"/>
            <a:ext cx="401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CanVIG-UK recommended ranges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10068" y="3788072"/>
            <a:ext cx="54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Tavtigian</a:t>
            </a:r>
            <a:r>
              <a:rPr lang="en-GB" b="1" dirty="0" smtClean="0"/>
              <a:t> et al., 2020 recommended ranges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48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lephant" panose="02020904090505020303" pitchFamily="18" charset="0"/>
              </a:rPr>
              <a:t>Variants of Uncertain Significance</a:t>
            </a:r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007" y="5735782"/>
            <a:ext cx="2458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Ellard et al. </a:t>
            </a:r>
            <a:r>
              <a:rPr lang="en-GB" sz="800" dirty="0"/>
              <a:t>ACGS Best Practice Guidelines for Variant Classification in Rare Disease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81" t="10908" r="73367" b="69676"/>
          <a:stretch/>
        </p:blipFill>
        <p:spPr>
          <a:xfrm>
            <a:off x="3868590" y="1382495"/>
            <a:ext cx="4091202" cy="48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Elephant" panose="02020904090505020303" pitchFamily="18" charset="0"/>
              </a:rPr>
              <a:t>CanVIG-UK classification recommendations  </a:t>
            </a:r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1465" y="5763236"/>
            <a:ext cx="4217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Garrett, A., Durkie, M., Callaway, A. et al. </a:t>
            </a:r>
            <a:r>
              <a:rPr lang="en-GB" sz="900" dirty="0"/>
              <a:t>Combining evidence for and against pathogenicity for variants in cancer susceptibility genes: CanVIG-UK consensus recommendations. J Med Genet. 2020 Nov </a:t>
            </a:r>
            <a:r>
              <a:rPr lang="en-GB" sz="900" dirty="0" smtClean="0"/>
              <a:t>18:</a:t>
            </a:r>
            <a:endParaRPr lang="en-GB" sz="9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Variants should </a:t>
            </a:r>
            <a:r>
              <a:rPr lang="en-GB" b="1" dirty="0"/>
              <a:t>not be classified </a:t>
            </a:r>
            <a:r>
              <a:rPr lang="en-GB" dirty="0"/>
              <a:t>as pathogenic, likely pathogenic, benign or likely benign on the basis of a </a:t>
            </a:r>
            <a:r>
              <a:rPr lang="en-GB" b="1" dirty="0"/>
              <a:t>single evidence item</a:t>
            </a:r>
            <a:r>
              <a:rPr lang="en-GB" dirty="0"/>
              <a:t>, except BA1 (‘stand-alone evidence’ for benignity</a:t>
            </a:r>
            <a:r>
              <a:rPr lang="en-GB" dirty="0" smtClean="0"/>
              <a:t>)</a:t>
            </a:r>
          </a:p>
          <a:p>
            <a:r>
              <a:rPr lang="en-GB" b="1" dirty="0" smtClean="0"/>
              <a:t>Non-orthogonal </a:t>
            </a:r>
            <a:r>
              <a:rPr lang="en-GB" dirty="0" smtClean="0"/>
              <a:t>evidence items should be </a:t>
            </a:r>
            <a:r>
              <a:rPr lang="en-GB" b="1" dirty="0" err="1" smtClean="0"/>
              <a:t>downweighted</a:t>
            </a:r>
            <a:r>
              <a:rPr lang="en-GB" dirty="0" smtClean="0"/>
              <a:t> or </a:t>
            </a:r>
            <a:r>
              <a:rPr lang="en-GB" b="1" dirty="0" smtClean="0"/>
              <a:t>not combined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79" y="4020507"/>
            <a:ext cx="4949283" cy="19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CV_Template_PowerPoint" id="{AF8C93FD-83F6-41FC-9BF8-45ABB110CAB7}" vid="{20FCA2FE-F855-43A4-8068-197D36DBE0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CGCV_Template_PowerPoint</Template>
  <TotalTime>4497</TotalTime>
  <Words>680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Elephant</vt:lpstr>
      <vt:lpstr>Impact</vt:lpstr>
      <vt:lpstr>Office Theme</vt:lpstr>
      <vt:lpstr>Exponent scoring system for variant classification</vt:lpstr>
      <vt:lpstr> Probabilities of pathogenicity in 2015 ACMG guidelines</vt:lpstr>
      <vt:lpstr>PowerPoint Presentation</vt:lpstr>
      <vt:lpstr>Checking existing combinations against model</vt:lpstr>
      <vt:lpstr>Incompatible combinations </vt:lpstr>
      <vt:lpstr>Exponential progression</vt:lpstr>
      <vt:lpstr>Ranges for classifications</vt:lpstr>
      <vt:lpstr>Variants of Uncertain Significance</vt:lpstr>
      <vt:lpstr>CanVIG-UK classification recommendations  </vt:lpstr>
      <vt:lpstr>Evidence item combination</vt:lpstr>
      <vt:lpstr>Proposed new classification combinations</vt:lpstr>
      <vt:lpstr>Conflicting evidence for and against pathogenicity</vt:lpstr>
      <vt:lpstr>CanVIG recommendations for conflicting evidence</vt:lpstr>
    </vt:vector>
  </TitlesOfParts>
  <Company>Institute of Cancer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CanGene-CanVar</dc:title>
  <dc:creator>Beth Torr</dc:creator>
  <cp:lastModifiedBy>Alice Garrett</cp:lastModifiedBy>
  <cp:revision>275</cp:revision>
  <dcterms:created xsi:type="dcterms:W3CDTF">2020-01-15T15:24:17Z</dcterms:created>
  <dcterms:modified xsi:type="dcterms:W3CDTF">2021-03-12T18:29:58Z</dcterms:modified>
</cp:coreProperties>
</file>