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71" r:id="rId8"/>
    <p:sldId id="266" r:id="rId9"/>
    <p:sldId id="268" r:id="rId10"/>
    <p:sldId id="265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67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1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0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81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0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5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63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53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98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2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2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3300-89C1-4C27-8102-8A375A42B74A}" type="datetimeFigureOut">
              <a:rPr lang="en-GB" smtClean="0"/>
              <a:t>06/10/20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45E1-CE01-4812-A811-FB39337F0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55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ardiodb.org/allelefrequencyapp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CanVIG BA1/BS1 for Lynch genes and PALB2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Miranda Durkie</a:t>
            </a:r>
          </a:p>
          <a:p>
            <a:r>
              <a:rPr lang="en-GB" dirty="0" smtClean="0"/>
              <a:t>On behalf of CSTAG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801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585" y="-9939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Summary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388424" cy="5616624"/>
          </a:xfrm>
        </p:spPr>
        <p:txBody>
          <a:bodyPr>
            <a:normAutofit fontScale="70000" lnSpcReduction="20000"/>
          </a:bodyPr>
          <a:lstStyle/>
          <a:p>
            <a:r>
              <a:rPr lang="en-GB" sz="3600" i="1" dirty="0">
                <a:solidFill>
                  <a:srgbClr val="0070C0"/>
                </a:solidFill>
              </a:rPr>
              <a:t>Remember to look at female non-cancer controls in gnomAD for BRCA1/BRCA2/PALB2/MSH6 &amp; PMS2</a:t>
            </a:r>
            <a:endParaRPr lang="en-GB" sz="3600" dirty="0"/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dirty="0" smtClean="0"/>
              <a:t>BRCA1/BRCA2/PALB2/MLH1/MSH2/MSH6/PMS2: </a:t>
            </a:r>
          </a:p>
          <a:p>
            <a:pPr marL="0" indent="0">
              <a:buNone/>
            </a:pPr>
            <a:r>
              <a:rPr lang="en-GB" sz="3600" b="1" dirty="0" smtClean="0"/>
              <a:t>BS1 </a:t>
            </a:r>
            <a:r>
              <a:rPr lang="en-GB" sz="3600" b="1" dirty="0"/>
              <a:t>0.01% &amp; BA1 0.1% </a:t>
            </a:r>
            <a:r>
              <a:rPr lang="en-GB" sz="3600" b="1" dirty="0" smtClean="0"/>
              <a:t>maximum credible population AF </a:t>
            </a:r>
            <a:r>
              <a:rPr lang="en-GB" sz="3600" dirty="0" smtClean="0">
                <a:solidFill>
                  <a:srgbClr val="FF0000"/>
                </a:solidFill>
              </a:rPr>
              <a:t>(this is not the same as gnomAD MAF!!)</a:t>
            </a:r>
          </a:p>
          <a:p>
            <a:endParaRPr lang="en-GB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  <a:p>
            <a:pPr marL="93663" lvl="1" indent="0" algn="ctr">
              <a:buNone/>
            </a:pPr>
            <a:r>
              <a:rPr lang="en-GB" sz="4400" b="1" dirty="0" smtClean="0">
                <a:solidFill>
                  <a:srgbClr val="0070C0"/>
                </a:solidFill>
              </a:rPr>
              <a:t>Don’t use these figures directly from gnomAD: further calculation is </a:t>
            </a:r>
            <a:r>
              <a:rPr lang="en-GB" sz="4400" b="1" dirty="0" err="1" smtClean="0">
                <a:solidFill>
                  <a:srgbClr val="0070C0"/>
                </a:solidFill>
              </a:rPr>
              <a:t>reqd</a:t>
            </a:r>
            <a:r>
              <a:rPr lang="en-GB" sz="4400" b="1" dirty="0" smtClean="0">
                <a:solidFill>
                  <a:srgbClr val="0070C0"/>
                </a:solidFill>
              </a:rPr>
              <a:t> to calculate maximum tolerated Allele Count (AC) from cardiodb.org/</a:t>
            </a:r>
            <a:r>
              <a:rPr lang="en-GB" sz="4400" b="1" dirty="0" err="1" smtClean="0">
                <a:solidFill>
                  <a:srgbClr val="0070C0"/>
                </a:solidFill>
              </a:rPr>
              <a:t>allelefrequencyapp</a:t>
            </a:r>
            <a:r>
              <a:rPr lang="en-GB" sz="4400" b="1" smtClean="0">
                <a:solidFill>
                  <a:srgbClr val="0070C0"/>
                </a:solidFill>
              </a:rPr>
              <a:t>/ to </a:t>
            </a:r>
            <a:r>
              <a:rPr lang="en-GB" sz="4400" b="1" dirty="0" smtClean="0">
                <a:solidFill>
                  <a:srgbClr val="0070C0"/>
                </a:solidFill>
              </a:rPr>
              <a:t>use to assess gnomAD allele counts</a:t>
            </a:r>
            <a:endParaRPr lang="en-GB" sz="4400" b="1" dirty="0">
              <a:solidFill>
                <a:srgbClr val="0070C0"/>
              </a:solidFill>
            </a:endParaRPr>
          </a:p>
          <a:p>
            <a:pPr lvl="1"/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48980"/>
            <a:ext cx="811663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923928" y="3284984"/>
            <a:ext cx="1368152" cy="9361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3528" y="418080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Whiffin</a:t>
            </a:r>
            <a:r>
              <a:rPr lang="en-GB" dirty="0" smtClean="0"/>
              <a:t> et al 2017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004048" y="2780928"/>
            <a:ext cx="72008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5-Point Star 8"/>
          <p:cNvSpPr/>
          <p:nvPr/>
        </p:nvSpPr>
        <p:spPr>
          <a:xfrm>
            <a:off x="6372200" y="2924944"/>
            <a:ext cx="2304256" cy="1527330"/>
          </a:xfrm>
          <a:prstGeom prst="star5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43908" y="3897052"/>
            <a:ext cx="1980220" cy="1203295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156176" y="4221088"/>
            <a:ext cx="1368152" cy="1163008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649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1121"/>
            <a:ext cx="7200800" cy="633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2339752" y="5661248"/>
            <a:ext cx="720080" cy="2781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491880" y="5651377"/>
            <a:ext cx="115212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796136" y="263691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Don’t use the gnomAD MAF figure here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427984" y="3068960"/>
            <a:ext cx="2880320" cy="25824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72001" y="5395863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63093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You DO need this allele number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059832" y="5939409"/>
            <a:ext cx="1944216" cy="5545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59632" y="2420888"/>
            <a:ext cx="57606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732240" y="131121"/>
            <a:ext cx="172819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444208" y="1124744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MSH6 gene therefore select female non-cancer controls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51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" y="946245"/>
            <a:ext cx="8603993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501184" y="1048983"/>
            <a:ext cx="74888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39552" y="573325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Use this maximum allele count to check gnomAD data to see if you can apply BS1 or not</a:t>
            </a:r>
            <a:endParaRPr lang="en-GB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148064" y="2060848"/>
            <a:ext cx="2592288" cy="38884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5"/>
          <p:cNvSpPr txBox="1">
            <a:spLocks/>
          </p:cNvSpPr>
          <p:nvPr/>
        </p:nvSpPr>
        <p:spPr>
          <a:xfrm>
            <a:off x="430029" y="1399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</a:rPr>
              <a:t>Calculating maximum AC from </a:t>
            </a:r>
            <a:r>
              <a:rPr lang="en-GB" sz="3200" dirty="0" err="1" smtClean="0">
                <a:solidFill>
                  <a:srgbClr val="0070C0"/>
                </a:solidFill>
              </a:rPr>
              <a:t>cardio.db</a:t>
            </a:r>
            <a:r>
              <a:rPr lang="en-GB" sz="3200" dirty="0" smtClean="0">
                <a:solidFill>
                  <a:srgbClr val="0070C0"/>
                </a:solidFill>
              </a:rPr>
              <a:t>/</a:t>
            </a:r>
            <a:r>
              <a:rPr lang="en-GB" sz="3200" dirty="0" err="1" smtClean="0">
                <a:solidFill>
                  <a:srgbClr val="0070C0"/>
                </a:solidFill>
              </a:rPr>
              <a:t>allelefrequencyapp</a:t>
            </a:r>
            <a:r>
              <a:rPr lang="en-GB" sz="3200" dirty="0" smtClean="0">
                <a:solidFill>
                  <a:srgbClr val="0070C0"/>
                </a:solidFill>
              </a:rPr>
              <a:t>/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6833" y="2179712"/>
            <a:ext cx="720080" cy="2781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4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54968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CRC supporting data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949280"/>
          </a:xfrm>
        </p:spPr>
        <p:txBody>
          <a:bodyPr>
            <a:normAutofit/>
          </a:bodyPr>
          <a:lstStyle/>
          <a:p>
            <a:r>
              <a:rPr lang="en-GB" dirty="0" smtClean="0"/>
              <a:t>Lifetime population risk of bowel cancer is 1 in 15 for males and 1 in 18 for females (CRUK)</a:t>
            </a:r>
          </a:p>
          <a:p>
            <a:pPr lvl="1"/>
            <a:r>
              <a:rPr lang="en-GB" sz="2000" dirty="0" smtClean="0"/>
              <a:t>Go for highest incidence for most conservative BS1/BA1</a:t>
            </a:r>
            <a:endParaRPr lang="en-GB" sz="2000" dirty="0"/>
          </a:p>
          <a:p>
            <a:r>
              <a:rPr lang="en-GB" dirty="0" smtClean="0"/>
              <a:t>Genetic heterogeneity - proportion CRC caused by gene</a:t>
            </a:r>
          </a:p>
          <a:p>
            <a:pPr lvl="1"/>
            <a:r>
              <a:rPr lang="en-GB" sz="2000" dirty="0" smtClean="0"/>
              <a:t>Used combined evidence from </a:t>
            </a:r>
            <a:r>
              <a:rPr lang="en-GB" sz="2000" dirty="0" err="1" smtClean="0"/>
              <a:t>Hampel</a:t>
            </a:r>
            <a:r>
              <a:rPr lang="en-GB" sz="2000" dirty="0" smtClean="0"/>
              <a:t> et al (2008); Julie et al (2008); van Lier et al (2012); Moreira et al (2012); Canard et al (2012); </a:t>
            </a:r>
            <a:r>
              <a:rPr lang="en-GB" sz="2000" dirty="0" err="1" smtClean="0"/>
              <a:t>Yurgelun</a:t>
            </a:r>
            <a:r>
              <a:rPr lang="en-GB" sz="2000" dirty="0" smtClean="0"/>
              <a:t> et al (2017)</a:t>
            </a:r>
          </a:p>
          <a:p>
            <a:pPr lvl="1"/>
            <a:r>
              <a:rPr lang="en-GB" sz="2000" dirty="0" smtClean="0"/>
              <a:t>MLH1: 0.44%; MSH2: 0.56%</a:t>
            </a:r>
          </a:p>
          <a:p>
            <a:pPr lvl="1"/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MSH6: 0.23%; PMS2: 0.13% - use endometrial data for these genes</a:t>
            </a:r>
          </a:p>
          <a:p>
            <a:pPr lvl="1"/>
            <a:r>
              <a:rPr lang="en-GB" sz="2000" dirty="0" smtClean="0"/>
              <a:t>However smallest increment for all settings on </a:t>
            </a:r>
            <a:r>
              <a:rPr lang="en-GB" sz="2000" dirty="0" smtClean="0">
                <a:hlinkClick r:id="rId2"/>
              </a:rPr>
              <a:t>https://www.cardiodb.org/allelefrequencyapp/</a:t>
            </a:r>
            <a:r>
              <a:rPr lang="en-GB" sz="2000" dirty="0" smtClean="0"/>
              <a:t> is 1%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0762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54968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CRC supporting data 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472608"/>
          </a:xfrm>
        </p:spPr>
        <p:txBody>
          <a:bodyPr>
            <a:normAutofit/>
          </a:bodyPr>
          <a:lstStyle/>
          <a:p>
            <a:r>
              <a:rPr lang="en-GB" dirty="0"/>
              <a:t>Allelic heterogeneity </a:t>
            </a:r>
          </a:p>
          <a:p>
            <a:pPr lvl="1"/>
            <a:r>
              <a:rPr lang="en-GB" sz="2400" dirty="0"/>
              <a:t>use </a:t>
            </a:r>
            <a:r>
              <a:rPr lang="en-GB" sz="2400" dirty="0" smtClean="0"/>
              <a:t>same conservative </a:t>
            </a:r>
            <a:r>
              <a:rPr lang="en-GB" sz="2400" dirty="0"/>
              <a:t>10% for BRCA1/2 (</a:t>
            </a:r>
            <a:r>
              <a:rPr lang="en-GB" sz="2400" dirty="0" smtClean="0"/>
              <a:t>ENIGMA)</a:t>
            </a:r>
          </a:p>
          <a:p>
            <a:pPr marL="457200" lvl="1" indent="0">
              <a:buNone/>
            </a:pPr>
            <a:endParaRPr lang="en-GB" sz="2400" dirty="0"/>
          </a:p>
          <a:p>
            <a:r>
              <a:rPr lang="en-GB" dirty="0" smtClean="0"/>
              <a:t>Penetrance</a:t>
            </a:r>
          </a:p>
          <a:p>
            <a:pPr lvl="1"/>
            <a:r>
              <a:rPr lang="en-GB" sz="2400" dirty="0" smtClean="0"/>
              <a:t>Looked at data from Moller et al 2017 (3119 patients) and Dominguez-Valentin et al 2020 (6350 patients)</a:t>
            </a:r>
          </a:p>
          <a:p>
            <a:pPr lvl="1"/>
            <a:r>
              <a:rPr lang="en-GB" sz="2400" dirty="0"/>
              <a:t>Dominguez-Valentin’s cases overlap with </a:t>
            </a:r>
            <a:r>
              <a:rPr lang="en-GB" sz="2400" dirty="0" smtClean="0"/>
              <a:t>Moller’s</a:t>
            </a:r>
            <a:endParaRPr lang="en-GB" sz="2400" dirty="0"/>
          </a:p>
          <a:p>
            <a:pPr lvl="1"/>
            <a:r>
              <a:rPr lang="en-GB" sz="2400" dirty="0" smtClean="0"/>
              <a:t>MLH1 penetrance 0.45 (Moller) &amp; 0.53 (DV)</a:t>
            </a:r>
          </a:p>
          <a:p>
            <a:pPr lvl="1"/>
            <a:r>
              <a:rPr lang="en-GB" sz="2400" dirty="0" smtClean="0"/>
              <a:t>MSH2 penetrance 0.43 (Moller) &amp; 0.49 (DV)</a:t>
            </a:r>
          </a:p>
          <a:p>
            <a:pPr lvl="1"/>
            <a:r>
              <a:rPr lang="en-GB" sz="2400" dirty="0" smtClean="0"/>
              <a:t>I tried both in calculator and made no significant difference to AF</a:t>
            </a:r>
          </a:p>
          <a:p>
            <a:pPr lvl="1"/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39763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527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MLH1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44371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MSH2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170331"/>
            <a:ext cx="6768752" cy="32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3645023"/>
            <a:ext cx="6876764" cy="296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53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Max Credible AF results from cardiodb.org/</a:t>
            </a:r>
            <a:r>
              <a:rPr lang="en-GB" dirty="0" err="1" smtClean="0">
                <a:solidFill>
                  <a:srgbClr val="0070C0"/>
                </a:solidFill>
              </a:rPr>
              <a:t>allelefrequencyapp</a:t>
            </a:r>
            <a:r>
              <a:rPr lang="en-GB" dirty="0" smtClean="0">
                <a:solidFill>
                  <a:srgbClr val="0070C0"/>
                </a:solidFill>
              </a:rPr>
              <a:t>/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MLH1</a:t>
            </a:r>
            <a:r>
              <a:rPr lang="en-GB" dirty="0" smtClean="0"/>
              <a:t>: </a:t>
            </a:r>
          </a:p>
          <a:p>
            <a:pPr lvl="1"/>
            <a:r>
              <a:rPr lang="en-GB" b="1" dirty="0" smtClean="0"/>
              <a:t>BS1: round to 1e-04 / 0.0001 / 0.01% </a:t>
            </a:r>
          </a:p>
          <a:p>
            <a:pPr lvl="1"/>
            <a:r>
              <a:rPr lang="en-GB" b="1" dirty="0" smtClean="0"/>
              <a:t>BA1: 1e-03 / 0.001 </a:t>
            </a:r>
            <a:r>
              <a:rPr lang="en-GB" b="1" dirty="0"/>
              <a:t>/ </a:t>
            </a:r>
            <a:r>
              <a:rPr lang="en-GB" b="1" dirty="0" smtClean="0"/>
              <a:t>0.1% </a:t>
            </a:r>
            <a:endParaRPr lang="en-GB" dirty="0"/>
          </a:p>
          <a:p>
            <a:r>
              <a:rPr lang="en-GB" dirty="0" smtClean="0">
                <a:solidFill>
                  <a:srgbClr val="0070C0"/>
                </a:solidFill>
              </a:rPr>
              <a:t>MSH2</a:t>
            </a:r>
            <a:r>
              <a:rPr lang="en-GB" dirty="0" smtClean="0"/>
              <a:t>: </a:t>
            </a:r>
          </a:p>
          <a:p>
            <a:pPr lvl="1"/>
            <a:r>
              <a:rPr lang="en-GB" b="1" dirty="0"/>
              <a:t>BS1: round to 1e-04 / 0.0001 / 0.01% </a:t>
            </a:r>
          </a:p>
          <a:p>
            <a:pPr lvl="1"/>
            <a:r>
              <a:rPr lang="en-GB" b="1" dirty="0"/>
              <a:t>BA1: 1e-03 / 0.001 / 0.1% </a:t>
            </a:r>
          </a:p>
          <a:p>
            <a:r>
              <a:rPr lang="en-GB" b="1" dirty="0"/>
              <a:t>Checked gnomAD for top ten most frequent LS pathogenic variants and highest </a:t>
            </a:r>
            <a:r>
              <a:rPr lang="en-GB" b="1" dirty="0" smtClean="0"/>
              <a:t>allele count </a:t>
            </a:r>
            <a:r>
              <a:rPr lang="en-GB" b="1" dirty="0"/>
              <a:t>in gnomAD was 1 </a:t>
            </a:r>
            <a:endParaRPr lang="en-GB" b="1" dirty="0" smtClean="0"/>
          </a:p>
          <a:p>
            <a:r>
              <a:rPr lang="en-GB" b="1" dirty="0" smtClean="0">
                <a:solidFill>
                  <a:schemeClr val="accent1"/>
                </a:solidFill>
              </a:rPr>
              <a:t>Same Max Credible AF as BRCA1/2 </a:t>
            </a:r>
            <a:r>
              <a:rPr lang="en-GB" b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</a:t>
            </a:r>
            <a:endParaRPr lang="en-GB" b="1" dirty="0" smtClean="0">
              <a:solidFill>
                <a:schemeClr val="accent1"/>
              </a:solidFill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2185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1297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MSH6 – EC supporting data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1052736"/>
            <a:ext cx="6106480" cy="525131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Lifetime population risk of uterine cancer is 1 in 36 (CRUK) for females</a:t>
            </a:r>
          </a:p>
          <a:p>
            <a:r>
              <a:rPr lang="en-GB" dirty="0" smtClean="0"/>
              <a:t>Genetic heterogeneity</a:t>
            </a:r>
          </a:p>
          <a:p>
            <a:pPr lvl="1"/>
            <a:r>
              <a:rPr lang="en-GB" sz="2000" dirty="0" smtClean="0"/>
              <a:t>Ryan et al (2019) meta-analysis of 12,633 patients: found 3% of EC due to Lynch; &gt;1% for MSH6 </a:t>
            </a:r>
          </a:p>
          <a:p>
            <a:pPr lvl="1"/>
            <a:r>
              <a:rPr lang="en-GB" sz="2000" dirty="0" smtClean="0"/>
              <a:t>Ryan et al (2020) PLOS PETALS study 1.5% MSH6 </a:t>
            </a:r>
          </a:p>
          <a:p>
            <a:pPr lvl="1"/>
            <a:r>
              <a:rPr lang="en-GB" sz="2000" dirty="0" smtClean="0"/>
              <a:t>Use 1% and correct allelic het below</a:t>
            </a:r>
          </a:p>
          <a:p>
            <a:r>
              <a:rPr lang="en-GB" dirty="0" smtClean="0"/>
              <a:t>Allelic heterogeneity = 10% </a:t>
            </a:r>
          </a:p>
          <a:p>
            <a:pPr lvl="1"/>
            <a:r>
              <a:rPr lang="en-GB" sz="1900" dirty="0" smtClean="0"/>
              <a:t>Correct to 15% to account for genetic het from PETALS</a:t>
            </a:r>
          </a:p>
          <a:p>
            <a:r>
              <a:rPr lang="en-GB" dirty="0" smtClean="0"/>
              <a:t>Penetrance MSH6</a:t>
            </a:r>
          </a:p>
          <a:p>
            <a:pPr lvl="1"/>
            <a:r>
              <a:rPr lang="en-GB" sz="2000" dirty="0" smtClean="0"/>
              <a:t>41% Dominguez-Valentin et al </a:t>
            </a:r>
          </a:p>
          <a:p>
            <a:r>
              <a:rPr lang="en-GB" b="1" dirty="0" smtClean="0"/>
              <a:t>BS1: 5.72e-05 (round to 1e04) 0.0001 / 0.01% </a:t>
            </a:r>
          </a:p>
          <a:p>
            <a:r>
              <a:rPr lang="en-GB" b="1" dirty="0" smtClean="0"/>
              <a:t>BA1: 1e-03 / 0.001 / 0.1%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004" y="2132856"/>
            <a:ext cx="2088232" cy="187220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80" y="4653136"/>
            <a:ext cx="368292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406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PMS2 data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905533"/>
            <a:ext cx="4608512" cy="5921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2" y="980728"/>
            <a:ext cx="4440733" cy="3955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8642582" y="5517232"/>
            <a:ext cx="350303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1520" y="5517232"/>
            <a:ext cx="4180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Had to use online data as typo in pdf!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6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18661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PMS2 data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49" y="913284"/>
            <a:ext cx="5587819" cy="568406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Lifetime population risk of uterine cancer is 1 in 36 (CRUK) for females</a:t>
            </a:r>
          </a:p>
          <a:p>
            <a:r>
              <a:rPr lang="en-GB" dirty="0"/>
              <a:t>Genetic heterogeneity</a:t>
            </a:r>
          </a:p>
          <a:p>
            <a:pPr lvl="1"/>
            <a:r>
              <a:rPr lang="en-GB" sz="2000" dirty="0"/>
              <a:t>Ryan et al (2019) meta-analysis of 12,633 patients</a:t>
            </a:r>
          </a:p>
          <a:p>
            <a:pPr lvl="1"/>
            <a:r>
              <a:rPr lang="en-GB" sz="2000" dirty="0" smtClean="0"/>
              <a:t>3</a:t>
            </a:r>
            <a:r>
              <a:rPr lang="en-GB" sz="2000" dirty="0"/>
              <a:t>% of EC due to Lynch; no exact numbers for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GB" sz="2000" dirty="0"/>
              <a:t>     individual genes; go </a:t>
            </a:r>
            <a:r>
              <a:rPr lang="en-GB" sz="2000" dirty="0" smtClean="0"/>
              <a:t>with 1% PMS2</a:t>
            </a:r>
            <a:endParaRPr lang="en-GB" dirty="0"/>
          </a:p>
          <a:p>
            <a:endParaRPr lang="en-GB" dirty="0" smtClean="0"/>
          </a:p>
          <a:p>
            <a:r>
              <a:rPr lang="en-GB" dirty="0"/>
              <a:t>Allelic heterogeneity = </a:t>
            </a:r>
            <a:r>
              <a:rPr lang="en-GB" dirty="0" smtClean="0"/>
              <a:t>Use 10%</a:t>
            </a:r>
          </a:p>
          <a:p>
            <a:endParaRPr lang="en-GB" dirty="0" smtClean="0"/>
          </a:p>
          <a:p>
            <a:r>
              <a:rPr lang="en-GB" dirty="0" smtClean="0"/>
              <a:t>Penetrance PMS2</a:t>
            </a:r>
            <a:endParaRPr lang="en-GB" dirty="0"/>
          </a:p>
          <a:p>
            <a:pPr lvl="1"/>
            <a:r>
              <a:rPr lang="en-GB" sz="2000" dirty="0" smtClean="0"/>
              <a:t>EC: 26% </a:t>
            </a:r>
            <a:r>
              <a:rPr lang="en-GB" sz="2000" dirty="0"/>
              <a:t>Moller et al; </a:t>
            </a:r>
            <a:r>
              <a:rPr lang="en-GB" sz="2000" dirty="0" smtClean="0"/>
              <a:t>12% </a:t>
            </a:r>
            <a:r>
              <a:rPr lang="en-GB" sz="2000" dirty="0"/>
              <a:t>Dominguez-Valentin et al </a:t>
            </a:r>
            <a:endParaRPr lang="en-GB" sz="2000" dirty="0" smtClean="0"/>
          </a:p>
          <a:p>
            <a:pPr lvl="1"/>
            <a:endParaRPr lang="en-GB" sz="2000" dirty="0"/>
          </a:p>
          <a:p>
            <a:r>
              <a:rPr lang="en-GB" dirty="0" smtClean="0"/>
              <a:t>Result = 1e-04 using most conservative penetrance DV</a:t>
            </a:r>
          </a:p>
          <a:p>
            <a:r>
              <a:rPr lang="en-GB" b="1" dirty="0" smtClean="0"/>
              <a:t>BS1: 1e-04 / 0.0001 / 0.01%</a:t>
            </a:r>
          </a:p>
          <a:p>
            <a:r>
              <a:rPr lang="en-GB" b="1" dirty="0" smtClean="0"/>
              <a:t>BA1: 1e-03 / 0.001 / 0.1%</a:t>
            </a:r>
          </a:p>
          <a:p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841" y="1340768"/>
            <a:ext cx="2088232" cy="187220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00" y="4776259"/>
            <a:ext cx="4215000" cy="20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001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54968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PALB2 supporting data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94928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Lifetime population risk of breast cancer is 1 in 8 </a:t>
            </a:r>
          </a:p>
          <a:p>
            <a:r>
              <a:rPr lang="en-GB" dirty="0" smtClean="0"/>
              <a:t>Genetic heterogeneity - proportion </a:t>
            </a:r>
            <a:r>
              <a:rPr lang="en-GB" dirty="0" err="1" smtClean="0"/>
              <a:t>BrCa</a:t>
            </a:r>
            <a:r>
              <a:rPr lang="en-GB" dirty="0" smtClean="0"/>
              <a:t> caused by PALB2 gene</a:t>
            </a:r>
          </a:p>
          <a:p>
            <a:pPr lvl="1"/>
            <a:r>
              <a:rPr lang="en-GB" sz="2600" dirty="0" smtClean="0"/>
              <a:t>used 1%</a:t>
            </a:r>
          </a:p>
          <a:p>
            <a:r>
              <a:rPr lang="en-GB" dirty="0" smtClean="0"/>
              <a:t>Penetrance</a:t>
            </a:r>
          </a:p>
          <a:p>
            <a:pPr lvl="1"/>
            <a:r>
              <a:rPr lang="en-GB" sz="2400" dirty="0"/>
              <a:t>Yang et al (2020)</a:t>
            </a:r>
            <a:r>
              <a:rPr lang="en-GB" sz="2400" dirty="0" smtClean="0"/>
              <a:t> </a:t>
            </a:r>
            <a:r>
              <a:rPr lang="en-GB" sz="2400" dirty="0"/>
              <a:t>Journal of Clinical Oncology </a:t>
            </a:r>
            <a:r>
              <a:rPr lang="en-GB" sz="2400" dirty="0" smtClean="0"/>
              <a:t>38: 674-685 </a:t>
            </a:r>
            <a:r>
              <a:rPr lang="en-GB" sz="2400" dirty="0"/>
              <a:t>Cancer Risks Associated With Germline </a:t>
            </a:r>
            <a:r>
              <a:rPr lang="en-GB" sz="2400" i="1" dirty="0"/>
              <a:t>PALB2</a:t>
            </a:r>
            <a:r>
              <a:rPr lang="en-GB" sz="2400" dirty="0"/>
              <a:t> Pathogenic Variants: An International Study of 524 </a:t>
            </a:r>
            <a:r>
              <a:rPr lang="en-GB" sz="2400" dirty="0" smtClean="0"/>
              <a:t>Families</a:t>
            </a:r>
          </a:p>
          <a:p>
            <a:pPr lvl="1"/>
            <a:r>
              <a:rPr lang="en-GB" sz="2400" dirty="0" smtClean="0"/>
              <a:t>Penetrance 53% for female breast cancer to age 80</a:t>
            </a:r>
          </a:p>
          <a:p>
            <a:r>
              <a:rPr lang="en-GB" dirty="0" smtClean="0"/>
              <a:t>Allelic heterogeneity </a:t>
            </a:r>
          </a:p>
          <a:p>
            <a:pPr lvl="1"/>
            <a:r>
              <a:rPr lang="en-GB" sz="2400" dirty="0" smtClean="0"/>
              <a:t>Stick with conservative 10% (as per BRCA figures)</a:t>
            </a:r>
          </a:p>
          <a:p>
            <a:pPr lvl="1"/>
            <a:endParaRPr lang="en-GB" sz="2400" dirty="0"/>
          </a:p>
          <a:p>
            <a:pPr marL="0" lvl="1" indent="0">
              <a:buNone/>
            </a:pPr>
            <a:r>
              <a:rPr lang="en-GB" sz="3700" b="1" dirty="0" smtClean="0"/>
              <a:t>Result: BS1 0.0001 (0.01%) &amp; BA1 0.001 (0.1%)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323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657</Words>
  <Application>Microsoft Macintosh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CanVIG BA1/BS1 for Lynch genes and PALB2</vt:lpstr>
      <vt:lpstr>CRC supporting data</vt:lpstr>
      <vt:lpstr>CRC supporting data 2</vt:lpstr>
      <vt:lpstr>PowerPoint Presentation</vt:lpstr>
      <vt:lpstr>Max Credible AF results from cardiodb.org/allelefrequencyapp/</vt:lpstr>
      <vt:lpstr>MSH6 – EC supporting data</vt:lpstr>
      <vt:lpstr>PMS2 data</vt:lpstr>
      <vt:lpstr>PMS2 data</vt:lpstr>
      <vt:lpstr>PALB2 supporting data</vt:lpstr>
      <vt:lpstr>Summary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CanVIG BA1/BS1 for Lynch genes</dc:title>
  <dc:creator>Miranda Durkie</dc:creator>
  <cp:lastModifiedBy>Laura King</cp:lastModifiedBy>
  <cp:revision>74</cp:revision>
  <dcterms:created xsi:type="dcterms:W3CDTF">2020-08-05T19:20:35Z</dcterms:created>
  <dcterms:modified xsi:type="dcterms:W3CDTF">2020-10-06T08:47:07Z</dcterms:modified>
</cp:coreProperties>
</file>