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8" r:id="rId3"/>
    <p:sldId id="261" r:id="rId4"/>
    <p:sldId id="259" r:id="rId5"/>
    <p:sldId id="275" r:id="rId6"/>
    <p:sldId id="265" r:id="rId7"/>
    <p:sldId id="289" r:id="rId8"/>
    <p:sldId id="277" r:id="rId9"/>
    <p:sldId id="278" r:id="rId10"/>
    <p:sldId id="280" r:id="rId11"/>
    <p:sldId id="276" r:id="rId12"/>
    <p:sldId id="282" r:id="rId13"/>
    <p:sldId id="286" r:id="rId14"/>
    <p:sldId id="284" r:id="rId15"/>
    <p:sldId id="285" r:id="rId16"/>
    <p:sldId id="288" r:id="rId17"/>
    <p:sldId id="287" r:id="rId18"/>
    <p:sldId id="272" r:id="rId19"/>
    <p:sldId id="273" r:id="rId20"/>
    <p:sldId id="274" r:id="rId21"/>
    <p:sldId id="290" r:id="rId22"/>
    <p:sldId id="267" r:id="rId23"/>
    <p:sldId id="291" r:id="rId24"/>
    <p:sldId id="292" r:id="rId25"/>
    <p:sldId id="293" r:id="rId26"/>
    <p:sldId id="294" r:id="rId27"/>
    <p:sldId id="281" r:id="rId28"/>
    <p:sldId id="268" r:id="rId29"/>
    <p:sldId id="260" r:id="rId30"/>
    <p:sldId id="296" r:id="rId31"/>
    <p:sldId id="264" r:id="rId32"/>
    <p:sldId id="297" r:id="rId33"/>
    <p:sldId id="298" r:id="rId34"/>
    <p:sldId id="299" r:id="rId35"/>
    <p:sldId id="300" r:id="rId36"/>
    <p:sldId id="302" r:id="rId37"/>
    <p:sldId id="301" r:id="rId38"/>
    <p:sldId id="27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1"/>
    <p:restoredTop sz="81933"/>
  </p:normalViewPr>
  <p:slideViewPr>
    <p:cSldViewPr snapToGrid="0" snapToObjects="1">
      <p:cViewPr varScale="1">
        <p:scale>
          <a:sx n="124" d="100"/>
          <a:sy n="124" d="100"/>
        </p:scale>
        <p:origin x="30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0BA38-81D3-8547-923C-07C969684F4D}" type="datetimeFigureOut">
              <a:rPr lang="en-US" smtClean="0"/>
              <a:t>6/11/21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6EFA8-C60D-EB45-98D3-BFFA166350F6}" type="slidenum">
              <a:rPr lang="en-US" smtClean="0"/>
              <a:t>‹#›</a:t>
            </a:fld>
            <a:endParaRPr lang="en-US"/>
          </a:p>
        </p:txBody>
      </p:sp>
    </p:spTree>
    <p:extLst>
      <p:ext uri="{BB962C8B-B14F-4D97-AF65-F5344CB8AC3E}">
        <p14:creationId xmlns:p14="http://schemas.microsoft.com/office/powerpoint/2010/main" val="196801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3257B-2AF6-D24B-BF72-E7F6638723E0}" type="slidenum">
              <a:rPr lang="en-GB" smtClean="0"/>
              <a:t>1</a:t>
            </a:fld>
            <a:endParaRPr lang="en-GB"/>
          </a:p>
        </p:txBody>
      </p:sp>
    </p:spTree>
    <p:extLst>
      <p:ext uri="{BB962C8B-B14F-4D97-AF65-F5344CB8AC3E}">
        <p14:creationId xmlns:p14="http://schemas.microsoft.com/office/powerpoint/2010/main" val="427615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12</a:t>
            </a:fld>
            <a:endParaRPr lang="en-US"/>
          </a:p>
        </p:txBody>
      </p:sp>
    </p:spTree>
    <p:extLst>
      <p:ext uri="{BB962C8B-B14F-4D97-AF65-F5344CB8AC3E}">
        <p14:creationId xmlns:p14="http://schemas.microsoft.com/office/powerpoint/2010/main" val="298708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13</a:t>
            </a:fld>
            <a:endParaRPr lang="en-US"/>
          </a:p>
        </p:txBody>
      </p:sp>
    </p:spTree>
    <p:extLst>
      <p:ext uri="{BB962C8B-B14F-4D97-AF65-F5344CB8AC3E}">
        <p14:creationId xmlns:p14="http://schemas.microsoft.com/office/powerpoint/2010/main" val="404211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14</a:t>
            </a:fld>
            <a:endParaRPr lang="en-US"/>
          </a:p>
        </p:txBody>
      </p:sp>
    </p:spTree>
    <p:extLst>
      <p:ext uri="{BB962C8B-B14F-4D97-AF65-F5344CB8AC3E}">
        <p14:creationId xmlns:p14="http://schemas.microsoft.com/office/powerpoint/2010/main" val="160418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15</a:t>
            </a:fld>
            <a:endParaRPr lang="en-US"/>
          </a:p>
        </p:txBody>
      </p:sp>
    </p:spTree>
    <p:extLst>
      <p:ext uri="{BB962C8B-B14F-4D97-AF65-F5344CB8AC3E}">
        <p14:creationId xmlns:p14="http://schemas.microsoft.com/office/powerpoint/2010/main" val="2167407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3257B-2AF6-D24B-BF72-E7F6638723E0}" type="slidenum">
              <a:rPr lang="en-GB" smtClean="0"/>
              <a:t>16</a:t>
            </a:fld>
            <a:endParaRPr lang="en-GB"/>
          </a:p>
        </p:txBody>
      </p:sp>
    </p:spTree>
    <p:extLst>
      <p:ext uri="{BB962C8B-B14F-4D97-AF65-F5344CB8AC3E}">
        <p14:creationId xmlns:p14="http://schemas.microsoft.com/office/powerpoint/2010/main" val="147204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a:p>
        </p:txBody>
      </p:sp>
      <p:sp>
        <p:nvSpPr>
          <p:cNvPr id="4" name="Slide Number Placeholder 3"/>
          <p:cNvSpPr>
            <a:spLocks noGrp="1"/>
          </p:cNvSpPr>
          <p:nvPr>
            <p:ph type="sldNum" sz="quarter" idx="5"/>
          </p:nvPr>
        </p:nvSpPr>
        <p:spPr/>
        <p:txBody>
          <a:bodyPr/>
          <a:lstStyle/>
          <a:p>
            <a:fld id="{1FF6EFA8-C60D-EB45-98D3-BFFA166350F6}" type="slidenum">
              <a:rPr lang="en-US" smtClean="0"/>
              <a:t>17</a:t>
            </a:fld>
            <a:endParaRPr lang="en-US"/>
          </a:p>
        </p:txBody>
      </p:sp>
    </p:spTree>
    <p:extLst>
      <p:ext uri="{BB962C8B-B14F-4D97-AF65-F5344CB8AC3E}">
        <p14:creationId xmlns:p14="http://schemas.microsoft.com/office/powerpoint/2010/main" val="831664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Reinterpreting at the request of a patient/ healthcare practitioner. Trigger for reinterpretation is explicit and many would feel more comfortable feeding information back to patients in this contact – it’s less “out of the blue”.</a:t>
            </a:r>
          </a:p>
        </p:txBody>
      </p:sp>
      <p:sp>
        <p:nvSpPr>
          <p:cNvPr id="4" name="Slide Number Placeholder 3"/>
          <p:cNvSpPr>
            <a:spLocks noGrp="1"/>
          </p:cNvSpPr>
          <p:nvPr>
            <p:ph type="sldNum" sz="quarter" idx="5"/>
          </p:nvPr>
        </p:nvSpPr>
        <p:spPr/>
        <p:txBody>
          <a:bodyPr/>
          <a:lstStyle/>
          <a:p>
            <a:fld id="{1FF6EFA8-C60D-EB45-98D3-BFFA166350F6}" type="slidenum">
              <a:rPr lang="en-US" smtClean="0"/>
              <a:t>18</a:t>
            </a:fld>
            <a:endParaRPr lang="en-US"/>
          </a:p>
        </p:txBody>
      </p:sp>
    </p:spTree>
    <p:extLst>
      <p:ext uri="{BB962C8B-B14F-4D97-AF65-F5344CB8AC3E}">
        <p14:creationId xmlns:p14="http://schemas.microsoft.com/office/powerpoint/2010/main" val="165012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taken by large Commercial North American Diagnostic Labs.</a:t>
            </a:r>
          </a:p>
        </p:txBody>
      </p:sp>
      <p:sp>
        <p:nvSpPr>
          <p:cNvPr id="4" name="Slide Number Placeholder 3"/>
          <p:cNvSpPr>
            <a:spLocks noGrp="1"/>
          </p:cNvSpPr>
          <p:nvPr>
            <p:ph type="sldNum" sz="quarter" idx="5"/>
          </p:nvPr>
        </p:nvSpPr>
        <p:spPr/>
        <p:txBody>
          <a:bodyPr/>
          <a:lstStyle/>
          <a:p>
            <a:fld id="{1FF6EFA8-C60D-EB45-98D3-BFFA166350F6}" type="slidenum">
              <a:rPr lang="en-US" smtClean="0"/>
              <a:t>19</a:t>
            </a:fld>
            <a:endParaRPr lang="en-US"/>
          </a:p>
        </p:txBody>
      </p:sp>
    </p:spTree>
    <p:extLst>
      <p:ext uri="{BB962C8B-B14F-4D97-AF65-F5344CB8AC3E}">
        <p14:creationId xmlns:p14="http://schemas.microsoft.com/office/powerpoint/2010/main" val="79275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3257B-2AF6-D24B-BF72-E7F6638723E0}" type="slidenum">
              <a:rPr lang="en-GB" smtClean="0"/>
              <a:t>21</a:t>
            </a:fld>
            <a:endParaRPr lang="en-GB"/>
          </a:p>
        </p:txBody>
      </p:sp>
    </p:spTree>
    <p:extLst>
      <p:ext uri="{BB962C8B-B14F-4D97-AF65-F5344CB8AC3E}">
        <p14:creationId xmlns:p14="http://schemas.microsoft.com/office/powerpoint/2010/main" val="2073345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Abbreviation: NA, not applicable;</a:t>
            </a:r>
          </a:p>
          <a:p>
            <a:r>
              <a:rPr lang="en-GB" sz="1200" kern="1200" dirty="0">
                <a:solidFill>
                  <a:schemeClr val="tx1"/>
                </a:solidFill>
                <a:effectLst/>
                <a:latin typeface="+mn-lt"/>
                <a:ea typeface="+mn-ea"/>
                <a:cs typeface="+mn-cs"/>
              </a:rPr>
              <a:t>UTSW, University of Texas</a:t>
            </a:r>
          </a:p>
          <a:p>
            <a:r>
              <a:rPr lang="en-GB" sz="1200" kern="1200" dirty="0">
                <a:solidFill>
                  <a:schemeClr val="tx1"/>
                </a:solidFill>
                <a:effectLst/>
                <a:latin typeface="+mn-lt"/>
                <a:ea typeface="+mn-ea"/>
                <a:cs typeface="+mn-cs"/>
              </a:rPr>
              <a:t>Southwestern Medical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 Unique variants refer to the number</a:t>
            </a:r>
          </a:p>
          <a:p>
            <a:r>
              <a:rPr lang="en-GB" sz="1200" kern="1200" dirty="0">
                <a:solidFill>
                  <a:schemeClr val="tx1"/>
                </a:solidFill>
                <a:effectLst/>
                <a:latin typeface="+mn-lt"/>
                <a:ea typeface="+mn-ea"/>
                <a:cs typeface="+mn-cs"/>
              </a:rPr>
              <a:t>of specific genetic variants.</a:t>
            </a:r>
          </a:p>
          <a:p>
            <a:r>
              <a:rPr lang="en-GB" sz="1200" kern="1200" dirty="0">
                <a:solidFill>
                  <a:schemeClr val="tx1"/>
                </a:solidFill>
                <a:effectLst/>
                <a:latin typeface="+mn-lt"/>
                <a:ea typeface="+mn-ea"/>
                <a:cs typeface="+mn-cs"/>
              </a:rPr>
              <a:t>b Total variants refer to the total</a:t>
            </a:r>
          </a:p>
          <a:p>
            <a:r>
              <a:rPr lang="en-GB" sz="1200" kern="1200" dirty="0">
                <a:solidFill>
                  <a:schemeClr val="tx1"/>
                </a:solidFill>
                <a:effectLst/>
                <a:latin typeface="+mn-lt"/>
                <a:ea typeface="+mn-ea"/>
                <a:cs typeface="+mn-cs"/>
              </a:rPr>
              <a:t>number of observed variants, which</a:t>
            </a:r>
          </a:p>
          <a:p>
            <a:r>
              <a:rPr lang="en-GB" sz="1200" kern="1200" dirty="0">
                <a:solidFill>
                  <a:schemeClr val="tx1"/>
                </a:solidFill>
                <a:effectLst/>
                <a:latin typeface="+mn-lt"/>
                <a:ea typeface="+mn-ea"/>
                <a:cs typeface="+mn-cs"/>
              </a:rPr>
              <a:t>includes multiple observations of</a:t>
            </a:r>
          </a:p>
          <a:p>
            <a:r>
              <a:rPr lang="en-GB" sz="1200" kern="1200" dirty="0">
                <a:solidFill>
                  <a:schemeClr val="tx1"/>
                </a:solidFill>
                <a:effectLst/>
                <a:latin typeface="+mn-lt"/>
                <a:ea typeface="+mn-ea"/>
                <a:cs typeface="+mn-cs"/>
              </a:rPr>
              <a:t>the same unique variant.</a:t>
            </a:r>
          </a:p>
          <a:p>
            <a:r>
              <a:rPr lang="en-GB" sz="1200" kern="1200" dirty="0">
                <a:solidFill>
                  <a:schemeClr val="tx1"/>
                </a:solidFill>
                <a:effectLst/>
                <a:latin typeface="+mn-lt"/>
                <a:ea typeface="+mn-ea"/>
                <a:cs typeface="+mn-cs"/>
              </a:rPr>
              <a:t>c No variants were upgraded directly</a:t>
            </a:r>
          </a:p>
          <a:p>
            <a:r>
              <a:rPr lang="en-GB" sz="1200" kern="1200" dirty="0">
                <a:solidFill>
                  <a:schemeClr val="tx1"/>
                </a:solidFill>
                <a:effectLst/>
                <a:latin typeface="+mn-lt"/>
                <a:ea typeface="+mn-ea"/>
                <a:cs typeface="+mn-cs"/>
              </a:rPr>
              <a:t>from benign or likely benign to</a:t>
            </a:r>
          </a:p>
          <a:p>
            <a:r>
              <a:rPr lang="en-GB" sz="1200" kern="1200" dirty="0">
                <a:solidFill>
                  <a:schemeClr val="tx1"/>
                </a:solidFill>
                <a:effectLst/>
                <a:latin typeface="+mn-lt"/>
                <a:ea typeface="+mn-ea"/>
                <a:cs typeface="+mn-cs"/>
              </a:rPr>
              <a:t>pathogenic or likely pathogenic.</a:t>
            </a:r>
          </a:p>
          <a:p>
            <a:r>
              <a:rPr lang="en-GB" sz="1200" kern="1200" dirty="0">
                <a:solidFill>
                  <a:schemeClr val="tx1"/>
                </a:solidFill>
                <a:effectLst/>
                <a:latin typeface="+mn-lt"/>
                <a:ea typeface="+mn-ea"/>
                <a:cs typeface="+mn-cs"/>
              </a:rPr>
              <a:t>d No variants were downgraded</a:t>
            </a:r>
          </a:p>
          <a:p>
            <a:r>
              <a:rPr lang="en-GB" sz="1200" kern="1200" dirty="0">
                <a:solidFill>
                  <a:schemeClr val="tx1"/>
                </a:solidFill>
                <a:effectLst/>
                <a:latin typeface="+mn-lt"/>
                <a:ea typeface="+mn-ea"/>
                <a:cs typeface="+mn-cs"/>
              </a:rPr>
              <a:t>directly from pathogenic or likely</a:t>
            </a:r>
          </a:p>
          <a:p>
            <a:r>
              <a:rPr lang="en-GB" sz="1200" kern="1200" dirty="0">
                <a:solidFill>
                  <a:schemeClr val="tx1"/>
                </a:solidFill>
                <a:effectLst/>
                <a:latin typeface="+mn-lt"/>
                <a:ea typeface="+mn-ea"/>
                <a:cs typeface="+mn-cs"/>
              </a:rPr>
              <a:t>pathogenic to benign or likely</a:t>
            </a:r>
          </a:p>
          <a:p>
            <a:r>
              <a:rPr lang="en-GB" sz="1200" kern="1200" dirty="0">
                <a:solidFill>
                  <a:schemeClr val="tx1"/>
                </a:solidFill>
                <a:effectLst/>
                <a:latin typeface="+mn-lt"/>
                <a:ea typeface="+mn-ea"/>
                <a:cs typeface="+mn-cs"/>
              </a:rPr>
              <a:t>benign</a:t>
            </a:r>
          </a:p>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24</a:t>
            </a:fld>
            <a:endParaRPr lang="en-US"/>
          </a:p>
        </p:txBody>
      </p:sp>
    </p:spTree>
    <p:extLst>
      <p:ext uri="{BB962C8B-B14F-4D97-AF65-F5344CB8AC3E}">
        <p14:creationId xmlns:p14="http://schemas.microsoft.com/office/powerpoint/2010/main" val="37686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3257B-2AF6-D24B-BF72-E7F6638723E0}" type="slidenum">
              <a:rPr lang="en-GB" smtClean="0"/>
              <a:t>3</a:t>
            </a:fld>
            <a:endParaRPr lang="en-GB"/>
          </a:p>
        </p:txBody>
      </p:sp>
    </p:spTree>
    <p:extLst>
      <p:ext uri="{BB962C8B-B14F-4D97-AF65-F5344CB8AC3E}">
        <p14:creationId xmlns:p14="http://schemas.microsoft.com/office/powerpoint/2010/main" val="1280843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move from qualitative combining criteria in Richards et al. 2015 ACMG criteria, to a more quantitative framework </a:t>
            </a:r>
            <a:r>
              <a:rPr lang="en-US" dirty="0" err="1"/>
              <a:t>Tavtigian</a:t>
            </a:r>
            <a:r>
              <a:rPr lang="en-US" dirty="0"/>
              <a:t> et al. gives you more of a sense of it.</a:t>
            </a:r>
          </a:p>
          <a:p>
            <a:r>
              <a:rPr lang="en-US" dirty="0"/>
              <a:t>Odds of pathogenicity – are conditional probabilities for use in a Bayesian classifier</a:t>
            </a:r>
          </a:p>
        </p:txBody>
      </p:sp>
      <p:sp>
        <p:nvSpPr>
          <p:cNvPr id="4" name="Slide Number Placeholder 3"/>
          <p:cNvSpPr>
            <a:spLocks noGrp="1"/>
          </p:cNvSpPr>
          <p:nvPr>
            <p:ph type="sldNum" sz="quarter" idx="5"/>
          </p:nvPr>
        </p:nvSpPr>
        <p:spPr/>
        <p:txBody>
          <a:bodyPr/>
          <a:lstStyle/>
          <a:p>
            <a:fld id="{1FF6EFA8-C60D-EB45-98D3-BFFA166350F6}" type="slidenum">
              <a:rPr lang="en-US" smtClean="0"/>
              <a:t>26</a:t>
            </a:fld>
            <a:endParaRPr lang="en-US"/>
          </a:p>
        </p:txBody>
      </p:sp>
    </p:spTree>
    <p:extLst>
      <p:ext uri="{BB962C8B-B14F-4D97-AF65-F5344CB8AC3E}">
        <p14:creationId xmlns:p14="http://schemas.microsoft.com/office/powerpoint/2010/main" val="1617510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3257B-2AF6-D24B-BF72-E7F6638723E0}" type="slidenum">
              <a:rPr lang="en-GB" smtClean="0"/>
              <a:t>27</a:t>
            </a:fld>
            <a:endParaRPr lang="en-GB"/>
          </a:p>
        </p:txBody>
      </p:sp>
    </p:spTree>
    <p:extLst>
      <p:ext uri="{BB962C8B-B14F-4D97-AF65-F5344CB8AC3E}">
        <p14:creationId xmlns:p14="http://schemas.microsoft.com/office/powerpoint/2010/main" val="725340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published in 2019</a:t>
            </a:r>
          </a:p>
          <a:p>
            <a:endParaRPr lang="en-US" dirty="0"/>
          </a:p>
          <a:p>
            <a:r>
              <a:rPr lang="en-US" dirty="0"/>
              <a:t>The ACMG points to consider is much more ‘procedural’:</a:t>
            </a:r>
          </a:p>
          <a:p>
            <a:r>
              <a:rPr lang="en-US" dirty="0"/>
              <a:t>Contents of informed consent</a:t>
            </a:r>
          </a:p>
          <a:p>
            <a:r>
              <a:rPr lang="en-US" dirty="0"/>
              <a:t>Documentation</a:t>
            </a:r>
          </a:p>
          <a:p>
            <a:r>
              <a:rPr lang="en-US" dirty="0"/>
              <a:t>Responsibilities</a:t>
            </a:r>
          </a:p>
          <a:p>
            <a:r>
              <a:rPr lang="en-US" dirty="0"/>
              <a:t>Patient</a:t>
            </a:r>
          </a:p>
          <a:p>
            <a:r>
              <a:rPr lang="en-US" dirty="0"/>
              <a:t>Lab</a:t>
            </a:r>
          </a:p>
          <a:p>
            <a:r>
              <a:rPr lang="en-US" dirty="0"/>
              <a:t>Geneticist</a:t>
            </a:r>
          </a:p>
          <a:p>
            <a:r>
              <a:rPr lang="en-US" dirty="0"/>
              <a:t>Ordering physicians</a:t>
            </a:r>
          </a:p>
          <a:p>
            <a:r>
              <a:rPr lang="en-US" dirty="0"/>
              <a:t>Patient’s right to decline recontact</a:t>
            </a:r>
          </a:p>
          <a:p>
            <a:r>
              <a:rPr lang="en-US" dirty="0"/>
              <a:t>Ordering physician should make reasonable efforts to recontact</a:t>
            </a:r>
          </a:p>
        </p:txBody>
      </p:sp>
      <p:sp>
        <p:nvSpPr>
          <p:cNvPr id="4" name="Slide Number Placeholder 3"/>
          <p:cNvSpPr>
            <a:spLocks noGrp="1"/>
          </p:cNvSpPr>
          <p:nvPr>
            <p:ph type="sldNum" sz="quarter" idx="5"/>
          </p:nvPr>
        </p:nvSpPr>
        <p:spPr/>
        <p:txBody>
          <a:bodyPr/>
          <a:lstStyle/>
          <a:p>
            <a:fld id="{1FF6EFA8-C60D-EB45-98D3-BFFA166350F6}" type="slidenum">
              <a:rPr lang="en-US" smtClean="0"/>
              <a:t>28</a:t>
            </a:fld>
            <a:endParaRPr lang="en-US"/>
          </a:p>
        </p:txBody>
      </p:sp>
    </p:spTree>
    <p:extLst>
      <p:ext uri="{BB962C8B-B14F-4D97-AF65-F5344CB8AC3E}">
        <p14:creationId xmlns:p14="http://schemas.microsoft.com/office/powerpoint/2010/main" val="60657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3257B-2AF6-D24B-BF72-E7F6638723E0}" type="slidenum">
              <a:rPr lang="en-GB" smtClean="0"/>
              <a:t>30</a:t>
            </a:fld>
            <a:endParaRPr lang="en-GB"/>
          </a:p>
        </p:txBody>
      </p:sp>
    </p:spTree>
    <p:extLst>
      <p:ext uri="{BB962C8B-B14F-4D97-AF65-F5344CB8AC3E}">
        <p14:creationId xmlns:p14="http://schemas.microsoft.com/office/powerpoint/2010/main" val="1715098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31</a:t>
            </a:fld>
            <a:endParaRPr lang="en-US"/>
          </a:p>
        </p:txBody>
      </p:sp>
    </p:spTree>
    <p:extLst>
      <p:ext uri="{BB962C8B-B14F-4D97-AF65-F5344CB8AC3E}">
        <p14:creationId xmlns:p14="http://schemas.microsoft.com/office/powerpoint/2010/main" val="3495019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Withdrawal of treatment (e.g. screening) is difficult in any scenario but especially so when the posterior probability of pathogenicity is still 50-80%</a:t>
            </a:r>
          </a:p>
        </p:txBody>
      </p:sp>
      <p:sp>
        <p:nvSpPr>
          <p:cNvPr id="4" name="Slide Number Placeholder 3"/>
          <p:cNvSpPr>
            <a:spLocks noGrp="1"/>
          </p:cNvSpPr>
          <p:nvPr>
            <p:ph type="sldNum" sz="quarter" idx="5"/>
          </p:nvPr>
        </p:nvSpPr>
        <p:spPr/>
        <p:txBody>
          <a:bodyPr/>
          <a:lstStyle/>
          <a:p>
            <a:fld id="{1FF6EFA8-C60D-EB45-98D3-BFFA166350F6}" type="slidenum">
              <a:rPr lang="en-US" smtClean="0"/>
              <a:t>35</a:t>
            </a:fld>
            <a:endParaRPr lang="en-US"/>
          </a:p>
        </p:txBody>
      </p:sp>
    </p:spTree>
    <p:extLst>
      <p:ext uri="{BB962C8B-B14F-4D97-AF65-F5344CB8AC3E}">
        <p14:creationId xmlns:p14="http://schemas.microsoft.com/office/powerpoint/2010/main" val="221930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37</a:t>
            </a:fld>
            <a:endParaRPr lang="en-US"/>
          </a:p>
        </p:txBody>
      </p:sp>
    </p:spTree>
    <p:extLst>
      <p:ext uri="{BB962C8B-B14F-4D97-AF65-F5344CB8AC3E}">
        <p14:creationId xmlns:p14="http://schemas.microsoft.com/office/powerpoint/2010/main" val="39340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Susan Kelly professor of medical sociology Exeter – funded by economic and social research council.</a:t>
            </a:r>
          </a:p>
          <a:p>
            <a:r>
              <a:rPr lang="en-US" dirty="0"/>
              <a:t>Anneke Lucassen </a:t>
            </a:r>
          </a:p>
          <a:p>
            <a:r>
              <a:rPr lang="en-US" dirty="0" err="1"/>
              <a:t>W.Chung</a:t>
            </a:r>
            <a:r>
              <a:rPr lang="en-US" dirty="0"/>
              <a:t> (Medical Geneticist, Columbia)</a:t>
            </a:r>
          </a:p>
          <a:p>
            <a:r>
              <a:rPr lang="en-US" dirty="0" err="1"/>
              <a:t>P.Appelbaum</a:t>
            </a:r>
            <a:r>
              <a:rPr lang="en-US" dirty="0"/>
              <a:t> (Psychiatrist, Columbia)</a:t>
            </a:r>
          </a:p>
          <a:p>
            <a:r>
              <a:rPr lang="en-US" dirty="0" err="1"/>
              <a:t>J.Roberts</a:t>
            </a:r>
            <a:r>
              <a:rPr lang="en-US" dirty="0"/>
              <a:t> (Director of Health Law in Policy, Houston)</a:t>
            </a:r>
          </a:p>
          <a:p>
            <a:r>
              <a:rPr lang="en-US" dirty="0" err="1"/>
              <a:t>J.Pagan</a:t>
            </a:r>
            <a:r>
              <a:rPr lang="en-US" dirty="0"/>
              <a:t> (Health economist, NYU)</a:t>
            </a:r>
          </a:p>
          <a:p>
            <a:r>
              <a:rPr lang="en-US" dirty="0"/>
              <a:t>April 2021 ACMG Annual Meeting</a:t>
            </a:r>
          </a:p>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5</a:t>
            </a:fld>
            <a:endParaRPr lang="en-US"/>
          </a:p>
        </p:txBody>
      </p:sp>
    </p:spTree>
    <p:extLst>
      <p:ext uri="{BB962C8B-B14F-4D97-AF65-F5344CB8AC3E}">
        <p14:creationId xmlns:p14="http://schemas.microsoft.com/office/powerpoint/2010/main" val="367592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6</a:t>
            </a:fld>
            <a:endParaRPr lang="en-US"/>
          </a:p>
        </p:txBody>
      </p:sp>
    </p:spTree>
    <p:extLst>
      <p:ext uri="{BB962C8B-B14F-4D97-AF65-F5344CB8AC3E}">
        <p14:creationId xmlns:p14="http://schemas.microsoft.com/office/powerpoint/2010/main" val="212470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Reinterpreting at the request of a patient/ healthcare practitioner. Trigger for reinterpretation is explicit and many would feel more comfortable feeding information back to patients in this contact – it’s less “out of the blue”.</a:t>
            </a:r>
          </a:p>
        </p:txBody>
      </p:sp>
      <p:sp>
        <p:nvSpPr>
          <p:cNvPr id="4" name="Slide Number Placeholder 3"/>
          <p:cNvSpPr>
            <a:spLocks noGrp="1"/>
          </p:cNvSpPr>
          <p:nvPr>
            <p:ph type="sldNum" sz="quarter" idx="5"/>
          </p:nvPr>
        </p:nvSpPr>
        <p:spPr/>
        <p:txBody>
          <a:bodyPr/>
          <a:lstStyle/>
          <a:p>
            <a:fld id="{1FF6EFA8-C60D-EB45-98D3-BFFA166350F6}" type="slidenum">
              <a:rPr lang="en-US" smtClean="0"/>
              <a:t>7</a:t>
            </a:fld>
            <a:endParaRPr lang="en-US"/>
          </a:p>
        </p:txBody>
      </p:sp>
    </p:spTree>
    <p:extLst>
      <p:ext uri="{BB962C8B-B14F-4D97-AF65-F5344CB8AC3E}">
        <p14:creationId xmlns:p14="http://schemas.microsoft.com/office/powerpoint/2010/main" val="22806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8</a:t>
            </a:fld>
            <a:endParaRPr lang="en-US"/>
          </a:p>
        </p:txBody>
      </p:sp>
    </p:spTree>
    <p:extLst>
      <p:ext uri="{BB962C8B-B14F-4D97-AF65-F5344CB8AC3E}">
        <p14:creationId xmlns:p14="http://schemas.microsoft.com/office/powerpoint/2010/main" val="188893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6EFA8-C60D-EB45-98D3-BFFA166350F6}" type="slidenum">
              <a:rPr lang="en-US" smtClean="0"/>
              <a:t>9</a:t>
            </a:fld>
            <a:endParaRPr lang="en-US"/>
          </a:p>
        </p:txBody>
      </p:sp>
    </p:spTree>
    <p:extLst>
      <p:ext uri="{BB962C8B-B14F-4D97-AF65-F5344CB8AC3E}">
        <p14:creationId xmlns:p14="http://schemas.microsoft.com/office/powerpoint/2010/main" val="264688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3257B-2AF6-D24B-BF72-E7F6638723E0}" type="slidenum">
              <a:rPr lang="en-GB" smtClean="0"/>
              <a:t>10</a:t>
            </a:fld>
            <a:endParaRPr lang="en-GB"/>
          </a:p>
        </p:txBody>
      </p:sp>
    </p:spTree>
    <p:extLst>
      <p:ext uri="{BB962C8B-B14F-4D97-AF65-F5344CB8AC3E}">
        <p14:creationId xmlns:p14="http://schemas.microsoft.com/office/powerpoint/2010/main" val="330009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virtue of ordering and conducting a test that is likely to produce data that can’t be definitively be interpreted today – but may be subject to reliable interpretation in the future – the medical care system incurs a duty to reinterpret when more reliable interpretation is available. </a:t>
            </a:r>
          </a:p>
        </p:txBody>
      </p:sp>
      <p:sp>
        <p:nvSpPr>
          <p:cNvPr id="4" name="Slide Number Placeholder 3"/>
          <p:cNvSpPr>
            <a:spLocks noGrp="1"/>
          </p:cNvSpPr>
          <p:nvPr>
            <p:ph type="sldNum" sz="quarter" idx="5"/>
          </p:nvPr>
        </p:nvSpPr>
        <p:spPr/>
        <p:txBody>
          <a:bodyPr/>
          <a:lstStyle/>
          <a:p>
            <a:fld id="{1FF6EFA8-C60D-EB45-98D3-BFFA166350F6}" type="slidenum">
              <a:rPr lang="en-US" smtClean="0"/>
              <a:t>11</a:t>
            </a:fld>
            <a:endParaRPr lang="en-US"/>
          </a:p>
        </p:txBody>
      </p:sp>
    </p:spTree>
    <p:extLst>
      <p:ext uri="{BB962C8B-B14F-4D97-AF65-F5344CB8AC3E}">
        <p14:creationId xmlns:p14="http://schemas.microsoft.com/office/powerpoint/2010/main" val="168722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F8DB-0264-8C4A-90AA-4B53FD88EC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7761AFC-FE0B-9943-BC65-B5279F685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5B59DA9-A5D5-524A-ABA5-55F011625BD7}"/>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5" name="Footer Placeholder 4">
            <a:extLst>
              <a:ext uri="{FF2B5EF4-FFF2-40B4-BE49-F238E27FC236}">
                <a16:creationId xmlns:a16="http://schemas.microsoft.com/office/drawing/2014/main" id="{26F03CAB-B8BF-8F49-B7AC-9CC097C14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DB868-B89C-1F46-9A43-B6EF68A97B01}"/>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143749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B4F8-E971-EA41-8A7C-CE08665B63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7E1BF1-7233-5543-983E-EEF1F3E18F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5CBC28-3C0C-2747-9342-423EFB341512}"/>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5" name="Footer Placeholder 4">
            <a:extLst>
              <a:ext uri="{FF2B5EF4-FFF2-40B4-BE49-F238E27FC236}">
                <a16:creationId xmlns:a16="http://schemas.microsoft.com/office/drawing/2014/main" id="{B84C9A62-99C3-BF45-A443-9D6A8FD99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86C41-911A-6E4E-B88E-A42B996D9867}"/>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4977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6A4B7-DBA0-014F-9F57-DB7777FC3F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F7FD0E-1542-9C45-80C7-31EF74F12AC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84E195-3F33-5043-92B2-3839FB40C29B}"/>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5" name="Footer Placeholder 4">
            <a:extLst>
              <a:ext uri="{FF2B5EF4-FFF2-40B4-BE49-F238E27FC236}">
                <a16:creationId xmlns:a16="http://schemas.microsoft.com/office/drawing/2014/main" id="{B16E1F18-EAED-834C-891A-A56FCF79C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7FE25-4B87-7F4A-AF59-52A617BA70EB}"/>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281365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AEA0-CAF3-EB47-B96E-ACDD7C94A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5DD629-8C99-F447-AE26-FC8F9673C1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C6AEEC-5CDA-104B-8F41-E59872DE66BE}"/>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5" name="Footer Placeholder 4">
            <a:extLst>
              <a:ext uri="{FF2B5EF4-FFF2-40B4-BE49-F238E27FC236}">
                <a16:creationId xmlns:a16="http://schemas.microsoft.com/office/drawing/2014/main" id="{2B884DAB-2E44-4B4C-9C4A-4EB62F9A7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E99A6-A1FA-B545-BA2C-1DAA2C9B12AB}"/>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176564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9303-530A-1043-A75A-F3A3E59AA6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BDBB29-2537-ED40-801D-7AD6C40DE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A574D98-674D-EC4C-BCD9-8A143F93AFD2}"/>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5" name="Footer Placeholder 4">
            <a:extLst>
              <a:ext uri="{FF2B5EF4-FFF2-40B4-BE49-F238E27FC236}">
                <a16:creationId xmlns:a16="http://schemas.microsoft.com/office/drawing/2014/main" id="{41D53447-18A1-6443-835D-76B795386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A7D4F-B4B8-2C4C-8A11-20199D5B0F04}"/>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105359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AC71-8B2E-464F-8BEE-91CF6C229C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A7BEF7-95E1-AC43-AD84-C25F4D6C8F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B981B7D-E871-074D-BA36-EEF7AE87E9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859ABD5-445E-8B42-AB86-058C01B5A0AF}"/>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6" name="Footer Placeholder 5">
            <a:extLst>
              <a:ext uri="{FF2B5EF4-FFF2-40B4-BE49-F238E27FC236}">
                <a16:creationId xmlns:a16="http://schemas.microsoft.com/office/drawing/2014/main" id="{20309848-F8C6-D940-8E63-F642F0761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9CFAB-640F-2040-93DB-EDE98CB0C641}"/>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395678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418D-C29A-E548-AC67-774C7309E0E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061888-8DB1-2B4E-B16C-C2EDA79818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C4664EC-471E-5C46-B235-5949D417A3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87D703C-D8C1-C54E-B224-12E995295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F5390A5-9818-A34B-B230-7368D619EB1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5758F96-3458-B341-84B6-9034F3C23E50}"/>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8" name="Footer Placeholder 7">
            <a:extLst>
              <a:ext uri="{FF2B5EF4-FFF2-40B4-BE49-F238E27FC236}">
                <a16:creationId xmlns:a16="http://schemas.microsoft.com/office/drawing/2014/main" id="{7ACA5FB6-4E04-2C40-A272-6A256BBDE9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A99A3A-BD92-4544-AF96-18ED3C92341B}"/>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393834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8F10D-FC30-5242-9E67-0CA02DFF3C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5CB51F-D0A3-3147-B115-0ECDF800346F}"/>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4" name="Footer Placeholder 3">
            <a:extLst>
              <a:ext uri="{FF2B5EF4-FFF2-40B4-BE49-F238E27FC236}">
                <a16:creationId xmlns:a16="http://schemas.microsoft.com/office/drawing/2014/main" id="{2169A16C-C59B-BA44-A69A-203108C0FF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20397-11C8-B84B-8AFD-2422EECAD054}"/>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344841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426DC-B1A1-B648-879A-9D66845A5C7C}"/>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3" name="Footer Placeholder 2">
            <a:extLst>
              <a:ext uri="{FF2B5EF4-FFF2-40B4-BE49-F238E27FC236}">
                <a16:creationId xmlns:a16="http://schemas.microsoft.com/office/drawing/2014/main" id="{848BF5FB-1295-0F41-BA45-235314426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3AE840-FCD6-0448-B841-3435EAB504DA}"/>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311595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4282-8B7D-B64E-B617-FD6925F9A9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B4E238F-6DF4-DA43-AAC3-033A1E846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C0C48E1-1005-544C-8195-AD35178A0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867561-A5C3-9D41-9A7C-34C38A45D5C7}"/>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6" name="Footer Placeholder 5">
            <a:extLst>
              <a:ext uri="{FF2B5EF4-FFF2-40B4-BE49-F238E27FC236}">
                <a16:creationId xmlns:a16="http://schemas.microsoft.com/office/drawing/2014/main" id="{7D95F3E3-5B37-C84A-9A2A-29EB4AD1F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70A40-2BF4-7E49-AFD0-CAC7FD1930E4}"/>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391525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738A0-EE4E-DF46-8B6B-13EB4AD04A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925E805-DD91-DE48-BF74-D97A3B409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531D7C-4AFF-7849-8514-027BC908E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02D2C1-8023-6F42-BE50-A6E6D31302A9}"/>
              </a:ext>
            </a:extLst>
          </p:cNvPr>
          <p:cNvSpPr>
            <a:spLocks noGrp="1"/>
          </p:cNvSpPr>
          <p:nvPr>
            <p:ph type="dt" sz="half" idx="10"/>
          </p:nvPr>
        </p:nvSpPr>
        <p:spPr/>
        <p:txBody>
          <a:bodyPr/>
          <a:lstStyle/>
          <a:p>
            <a:fld id="{E677CD69-D500-1142-92E9-26438C931750}" type="datetimeFigureOut">
              <a:rPr lang="en-US" smtClean="0"/>
              <a:t>6/11/21</a:t>
            </a:fld>
            <a:endParaRPr lang="en-US"/>
          </a:p>
        </p:txBody>
      </p:sp>
      <p:sp>
        <p:nvSpPr>
          <p:cNvPr id="6" name="Footer Placeholder 5">
            <a:extLst>
              <a:ext uri="{FF2B5EF4-FFF2-40B4-BE49-F238E27FC236}">
                <a16:creationId xmlns:a16="http://schemas.microsoft.com/office/drawing/2014/main" id="{1EAD0BED-883B-EE4D-94D6-3FB11F0FB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731BE-F86A-9E4C-AA60-A09829C22A63}"/>
              </a:ext>
            </a:extLst>
          </p:cNvPr>
          <p:cNvSpPr>
            <a:spLocks noGrp="1"/>
          </p:cNvSpPr>
          <p:nvPr>
            <p:ph type="sldNum" sz="quarter" idx="12"/>
          </p:nvPr>
        </p:nvSpPr>
        <p:spPr/>
        <p:txBody>
          <a:bodyPr/>
          <a:lstStyle/>
          <a:p>
            <a:fld id="{B88A7425-2DED-7241-89F4-3CB97847907A}" type="slidenum">
              <a:rPr lang="en-US" smtClean="0"/>
              <a:t>‹#›</a:t>
            </a:fld>
            <a:endParaRPr lang="en-US"/>
          </a:p>
        </p:txBody>
      </p:sp>
    </p:spTree>
    <p:extLst>
      <p:ext uri="{BB962C8B-B14F-4D97-AF65-F5344CB8AC3E}">
        <p14:creationId xmlns:p14="http://schemas.microsoft.com/office/powerpoint/2010/main" val="264357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F7294-595B-9641-BDC3-5722DC33EE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5AB927-7BA1-BA44-B6EA-82F8DE6AE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BE1A02-B260-4648-A05A-6FFE6841A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7CD69-D500-1142-92E9-26438C931750}" type="datetimeFigureOut">
              <a:rPr lang="en-US" smtClean="0"/>
              <a:t>6/11/21</a:t>
            </a:fld>
            <a:endParaRPr lang="en-US"/>
          </a:p>
        </p:txBody>
      </p:sp>
      <p:sp>
        <p:nvSpPr>
          <p:cNvPr id="5" name="Footer Placeholder 4">
            <a:extLst>
              <a:ext uri="{FF2B5EF4-FFF2-40B4-BE49-F238E27FC236}">
                <a16:creationId xmlns:a16="http://schemas.microsoft.com/office/drawing/2014/main" id="{59089B9B-3713-FA4B-8789-2A5A95752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60E81-A30B-A344-A406-1A1EEADC8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A7425-2DED-7241-89F4-3CB97847907A}" type="slidenum">
              <a:rPr lang="en-US" smtClean="0"/>
              <a:t>‹#›</a:t>
            </a:fld>
            <a:endParaRPr lang="en-US"/>
          </a:p>
        </p:txBody>
      </p:sp>
    </p:spTree>
    <p:extLst>
      <p:ext uri="{BB962C8B-B14F-4D97-AF65-F5344CB8AC3E}">
        <p14:creationId xmlns:p14="http://schemas.microsoft.com/office/powerpoint/2010/main" val="417240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Excel_Worksheet.xlsx"/></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package" Target="../embeddings/Microsoft_Excel_Worksheet4.xlsx"/></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38/gim.2015.194" TargetMode="External"/><Relationship Id="rId2" Type="http://schemas.openxmlformats.org/officeDocument/2006/relationships/hyperlink" Target="http://socialsciences.exeter.ac.uk/sociology/research/projects/mainstreaminggenetics/about/" TargetMode="External"/><Relationship Id="rId1" Type="http://schemas.openxmlformats.org/officeDocument/2006/relationships/slideLayout" Target="../slideLayouts/slideLayout2.xml"/><Relationship Id="rId4" Type="http://schemas.openxmlformats.org/officeDocument/2006/relationships/hyperlink" Target="https://doi.org/10.1001/jama.2018.1315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28" name="Freeform: Shape 27">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3" name="Freeform: Shape 32">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AEB8D54C-C26A-EC43-8C08-07BD510836F9}"/>
              </a:ext>
            </a:extLst>
          </p:cNvPr>
          <p:cNvSpPr txBox="1"/>
          <p:nvPr/>
        </p:nvSpPr>
        <p:spPr>
          <a:xfrm>
            <a:off x="3033466" y="991261"/>
            <a:ext cx="5754696" cy="1837349"/>
          </a:xfrm>
          <a:prstGeom prst="rect">
            <a:avLst/>
          </a:prstGeom>
        </p:spPr>
        <p:txBody>
          <a:bodyPr vert="horz" lIns="91440" tIns="45720" rIns="91440" bIns="45720" rtlCol="0" anchor="ctr">
            <a:normAutofit fontScale="85000" lnSpcReduction="20000"/>
          </a:bodyPr>
          <a:lstStyle/>
          <a:p>
            <a:pPr algn="ctr">
              <a:lnSpc>
                <a:spcPct val="90000"/>
              </a:lnSpc>
              <a:spcBef>
                <a:spcPct val="0"/>
              </a:spcBef>
              <a:spcAft>
                <a:spcPts val="600"/>
              </a:spcAft>
            </a:pPr>
            <a:r>
              <a:rPr lang="en-US" sz="5400" b="1" kern="1200" dirty="0">
                <a:solidFill>
                  <a:schemeClr val="tx2"/>
                </a:solidFill>
                <a:latin typeface="+mj-lt"/>
                <a:ea typeface="+mj-ea"/>
                <a:cs typeface="+mj-cs"/>
              </a:rPr>
              <a:t>Variant</a:t>
            </a:r>
          </a:p>
          <a:p>
            <a:pPr algn="ctr">
              <a:lnSpc>
                <a:spcPct val="90000"/>
              </a:lnSpc>
              <a:spcBef>
                <a:spcPct val="0"/>
              </a:spcBef>
              <a:spcAft>
                <a:spcPts val="600"/>
              </a:spcAft>
            </a:pPr>
            <a:r>
              <a:rPr lang="en-US" sz="5400" b="1" kern="1200" dirty="0">
                <a:solidFill>
                  <a:schemeClr val="tx2"/>
                </a:solidFill>
                <a:latin typeface="+mj-lt"/>
                <a:ea typeface="+mj-ea"/>
                <a:cs typeface="+mj-cs"/>
              </a:rPr>
              <a:t>Reinterpretation</a:t>
            </a:r>
            <a:r>
              <a:rPr lang="en-US" sz="5400" b="1" dirty="0">
                <a:solidFill>
                  <a:schemeClr val="tx2"/>
                </a:solidFill>
                <a:latin typeface="+mj-lt"/>
                <a:ea typeface="+mj-ea"/>
                <a:cs typeface="+mj-cs"/>
              </a:rPr>
              <a:t> and</a:t>
            </a:r>
            <a:r>
              <a:rPr lang="en-US" sz="5400" b="1" kern="1200" dirty="0">
                <a:solidFill>
                  <a:schemeClr val="tx2"/>
                </a:solidFill>
                <a:latin typeface="+mj-lt"/>
                <a:ea typeface="+mj-ea"/>
                <a:cs typeface="+mj-cs"/>
              </a:rPr>
              <a:t> Reclassification</a:t>
            </a:r>
          </a:p>
        </p:txBody>
      </p:sp>
      <p:sp>
        <p:nvSpPr>
          <p:cNvPr id="3" name="TextBox 2">
            <a:extLst>
              <a:ext uri="{FF2B5EF4-FFF2-40B4-BE49-F238E27FC236}">
                <a16:creationId xmlns:a16="http://schemas.microsoft.com/office/drawing/2014/main" id="{27A804FA-31EA-F848-B688-C559765F02C7}"/>
              </a:ext>
            </a:extLst>
          </p:cNvPr>
          <p:cNvSpPr txBox="1"/>
          <p:nvPr/>
        </p:nvSpPr>
        <p:spPr>
          <a:xfrm>
            <a:off x="3055954" y="4130566"/>
            <a:ext cx="5709721" cy="1279634"/>
          </a:xfrm>
          <a:prstGeom prst="rect">
            <a:avLst/>
          </a:prstGeom>
        </p:spPr>
        <p:txBody>
          <a:bodyPr vert="horz" lIns="91440" tIns="45720" rIns="91440" bIns="45720" rtlCol="0" anchor="t">
            <a:normAutofit fontScale="92500" lnSpcReduction="10000"/>
          </a:bodyPr>
          <a:lstStyle/>
          <a:p>
            <a:pPr algn="ctr">
              <a:lnSpc>
                <a:spcPct val="90000"/>
              </a:lnSpc>
              <a:spcAft>
                <a:spcPts val="600"/>
              </a:spcAft>
            </a:pPr>
            <a:r>
              <a:rPr lang="en-US" sz="2000" dirty="0">
                <a:solidFill>
                  <a:schemeClr val="tx2"/>
                </a:solidFill>
              </a:rPr>
              <a:t>Dr Lucy Loong MRCP</a:t>
            </a:r>
          </a:p>
          <a:p>
            <a:pPr algn="ctr">
              <a:lnSpc>
                <a:spcPct val="90000"/>
              </a:lnSpc>
              <a:spcAft>
                <a:spcPts val="600"/>
              </a:spcAft>
            </a:pPr>
            <a:r>
              <a:rPr lang="en-US" sz="2000" dirty="0">
                <a:solidFill>
                  <a:schemeClr val="tx2"/>
                </a:solidFill>
              </a:rPr>
              <a:t>Clinical Research Fellow</a:t>
            </a:r>
          </a:p>
          <a:p>
            <a:pPr algn="ctr">
              <a:lnSpc>
                <a:spcPct val="90000"/>
              </a:lnSpc>
              <a:spcAft>
                <a:spcPts val="600"/>
              </a:spcAft>
            </a:pPr>
            <a:r>
              <a:rPr lang="en-US" sz="2000" dirty="0" err="1">
                <a:solidFill>
                  <a:schemeClr val="tx2"/>
                </a:solidFill>
              </a:rPr>
              <a:t>CanGene-CanVar</a:t>
            </a:r>
            <a:endParaRPr lang="en-US" sz="2000" dirty="0">
              <a:solidFill>
                <a:schemeClr val="tx2"/>
              </a:solidFill>
            </a:endParaRPr>
          </a:p>
          <a:p>
            <a:pPr algn="ctr">
              <a:lnSpc>
                <a:spcPct val="90000"/>
              </a:lnSpc>
              <a:spcAft>
                <a:spcPts val="600"/>
              </a:spcAft>
            </a:pPr>
            <a:r>
              <a:rPr lang="en-US" sz="2000" dirty="0">
                <a:solidFill>
                  <a:schemeClr val="tx2"/>
                </a:solidFill>
              </a:rPr>
              <a:t>Institute of Cancer Research</a:t>
            </a:r>
          </a:p>
        </p:txBody>
      </p:sp>
      <p:pic>
        <p:nvPicPr>
          <p:cNvPr id="5" name="Picture 4">
            <a:extLst>
              <a:ext uri="{FF2B5EF4-FFF2-40B4-BE49-F238E27FC236}">
                <a16:creationId xmlns:a16="http://schemas.microsoft.com/office/drawing/2014/main" id="{31F90E03-FB66-A34F-B264-DA1E325B297B}"/>
              </a:ext>
            </a:extLst>
          </p:cNvPr>
          <p:cNvPicPr>
            <a:picLocks noChangeAspect="1"/>
          </p:cNvPicPr>
          <p:nvPr/>
        </p:nvPicPr>
        <p:blipFill>
          <a:blip r:embed="rId3"/>
          <a:stretch>
            <a:fillRect/>
          </a:stretch>
        </p:blipFill>
        <p:spPr>
          <a:xfrm>
            <a:off x="0" y="5672505"/>
            <a:ext cx="12192000" cy="1185495"/>
          </a:xfrm>
          <a:prstGeom prst="rect">
            <a:avLst/>
          </a:prstGeom>
        </p:spPr>
      </p:pic>
    </p:spTree>
    <p:extLst>
      <p:ext uri="{BB962C8B-B14F-4D97-AF65-F5344CB8AC3E}">
        <p14:creationId xmlns:p14="http://schemas.microsoft.com/office/powerpoint/2010/main" val="98031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AEB8D54C-C26A-EC43-8C08-07BD510836F9}"/>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dirty="0">
                <a:solidFill>
                  <a:schemeClr val="tx2"/>
                </a:solidFill>
                <a:latin typeface="+mj-lt"/>
                <a:ea typeface="+mj-ea"/>
                <a:cs typeface="+mj-cs"/>
              </a:rPr>
              <a:t>Ethical considerations</a:t>
            </a:r>
          </a:p>
        </p:txBody>
      </p:sp>
    </p:spTree>
    <p:extLst>
      <p:ext uri="{BB962C8B-B14F-4D97-AF65-F5344CB8AC3E}">
        <p14:creationId xmlns:p14="http://schemas.microsoft.com/office/powerpoint/2010/main" val="199426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Content Placeholder 10" descr="Spheres in balance">
            <a:extLst>
              <a:ext uri="{FF2B5EF4-FFF2-40B4-BE49-F238E27FC236}">
                <a16:creationId xmlns:a16="http://schemas.microsoft.com/office/drawing/2014/main" id="{14B81883-959F-764D-948F-E7CC5BE1DAF8}"/>
              </a:ext>
            </a:extLst>
          </p:cNvPr>
          <p:cNvPicPr>
            <a:picLocks noGrp="1" noChangeAspect="1"/>
          </p:cNvPicPr>
          <p:nvPr>
            <p:ph idx="1"/>
          </p:nvPr>
        </p:nvPicPr>
        <p:blipFill rotWithShape="1">
          <a:blip r:embed="rId3">
            <a:alphaModFix amt="35000"/>
          </a:blip>
          <a:srcRect b="17040"/>
          <a:stretch/>
        </p:blipFill>
        <p:spPr>
          <a:xfrm>
            <a:off x="-4747" y="0"/>
            <a:ext cx="12191698" cy="6858000"/>
          </a:xfrm>
        </p:spPr>
      </p:pic>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itle 1">
            <a:extLst>
              <a:ext uri="{FF2B5EF4-FFF2-40B4-BE49-F238E27FC236}">
                <a16:creationId xmlns:a16="http://schemas.microsoft.com/office/drawing/2014/main" id="{E78BEF2E-4BE5-6E49-A2A7-4BC86CCB5B7A}"/>
              </a:ext>
            </a:extLst>
          </p:cNvPr>
          <p:cNvSpPr txBox="1">
            <a:spLocks/>
          </p:cNvSpPr>
          <p:nvPr/>
        </p:nvSpPr>
        <p:spPr>
          <a:xfrm>
            <a:off x="-371762" y="-45840"/>
            <a:ext cx="32755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tx2"/>
              </a:solidFill>
            </a:endParaRPr>
          </a:p>
        </p:txBody>
      </p:sp>
      <p:sp>
        <p:nvSpPr>
          <p:cNvPr id="25" name="TextBox 24">
            <a:extLst>
              <a:ext uri="{FF2B5EF4-FFF2-40B4-BE49-F238E27FC236}">
                <a16:creationId xmlns:a16="http://schemas.microsoft.com/office/drawing/2014/main" id="{499FF8E4-EF5B-0340-BCFE-0B3E6A2CBC69}"/>
              </a:ext>
            </a:extLst>
          </p:cNvPr>
          <p:cNvSpPr txBox="1"/>
          <p:nvPr/>
        </p:nvSpPr>
        <p:spPr>
          <a:xfrm>
            <a:off x="2355862" y="5824370"/>
            <a:ext cx="1950983" cy="369332"/>
          </a:xfrm>
          <a:prstGeom prst="rect">
            <a:avLst/>
          </a:prstGeom>
          <a:noFill/>
        </p:spPr>
        <p:txBody>
          <a:bodyPr wrap="none" rtlCol="0">
            <a:spAutoFit/>
          </a:bodyPr>
          <a:lstStyle/>
          <a:p>
            <a:r>
              <a:rPr lang="en-US" b="1" dirty="0"/>
              <a:t>Ethical Desirability</a:t>
            </a:r>
          </a:p>
        </p:txBody>
      </p:sp>
      <p:sp>
        <p:nvSpPr>
          <p:cNvPr id="26" name="TextBox 25">
            <a:extLst>
              <a:ext uri="{FF2B5EF4-FFF2-40B4-BE49-F238E27FC236}">
                <a16:creationId xmlns:a16="http://schemas.microsoft.com/office/drawing/2014/main" id="{93B166FB-60CD-F041-AF7F-653EC35BEF52}"/>
              </a:ext>
            </a:extLst>
          </p:cNvPr>
          <p:cNvSpPr txBox="1"/>
          <p:nvPr/>
        </p:nvSpPr>
        <p:spPr>
          <a:xfrm>
            <a:off x="8087021" y="5824370"/>
            <a:ext cx="1919115" cy="369332"/>
          </a:xfrm>
          <a:prstGeom prst="rect">
            <a:avLst/>
          </a:prstGeom>
          <a:noFill/>
        </p:spPr>
        <p:txBody>
          <a:bodyPr wrap="none" rtlCol="0">
            <a:spAutoFit/>
          </a:bodyPr>
          <a:lstStyle/>
          <a:p>
            <a:r>
              <a:rPr lang="en-US" b="1" dirty="0"/>
              <a:t>Practical Difficulty</a:t>
            </a:r>
          </a:p>
        </p:txBody>
      </p:sp>
      <p:sp>
        <p:nvSpPr>
          <p:cNvPr id="31" name="TextBox 30">
            <a:extLst>
              <a:ext uri="{FF2B5EF4-FFF2-40B4-BE49-F238E27FC236}">
                <a16:creationId xmlns:a16="http://schemas.microsoft.com/office/drawing/2014/main" id="{86A4C8C7-070F-0840-B034-B5AC2086ED16}"/>
              </a:ext>
            </a:extLst>
          </p:cNvPr>
          <p:cNvSpPr txBox="1"/>
          <p:nvPr/>
        </p:nvSpPr>
        <p:spPr>
          <a:xfrm>
            <a:off x="6753496" y="432275"/>
            <a:ext cx="2882097" cy="369332"/>
          </a:xfrm>
          <a:prstGeom prst="rect">
            <a:avLst/>
          </a:prstGeom>
          <a:noFill/>
        </p:spPr>
        <p:txBody>
          <a:bodyPr wrap="square" rtlCol="0">
            <a:spAutoFit/>
          </a:bodyPr>
          <a:lstStyle/>
          <a:p>
            <a:r>
              <a:rPr lang="en-US" dirty="0"/>
              <a:t>Clinician / laboratorian time</a:t>
            </a:r>
          </a:p>
        </p:txBody>
      </p:sp>
      <p:sp>
        <p:nvSpPr>
          <p:cNvPr id="32" name="TextBox 31">
            <a:extLst>
              <a:ext uri="{FF2B5EF4-FFF2-40B4-BE49-F238E27FC236}">
                <a16:creationId xmlns:a16="http://schemas.microsoft.com/office/drawing/2014/main" id="{7952D5D7-87FC-9648-AD31-E1DE98AF286C}"/>
              </a:ext>
            </a:extLst>
          </p:cNvPr>
          <p:cNvSpPr txBox="1"/>
          <p:nvPr/>
        </p:nvSpPr>
        <p:spPr>
          <a:xfrm>
            <a:off x="8243970" y="897591"/>
            <a:ext cx="2210764" cy="369332"/>
          </a:xfrm>
          <a:prstGeom prst="rect">
            <a:avLst/>
          </a:prstGeom>
          <a:noFill/>
        </p:spPr>
        <p:txBody>
          <a:bodyPr wrap="square" rtlCol="0">
            <a:spAutoFit/>
          </a:bodyPr>
          <a:lstStyle/>
          <a:p>
            <a:r>
              <a:rPr lang="en-US" dirty="0"/>
              <a:t>Monetary resource</a:t>
            </a:r>
          </a:p>
        </p:txBody>
      </p:sp>
      <p:sp>
        <p:nvSpPr>
          <p:cNvPr id="33" name="TextBox 32">
            <a:extLst>
              <a:ext uri="{FF2B5EF4-FFF2-40B4-BE49-F238E27FC236}">
                <a16:creationId xmlns:a16="http://schemas.microsoft.com/office/drawing/2014/main" id="{B3CC3824-19B5-1141-9103-793EC3EA4404}"/>
              </a:ext>
            </a:extLst>
          </p:cNvPr>
          <p:cNvSpPr txBox="1"/>
          <p:nvPr/>
        </p:nvSpPr>
        <p:spPr>
          <a:xfrm>
            <a:off x="6793288" y="1302844"/>
            <a:ext cx="2210764" cy="369332"/>
          </a:xfrm>
          <a:prstGeom prst="rect">
            <a:avLst/>
          </a:prstGeom>
          <a:noFill/>
        </p:spPr>
        <p:txBody>
          <a:bodyPr wrap="square" rtlCol="0">
            <a:spAutoFit/>
          </a:bodyPr>
          <a:lstStyle/>
          <a:p>
            <a:r>
              <a:rPr lang="en-US" dirty="0"/>
              <a:t>Lack of infrastructure</a:t>
            </a:r>
          </a:p>
        </p:txBody>
      </p:sp>
      <p:sp>
        <p:nvSpPr>
          <p:cNvPr id="34" name="TextBox 33">
            <a:extLst>
              <a:ext uri="{FF2B5EF4-FFF2-40B4-BE49-F238E27FC236}">
                <a16:creationId xmlns:a16="http://schemas.microsoft.com/office/drawing/2014/main" id="{F104F6B8-DAD9-E643-8B01-92495481D256}"/>
              </a:ext>
            </a:extLst>
          </p:cNvPr>
          <p:cNvSpPr txBox="1"/>
          <p:nvPr/>
        </p:nvSpPr>
        <p:spPr>
          <a:xfrm>
            <a:off x="8445413" y="1703416"/>
            <a:ext cx="2764738" cy="923330"/>
          </a:xfrm>
          <a:prstGeom prst="rect">
            <a:avLst/>
          </a:prstGeom>
          <a:noFill/>
        </p:spPr>
        <p:txBody>
          <a:bodyPr wrap="square" rtlCol="0">
            <a:spAutoFit/>
          </a:bodyPr>
          <a:lstStyle/>
          <a:p>
            <a:r>
              <a:rPr lang="en-US" dirty="0"/>
              <a:t>Lack of guidance:</a:t>
            </a:r>
          </a:p>
          <a:p>
            <a:pPr marL="285750" indent="-285750">
              <a:buFont typeface="Arial" panose="020B0604020202020204" pitchFamily="34" charset="0"/>
              <a:buChar char="•"/>
            </a:pPr>
            <a:r>
              <a:rPr lang="en-US" dirty="0"/>
              <a:t>Defined responsibility</a:t>
            </a:r>
          </a:p>
          <a:p>
            <a:pPr marL="285750" indent="-285750">
              <a:buFont typeface="Arial" panose="020B0604020202020204" pitchFamily="34" charset="0"/>
              <a:buChar char="•"/>
            </a:pPr>
            <a:r>
              <a:rPr lang="en-US" dirty="0"/>
              <a:t>Defined triggers</a:t>
            </a:r>
          </a:p>
        </p:txBody>
      </p:sp>
      <p:sp>
        <p:nvSpPr>
          <p:cNvPr id="36" name="TextBox 35">
            <a:extLst>
              <a:ext uri="{FF2B5EF4-FFF2-40B4-BE49-F238E27FC236}">
                <a16:creationId xmlns:a16="http://schemas.microsoft.com/office/drawing/2014/main" id="{C7E265FD-EDA3-6047-992E-6D40A5AE81BD}"/>
              </a:ext>
            </a:extLst>
          </p:cNvPr>
          <p:cNvSpPr txBox="1"/>
          <p:nvPr/>
        </p:nvSpPr>
        <p:spPr>
          <a:xfrm>
            <a:off x="2903762" y="1786229"/>
            <a:ext cx="2413850" cy="461665"/>
          </a:xfrm>
          <a:prstGeom prst="rect">
            <a:avLst/>
          </a:prstGeom>
          <a:noFill/>
        </p:spPr>
        <p:txBody>
          <a:bodyPr wrap="square" rtlCol="0">
            <a:spAutoFit/>
          </a:bodyPr>
          <a:lstStyle/>
          <a:p>
            <a:r>
              <a:rPr lang="en-US" sz="2400" dirty="0"/>
              <a:t>Patient autonomy</a:t>
            </a:r>
          </a:p>
        </p:txBody>
      </p:sp>
      <p:sp>
        <p:nvSpPr>
          <p:cNvPr id="37" name="TextBox 36">
            <a:extLst>
              <a:ext uri="{FF2B5EF4-FFF2-40B4-BE49-F238E27FC236}">
                <a16:creationId xmlns:a16="http://schemas.microsoft.com/office/drawing/2014/main" id="{D44E4DEA-3CD3-DF41-BD8A-622D27F25464}"/>
              </a:ext>
            </a:extLst>
          </p:cNvPr>
          <p:cNvSpPr txBox="1"/>
          <p:nvPr/>
        </p:nvSpPr>
        <p:spPr>
          <a:xfrm>
            <a:off x="1705233" y="2422008"/>
            <a:ext cx="1712841" cy="461665"/>
          </a:xfrm>
          <a:prstGeom prst="rect">
            <a:avLst/>
          </a:prstGeom>
          <a:noFill/>
        </p:spPr>
        <p:txBody>
          <a:bodyPr wrap="none" rtlCol="0">
            <a:spAutoFit/>
          </a:bodyPr>
          <a:lstStyle/>
          <a:p>
            <a:r>
              <a:rPr lang="en-US" sz="2400" dirty="0"/>
              <a:t>Beneficence</a:t>
            </a:r>
          </a:p>
        </p:txBody>
      </p:sp>
      <p:sp>
        <p:nvSpPr>
          <p:cNvPr id="40" name="TextBox 39">
            <a:extLst>
              <a:ext uri="{FF2B5EF4-FFF2-40B4-BE49-F238E27FC236}">
                <a16:creationId xmlns:a16="http://schemas.microsoft.com/office/drawing/2014/main" id="{8256C154-420E-1044-ACE7-46499C300E4B}"/>
              </a:ext>
            </a:extLst>
          </p:cNvPr>
          <p:cNvSpPr txBox="1"/>
          <p:nvPr/>
        </p:nvSpPr>
        <p:spPr>
          <a:xfrm>
            <a:off x="3010064" y="4365772"/>
            <a:ext cx="2945007" cy="830997"/>
          </a:xfrm>
          <a:prstGeom prst="rect">
            <a:avLst/>
          </a:prstGeom>
          <a:noFill/>
        </p:spPr>
        <p:txBody>
          <a:bodyPr wrap="square" rtlCol="0">
            <a:spAutoFit/>
          </a:bodyPr>
          <a:lstStyle/>
          <a:p>
            <a:r>
              <a:rPr lang="en-US" sz="2400" dirty="0"/>
              <a:t>Variant interpretation changes over time</a:t>
            </a:r>
          </a:p>
        </p:txBody>
      </p:sp>
      <p:sp>
        <p:nvSpPr>
          <p:cNvPr id="42" name="TextBox 41">
            <a:extLst>
              <a:ext uri="{FF2B5EF4-FFF2-40B4-BE49-F238E27FC236}">
                <a16:creationId xmlns:a16="http://schemas.microsoft.com/office/drawing/2014/main" id="{46FBD984-52F4-D849-9339-66DA994074FE}"/>
              </a:ext>
            </a:extLst>
          </p:cNvPr>
          <p:cNvSpPr txBox="1"/>
          <p:nvPr/>
        </p:nvSpPr>
        <p:spPr>
          <a:xfrm>
            <a:off x="6803471" y="4042606"/>
            <a:ext cx="4348178" cy="646331"/>
          </a:xfrm>
          <a:prstGeom prst="rect">
            <a:avLst/>
          </a:prstGeom>
          <a:noFill/>
        </p:spPr>
        <p:txBody>
          <a:bodyPr wrap="none" rtlCol="0">
            <a:spAutoFit/>
          </a:bodyPr>
          <a:lstStyle/>
          <a:p>
            <a:r>
              <a:rPr lang="en-US" dirty="0"/>
              <a:t>Concerns about setting professional practice</a:t>
            </a:r>
          </a:p>
          <a:p>
            <a:pPr marL="285750" indent="-285750">
              <a:buFont typeface="Arial" panose="020B0604020202020204" pitchFamily="34" charset="0"/>
              <a:buChar char="•"/>
            </a:pPr>
            <a:r>
              <a:rPr lang="en-US" dirty="0"/>
              <a:t>Negligence liability</a:t>
            </a:r>
          </a:p>
        </p:txBody>
      </p:sp>
      <p:sp>
        <p:nvSpPr>
          <p:cNvPr id="43" name="TextBox 42">
            <a:extLst>
              <a:ext uri="{FF2B5EF4-FFF2-40B4-BE49-F238E27FC236}">
                <a16:creationId xmlns:a16="http://schemas.microsoft.com/office/drawing/2014/main" id="{9F7AA08F-7905-364F-9206-FB25AC0D4EFD}"/>
              </a:ext>
            </a:extLst>
          </p:cNvPr>
          <p:cNvSpPr txBox="1"/>
          <p:nvPr/>
        </p:nvSpPr>
        <p:spPr>
          <a:xfrm>
            <a:off x="2833977" y="3003389"/>
            <a:ext cx="2310761" cy="461665"/>
          </a:xfrm>
          <a:prstGeom prst="rect">
            <a:avLst/>
          </a:prstGeom>
          <a:noFill/>
        </p:spPr>
        <p:txBody>
          <a:bodyPr wrap="none" rtlCol="0">
            <a:spAutoFit/>
          </a:bodyPr>
          <a:lstStyle/>
          <a:p>
            <a:r>
              <a:rPr lang="en-US" sz="2400" dirty="0"/>
              <a:t>Non-maleficence</a:t>
            </a:r>
          </a:p>
        </p:txBody>
      </p:sp>
      <p:sp>
        <p:nvSpPr>
          <p:cNvPr id="44" name="TextBox 43">
            <a:extLst>
              <a:ext uri="{FF2B5EF4-FFF2-40B4-BE49-F238E27FC236}">
                <a16:creationId xmlns:a16="http://schemas.microsoft.com/office/drawing/2014/main" id="{0693130B-FC78-2546-8467-2AC21DDEF013}"/>
              </a:ext>
            </a:extLst>
          </p:cNvPr>
          <p:cNvSpPr txBox="1"/>
          <p:nvPr/>
        </p:nvSpPr>
        <p:spPr>
          <a:xfrm>
            <a:off x="6803471" y="2505022"/>
            <a:ext cx="2539862" cy="923330"/>
          </a:xfrm>
          <a:prstGeom prst="rect">
            <a:avLst/>
          </a:prstGeom>
          <a:noFill/>
        </p:spPr>
        <p:txBody>
          <a:bodyPr wrap="none" rtlCol="0">
            <a:spAutoFit/>
          </a:bodyPr>
          <a:lstStyle/>
          <a:p>
            <a:r>
              <a:rPr lang="en-US" dirty="0"/>
              <a:t>Non-maleficence</a:t>
            </a:r>
          </a:p>
          <a:p>
            <a:pPr marL="285750" indent="-285750">
              <a:buFont typeface="Arial" panose="020B0604020202020204" pitchFamily="34" charset="0"/>
              <a:buChar char="•"/>
            </a:pPr>
            <a:r>
              <a:rPr lang="en-US" dirty="0"/>
              <a:t>Psychological reaction</a:t>
            </a:r>
          </a:p>
          <a:p>
            <a:pPr marL="285750" indent="-285750">
              <a:buFont typeface="Arial" panose="020B0604020202020204" pitchFamily="34" charset="0"/>
              <a:buChar char="•"/>
            </a:pPr>
            <a:r>
              <a:rPr lang="en-US" dirty="0"/>
              <a:t>Trust</a:t>
            </a:r>
          </a:p>
        </p:txBody>
      </p:sp>
      <p:sp>
        <p:nvSpPr>
          <p:cNvPr id="47" name="TextBox 46">
            <a:extLst>
              <a:ext uri="{FF2B5EF4-FFF2-40B4-BE49-F238E27FC236}">
                <a16:creationId xmlns:a16="http://schemas.microsoft.com/office/drawing/2014/main" id="{72B405A6-B1EA-F640-BBBD-B1D02D1BED43}"/>
              </a:ext>
            </a:extLst>
          </p:cNvPr>
          <p:cNvSpPr txBox="1"/>
          <p:nvPr/>
        </p:nvSpPr>
        <p:spPr>
          <a:xfrm>
            <a:off x="8431461" y="3284377"/>
            <a:ext cx="2895088" cy="646331"/>
          </a:xfrm>
          <a:prstGeom prst="rect">
            <a:avLst/>
          </a:prstGeom>
          <a:noFill/>
        </p:spPr>
        <p:txBody>
          <a:bodyPr wrap="none" rtlCol="0">
            <a:spAutoFit/>
          </a:bodyPr>
          <a:lstStyle/>
          <a:p>
            <a:r>
              <a:rPr lang="en-US" dirty="0"/>
              <a:t>Equity</a:t>
            </a:r>
          </a:p>
          <a:p>
            <a:pPr marL="285750" indent="-285750">
              <a:buFont typeface="Arial" panose="020B0604020202020204" pitchFamily="34" charset="0"/>
              <a:buChar char="•"/>
            </a:pPr>
            <a:r>
              <a:rPr lang="en-US" dirty="0"/>
              <a:t>Future vs historic patients</a:t>
            </a:r>
          </a:p>
        </p:txBody>
      </p:sp>
      <p:sp>
        <p:nvSpPr>
          <p:cNvPr id="48" name="TextBox 47">
            <a:extLst>
              <a:ext uri="{FF2B5EF4-FFF2-40B4-BE49-F238E27FC236}">
                <a16:creationId xmlns:a16="http://schemas.microsoft.com/office/drawing/2014/main" id="{4B6A4A27-9A4F-F746-97FA-71EE527F03EB}"/>
              </a:ext>
            </a:extLst>
          </p:cNvPr>
          <p:cNvSpPr txBox="1"/>
          <p:nvPr/>
        </p:nvSpPr>
        <p:spPr>
          <a:xfrm>
            <a:off x="962427" y="3351882"/>
            <a:ext cx="5356595" cy="923330"/>
          </a:xfrm>
          <a:prstGeom prst="rect">
            <a:avLst/>
          </a:prstGeom>
          <a:noFill/>
        </p:spPr>
        <p:txBody>
          <a:bodyPr wrap="none" rtlCol="0">
            <a:spAutoFit/>
          </a:bodyPr>
          <a:lstStyle/>
          <a:p>
            <a:r>
              <a:rPr lang="en-US" dirty="0"/>
              <a:t>Equity</a:t>
            </a:r>
          </a:p>
          <a:p>
            <a:pPr marL="285750" indent="-285750">
              <a:buFont typeface="Arial" panose="020B0604020202020204" pitchFamily="34" charset="0"/>
              <a:buChar char="•"/>
            </a:pPr>
            <a:r>
              <a:rPr lang="en-US" dirty="0"/>
              <a:t>Underrepresented-ethnicities in sequencing cohorts</a:t>
            </a:r>
          </a:p>
          <a:p>
            <a:pPr marL="285750" indent="-285750">
              <a:buFont typeface="Arial" panose="020B0604020202020204" pitchFamily="34" charset="0"/>
              <a:buChar char="•"/>
            </a:pPr>
            <a:r>
              <a:rPr lang="en-US" dirty="0"/>
              <a:t>Patients less able to proactively engage</a:t>
            </a:r>
          </a:p>
        </p:txBody>
      </p:sp>
      <p:sp>
        <p:nvSpPr>
          <p:cNvPr id="49" name="TextBox 48">
            <a:extLst>
              <a:ext uri="{FF2B5EF4-FFF2-40B4-BE49-F238E27FC236}">
                <a16:creationId xmlns:a16="http://schemas.microsoft.com/office/drawing/2014/main" id="{A5D030A4-1B65-F14F-BDD2-7BCF89B17621}"/>
              </a:ext>
            </a:extLst>
          </p:cNvPr>
          <p:cNvSpPr txBox="1"/>
          <p:nvPr/>
        </p:nvSpPr>
        <p:spPr>
          <a:xfrm>
            <a:off x="7175972" y="1929365"/>
            <a:ext cx="1018572" cy="369332"/>
          </a:xfrm>
          <a:prstGeom prst="rect">
            <a:avLst/>
          </a:prstGeom>
          <a:noFill/>
        </p:spPr>
        <p:txBody>
          <a:bodyPr wrap="square" rtlCol="0">
            <a:spAutoFit/>
          </a:bodyPr>
          <a:lstStyle/>
          <a:p>
            <a:r>
              <a:rPr lang="en-US" dirty="0"/>
              <a:t>Consent</a:t>
            </a:r>
          </a:p>
        </p:txBody>
      </p:sp>
      <p:sp>
        <p:nvSpPr>
          <p:cNvPr id="50" name="TextBox 49">
            <a:extLst>
              <a:ext uri="{FF2B5EF4-FFF2-40B4-BE49-F238E27FC236}">
                <a16:creationId xmlns:a16="http://schemas.microsoft.com/office/drawing/2014/main" id="{44AC70CC-76C0-0048-997D-BCE92D06A65A}"/>
              </a:ext>
            </a:extLst>
          </p:cNvPr>
          <p:cNvSpPr txBox="1"/>
          <p:nvPr/>
        </p:nvSpPr>
        <p:spPr>
          <a:xfrm>
            <a:off x="8437956" y="4688937"/>
            <a:ext cx="2882097" cy="646331"/>
          </a:xfrm>
          <a:prstGeom prst="rect">
            <a:avLst/>
          </a:prstGeom>
          <a:noFill/>
        </p:spPr>
        <p:txBody>
          <a:bodyPr wrap="square" rtlCol="0">
            <a:spAutoFit/>
          </a:bodyPr>
          <a:lstStyle/>
          <a:p>
            <a:r>
              <a:rPr lang="en-US" dirty="0"/>
              <a:t>Initial interpretation being perceived as a medical error</a:t>
            </a:r>
          </a:p>
        </p:txBody>
      </p:sp>
      <p:sp>
        <p:nvSpPr>
          <p:cNvPr id="51" name="TextBox 50">
            <a:extLst>
              <a:ext uri="{FF2B5EF4-FFF2-40B4-BE49-F238E27FC236}">
                <a16:creationId xmlns:a16="http://schemas.microsoft.com/office/drawing/2014/main" id="{CBFC59DD-9C3F-C240-9C8F-5F54F8B83152}"/>
              </a:ext>
            </a:extLst>
          </p:cNvPr>
          <p:cNvSpPr txBox="1"/>
          <p:nvPr/>
        </p:nvSpPr>
        <p:spPr>
          <a:xfrm>
            <a:off x="3989357" y="6581463"/>
            <a:ext cx="4546437" cy="307777"/>
          </a:xfrm>
          <a:prstGeom prst="rect">
            <a:avLst/>
          </a:prstGeom>
          <a:noFill/>
        </p:spPr>
        <p:txBody>
          <a:bodyPr wrap="none" rtlCol="0">
            <a:spAutoFit/>
          </a:bodyPr>
          <a:lstStyle/>
          <a:p>
            <a:r>
              <a:rPr lang="en-US" sz="1400" dirty="0"/>
              <a:t>The ‘weight’ of many of these factors may change over time</a:t>
            </a:r>
          </a:p>
        </p:txBody>
      </p:sp>
    </p:spTree>
    <p:extLst>
      <p:ext uri="{BB962C8B-B14F-4D97-AF65-F5344CB8AC3E}">
        <p14:creationId xmlns:p14="http://schemas.microsoft.com/office/powerpoint/2010/main" val="42573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P spid="40" grpId="0"/>
      <p:bldP spid="42" grpId="0"/>
      <p:bldP spid="43" grpId="0"/>
      <p:bldP spid="44"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60354" y="149195"/>
            <a:ext cx="2808961" cy="1325563"/>
          </a:xfrm>
        </p:spPr>
        <p:txBody>
          <a:bodyPr anchor="ctr">
            <a:normAutofit/>
          </a:bodyPr>
          <a:lstStyle/>
          <a:p>
            <a:pPr algn="ctr"/>
            <a:r>
              <a:rPr lang="en-US" sz="3600" dirty="0">
                <a:solidFill>
                  <a:schemeClr val="tx2"/>
                </a:solidFill>
              </a:rPr>
              <a:t>Ethics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Text&#10;&#10;Description automatically generated">
            <a:extLst>
              <a:ext uri="{FF2B5EF4-FFF2-40B4-BE49-F238E27FC236}">
                <a16:creationId xmlns:a16="http://schemas.microsoft.com/office/drawing/2014/main" id="{A08D2FA8-D14B-B24B-A1A8-53D074AD4198}"/>
              </a:ext>
            </a:extLst>
          </p:cNvPr>
          <p:cNvPicPr>
            <a:picLocks noChangeAspect="1"/>
          </p:cNvPicPr>
          <p:nvPr/>
        </p:nvPicPr>
        <p:blipFill>
          <a:blip r:embed="rId3"/>
          <a:stretch>
            <a:fillRect/>
          </a:stretch>
        </p:blipFill>
        <p:spPr>
          <a:xfrm>
            <a:off x="6007099" y="46299"/>
            <a:ext cx="6184367" cy="1905383"/>
          </a:xfrm>
          <a:prstGeom prst="rect">
            <a:avLst/>
          </a:prstGeom>
        </p:spPr>
      </p:pic>
      <p:sp>
        <p:nvSpPr>
          <p:cNvPr id="6" name="TextBox 5">
            <a:extLst>
              <a:ext uri="{FF2B5EF4-FFF2-40B4-BE49-F238E27FC236}">
                <a16:creationId xmlns:a16="http://schemas.microsoft.com/office/drawing/2014/main" id="{6382583C-6A9F-E44D-AC37-7D9D4EC885B6}"/>
              </a:ext>
            </a:extLst>
          </p:cNvPr>
          <p:cNvSpPr txBox="1"/>
          <p:nvPr/>
        </p:nvSpPr>
        <p:spPr>
          <a:xfrm>
            <a:off x="1384265" y="2002036"/>
            <a:ext cx="8679615" cy="4801314"/>
          </a:xfrm>
          <a:prstGeom prst="rect">
            <a:avLst/>
          </a:prstGeom>
          <a:noFill/>
        </p:spPr>
        <p:txBody>
          <a:bodyPr wrap="square" rtlCol="0">
            <a:spAutoFit/>
          </a:bodyPr>
          <a:lstStyle/>
          <a:p>
            <a:r>
              <a:rPr lang="en-US" b="1" dirty="0"/>
              <a:t>Elements of a duty to reinterpret and who is best place to bear them</a:t>
            </a:r>
            <a:r>
              <a:rPr lang="en-US" dirty="0"/>
              <a:t>:</a:t>
            </a:r>
          </a:p>
          <a:p>
            <a:pPr marL="285750" indent="-285750">
              <a:buFont typeface="Arial" panose="020B0604020202020204" pitchFamily="34" charset="0"/>
              <a:buChar char="•"/>
            </a:pPr>
            <a:r>
              <a:rPr lang="en-US" dirty="0"/>
              <a:t>Data Storage -  Laboratory</a:t>
            </a:r>
          </a:p>
          <a:p>
            <a:pPr marL="285750" indent="-285750">
              <a:buFont typeface="Arial" panose="020B0604020202020204" pitchFamily="34" charset="0"/>
              <a:buChar char="•"/>
            </a:pPr>
            <a:r>
              <a:rPr lang="en-US" dirty="0"/>
              <a:t>Initiation – Laboratory (but physicians and patients retain the ability to trigger)</a:t>
            </a:r>
          </a:p>
          <a:p>
            <a:pPr marL="285750" indent="-285750">
              <a:buFont typeface="Arial" panose="020B0604020202020204" pitchFamily="34" charset="0"/>
              <a:buChar char="•"/>
            </a:pPr>
            <a:r>
              <a:rPr lang="en-US" dirty="0"/>
              <a:t>Reinterpretation - Laboratory</a:t>
            </a:r>
          </a:p>
          <a:p>
            <a:pPr marL="285750" indent="-285750">
              <a:buFont typeface="Arial" panose="020B0604020202020204" pitchFamily="34" charset="0"/>
              <a:buChar char="•"/>
            </a:pPr>
            <a:r>
              <a:rPr lang="en-US" dirty="0"/>
              <a:t>Recontact of patient –Ordering clinician</a:t>
            </a:r>
          </a:p>
          <a:p>
            <a:endParaRPr lang="en-US" dirty="0"/>
          </a:p>
          <a:p>
            <a:r>
              <a:rPr lang="en-US" b="1" dirty="0"/>
              <a:t>Strength of a duty</a:t>
            </a:r>
          </a:p>
          <a:p>
            <a:pPr marL="285750" indent="-285750">
              <a:buFont typeface="Arial" panose="020B0604020202020204" pitchFamily="34" charset="0"/>
              <a:buChar char="•"/>
            </a:pPr>
            <a:r>
              <a:rPr lang="en-US" dirty="0"/>
              <a:t>Increases when a variant is reclassified in a manner that has implications for a patient’s clinical care.</a:t>
            </a:r>
          </a:p>
          <a:p>
            <a:pPr marL="742950" lvl="1" indent="-285750">
              <a:buFont typeface="Arial" panose="020B0604020202020204" pitchFamily="34" charset="0"/>
              <a:buChar char="•"/>
            </a:pPr>
            <a:r>
              <a:rPr lang="en-US" dirty="0"/>
              <a:t>Penetrance, severity, preventability, treatability</a:t>
            </a:r>
          </a:p>
          <a:p>
            <a:endParaRPr lang="en-US" dirty="0"/>
          </a:p>
          <a:p>
            <a:r>
              <a:rPr lang="en-US" b="1" dirty="0"/>
              <a:t>Duration of a duty</a:t>
            </a:r>
          </a:p>
          <a:p>
            <a:pPr marL="285750" indent="-285750">
              <a:buFont typeface="Arial" panose="020B0604020202020204" pitchFamily="34" charset="0"/>
              <a:buChar char="•"/>
            </a:pPr>
            <a:r>
              <a:rPr lang="en-US" dirty="0"/>
              <a:t>?????</a:t>
            </a:r>
          </a:p>
          <a:p>
            <a:pPr marL="285750" indent="-285750">
              <a:buFont typeface="Arial" panose="020B0604020202020204" pitchFamily="34" charset="0"/>
              <a:buChar char="•"/>
            </a:pPr>
            <a:endParaRPr lang="en-US" dirty="0"/>
          </a:p>
          <a:p>
            <a:r>
              <a:rPr lang="en-US" b="1" dirty="0"/>
              <a:t>Efforts to recontact</a:t>
            </a:r>
          </a:p>
          <a:p>
            <a:pPr marL="285750" indent="-285750">
              <a:buFont typeface="Arial" panose="020B0604020202020204" pitchFamily="34" charset="0"/>
              <a:buChar char="•"/>
            </a:pPr>
            <a:r>
              <a:rPr lang="en-US" dirty="0"/>
              <a:t>At least some efforts to contact the patient would seem to be required, but should not be overly burdensome.</a:t>
            </a:r>
          </a:p>
        </p:txBody>
      </p:sp>
    </p:spTree>
    <p:extLst>
      <p:ext uri="{BB962C8B-B14F-4D97-AF65-F5344CB8AC3E}">
        <p14:creationId xmlns:p14="http://schemas.microsoft.com/office/powerpoint/2010/main" val="268664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60354" y="149195"/>
            <a:ext cx="2808961" cy="1325563"/>
          </a:xfrm>
        </p:spPr>
        <p:txBody>
          <a:bodyPr anchor="ctr">
            <a:normAutofit/>
          </a:bodyPr>
          <a:lstStyle/>
          <a:p>
            <a:pPr algn="ctr"/>
            <a:r>
              <a:rPr lang="en-US" sz="3600" dirty="0">
                <a:solidFill>
                  <a:schemeClr val="tx2"/>
                </a:solidFill>
              </a:rPr>
              <a:t>Ethics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Text&#10;&#10;Description automatically generated">
            <a:extLst>
              <a:ext uri="{FF2B5EF4-FFF2-40B4-BE49-F238E27FC236}">
                <a16:creationId xmlns:a16="http://schemas.microsoft.com/office/drawing/2014/main" id="{A08D2FA8-D14B-B24B-A1A8-53D074AD4198}"/>
              </a:ext>
            </a:extLst>
          </p:cNvPr>
          <p:cNvPicPr>
            <a:picLocks noChangeAspect="1"/>
          </p:cNvPicPr>
          <p:nvPr/>
        </p:nvPicPr>
        <p:blipFill>
          <a:blip r:embed="rId3"/>
          <a:stretch>
            <a:fillRect/>
          </a:stretch>
        </p:blipFill>
        <p:spPr>
          <a:xfrm>
            <a:off x="5311523" y="46299"/>
            <a:ext cx="6879944" cy="2119688"/>
          </a:xfrm>
          <a:prstGeom prst="rect">
            <a:avLst/>
          </a:prstGeom>
        </p:spPr>
      </p:pic>
      <p:sp>
        <p:nvSpPr>
          <p:cNvPr id="5" name="TextBox 4">
            <a:extLst>
              <a:ext uri="{FF2B5EF4-FFF2-40B4-BE49-F238E27FC236}">
                <a16:creationId xmlns:a16="http://schemas.microsoft.com/office/drawing/2014/main" id="{4E842C44-6B69-734C-BC54-996476CF77E2}"/>
              </a:ext>
            </a:extLst>
          </p:cNvPr>
          <p:cNvSpPr txBox="1"/>
          <p:nvPr/>
        </p:nvSpPr>
        <p:spPr>
          <a:xfrm>
            <a:off x="1063652" y="2510865"/>
            <a:ext cx="8725535" cy="3970318"/>
          </a:xfrm>
          <a:prstGeom prst="rect">
            <a:avLst/>
          </a:prstGeom>
          <a:noFill/>
        </p:spPr>
        <p:txBody>
          <a:bodyPr wrap="square" rtlCol="0">
            <a:spAutoFit/>
          </a:bodyPr>
          <a:lstStyle/>
          <a:p>
            <a:r>
              <a:rPr lang="en-GB" b="1" dirty="0"/>
              <a:t>“We believe that an ethical duty to reinterpret variants should be recognized, although we acknowledge that some aspects of such a duty, such as its precise dimensions and duration and the funding mechanism, will need to be worked out over time.”</a:t>
            </a:r>
          </a:p>
          <a:p>
            <a:endParaRPr lang="en-GB" dirty="0"/>
          </a:p>
          <a:p>
            <a:r>
              <a:rPr lang="en-GB" dirty="0"/>
              <a:t>“Patients should be told about the possibility of uncertain test results as part of an informed consent process to genetic testing.” </a:t>
            </a:r>
          </a:p>
          <a:p>
            <a:endParaRPr lang="en-GB" dirty="0"/>
          </a:p>
          <a:p>
            <a:r>
              <a:rPr lang="en-GB" dirty="0"/>
              <a:t>“If a duty to reinterpret variants becomes generally accepted, the possibility of being recontacted should also be part of the consent process, […] noted on initial laboratory reports […]” </a:t>
            </a:r>
          </a:p>
          <a:p>
            <a:endParaRPr lang="en-GB" dirty="0"/>
          </a:p>
          <a:p>
            <a:r>
              <a:rPr lang="en-GB" dirty="0"/>
              <a:t>“we believe that patients whose consent to testing did not include specific notice of the possibility of reinterpretation should not be precluded from benefiting from new interpretations.”</a:t>
            </a:r>
          </a:p>
        </p:txBody>
      </p:sp>
    </p:spTree>
    <p:extLst>
      <p:ext uri="{BB962C8B-B14F-4D97-AF65-F5344CB8AC3E}">
        <p14:creationId xmlns:p14="http://schemas.microsoft.com/office/powerpoint/2010/main" val="424934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63737" y="195494"/>
            <a:ext cx="2808961" cy="1325563"/>
          </a:xfrm>
        </p:spPr>
        <p:txBody>
          <a:bodyPr anchor="ctr">
            <a:normAutofit/>
          </a:bodyPr>
          <a:lstStyle/>
          <a:p>
            <a:r>
              <a:rPr lang="en-US" sz="3600" dirty="0">
                <a:solidFill>
                  <a:schemeClr val="tx2"/>
                </a:solidFill>
              </a:rPr>
              <a:t>Patient perspectives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Graphical user interface, text, application&#10;&#10;Description automatically generated">
            <a:extLst>
              <a:ext uri="{FF2B5EF4-FFF2-40B4-BE49-F238E27FC236}">
                <a16:creationId xmlns:a16="http://schemas.microsoft.com/office/drawing/2014/main" id="{3193A713-FB53-F943-8026-E3C70AD84DA6}"/>
              </a:ext>
            </a:extLst>
          </p:cNvPr>
          <p:cNvPicPr>
            <a:picLocks noChangeAspect="1"/>
          </p:cNvPicPr>
          <p:nvPr/>
        </p:nvPicPr>
        <p:blipFill>
          <a:blip r:embed="rId3"/>
          <a:stretch>
            <a:fillRect/>
          </a:stretch>
        </p:blipFill>
        <p:spPr>
          <a:xfrm>
            <a:off x="5868365" y="16811"/>
            <a:ext cx="6330683" cy="2086650"/>
          </a:xfrm>
          <a:prstGeom prst="rect">
            <a:avLst/>
          </a:prstGeom>
        </p:spPr>
      </p:pic>
      <p:sp>
        <p:nvSpPr>
          <p:cNvPr id="7" name="TextBox 6">
            <a:extLst>
              <a:ext uri="{FF2B5EF4-FFF2-40B4-BE49-F238E27FC236}">
                <a16:creationId xmlns:a16="http://schemas.microsoft.com/office/drawing/2014/main" id="{28D223BA-871C-414C-B9E8-2C6578C6F442}"/>
              </a:ext>
            </a:extLst>
          </p:cNvPr>
          <p:cNvSpPr txBox="1"/>
          <p:nvPr/>
        </p:nvSpPr>
        <p:spPr>
          <a:xfrm>
            <a:off x="416689" y="2743111"/>
            <a:ext cx="10903352" cy="3416320"/>
          </a:xfrm>
          <a:prstGeom prst="rect">
            <a:avLst/>
          </a:prstGeom>
          <a:noFill/>
        </p:spPr>
        <p:txBody>
          <a:bodyPr wrap="square" rtlCol="0">
            <a:spAutoFit/>
          </a:bodyPr>
          <a:lstStyle/>
          <a:p>
            <a:r>
              <a:rPr lang="en-GB" dirty="0"/>
              <a:t>Interviews with 41 patients/parents of patients</a:t>
            </a:r>
          </a:p>
          <a:p>
            <a:endParaRPr lang="en-GB" dirty="0"/>
          </a:p>
          <a:p>
            <a:pPr marL="285750" indent="-285750">
              <a:buFont typeface="Arial" panose="020B0604020202020204" pitchFamily="34" charset="0"/>
              <a:buChar char="•"/>
            </a:pPr>
            <a:r>
              <a:rPr lang="en-GB" b="1" dirty="0"/>
              <a:t>“Overall, these findings indicate that patients tend to value the potential for recontact as an important means to bring the clinical and psychological benefits of biomedical research to families in a timely fashion.”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certain circumstances receiving new information may trigger complex psychological reactions, irrespective of how bespoke or actionable the new information might be.”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discussion between HCPs and patients about recontacting in the context of consent for testing may be beneficial. Such discussion may help patients to reflect on the issue of the evolving nature of genomic information, adjust their expectations […] and express their preferences.”</a:t>
            </a:r>
          </a:p>
          <a:p>
            <a:endParaRPr lang="en-US" dirty="0"/>
          </a:p>
        </p:txBody>
      </p:sp>
    </p:spTree>
    <p:extLst>
      <p:ext uri="{BB962C8B-B14F-4D97-AF65-F5344CB8AC3E}">
        <p14:creationId xmlns:p14="http://schemas.microsoft.com/office/powerpoint/2010/main" val="349049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63737" y="195494"/>
            <a:ext cx="2808961" cy="1325563"/>
          </a:xfrm>
        </p:spPr>
        <p:txBody>
          <a:bodyPr anchor="ctr">
            <a:normAutofit/>
          </a:bodyPr>
          <a:lstStyle/>
          <a:p>
            <a:r>
              <a:rPr lang="en-US" sz="3600" dirty="0">
                <a:solidFill>
                  <a:schemeClr val="tx2"/>
                </a:solidFill>
              </a:rPr>
              <a:t>Patient perspectives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8D223BA-871C-414C-B9E8-2C6578C6F442}"/>
              </a:ext>
            </a:extLst>
          </p:cNvPr>
          <p:cNvSpPr txBox="1"/>
          <p:nvPr/>
        </p:nvSpPr>
        <p:spPr>
          <a:xfrm>
            <a:off x="469900" y="2254255"/>
            <a:ext cx="11278403" cy="4462760"/>
          </a:xfrm>
          <a:prstGeom prst="rect">
            <a:avLst/>
          </a:prstGeom>
          <a:noFill/>
        </p:spPr>
        <p:txBody>
          <a:bodyPr wrap="square" rtlCol="0">
            <a:spAutoFit/>
          </a:bodyPr>
          <a:lstStyle/>
          <a:p>
            <a:r>
              <a:rPr lang="en-US" dirty="0"/>
              <a:t>Telephone interviews with 20 patients who had received a reclassified genetic test result related to hereditary cancer. </a:t>
            </a:r>
            <a:r>
              <a:rPr lang="en-US" sz="1400" dirty="0"/>
              <a:t>(10 upgrades, 10 downgrades, not necessarily over an actionability threshold and </a:t>
            </a:r>
            <a:r>
              <a:rPr lang="en-US" sz="1400" dirty="0" err="1"/>
              <a:t>analysed</a:t>
            </a:r>
            <a:r>
              <a:rPr lang="en-US" sz="1400" dirty="0"/>
              <a:t> on aggregate)</a:t>
            </a:r>
          </a:p>
          <a:p>
            <a:endParaRPr lang="en-GB" dirty="0"/>
          </a:p>
          <a:p>
            <a:r>
              <a:rPr lang="en-GB" dirty="0"/>
              <a:t>Conclude: “ </a:t>
            </a:r>
            <a:r>
              <a:rPr lang="en-GB" b="1" dirty="0"/>
              <a:t>Most of the participants did not express distress related to the variant reclassification and only a minority expressed a decrease in trust in medical genetics. However, recall of the new interpretation was limited </a:t>
            </a:r>
            <a:r>
              <a:rPr lang="en-GB" dirty="0"/>
              <a:t>[…]”</a:t>
            </a:r>
          </a:p>
          <a:p>
            <a:endParaRPr lang="en-GB" dirty="0"/>
          </a:p>
          <a:p>
            <a:r>
              <a:rPr lang="en-GB" dirty="0"/>
              <a:t>50 year old with breast cancer LP TP53 variant underwent bilateral mastectomy. Variant downgraded to VUS.</a:t>
            </a:r>
          </a:p>
          <a:p>
            <a:r>
              <a:rPr lang="en-GB" dirty="0">
                <a:solidFill>
                  <a:schemeClr val="accent1">
                    <a:lumMod val="75000"/>
                  </a:schemeClr>
                </a:solidFill>
              </a:rPr>
              <a:t>“were pretty angry. […] It's easy to jump to ‘This was quite a mistake!’” However, she refused “living in a place of anger and resentment” and instead said that she respects the laboratory for its reclassification efforts and characterized her current feelings – now two years after the surgery – as ones of increased caution but not decreased trust. “[The reclassification] just highlighted to me how much is not known. […] I have a lot of respect for the field of medicine, [but] we can identify more than we can understand.”</a:t>
            </a:r>
          </a:p>
          <a:p>
            <a:endParaRPr lang="en-US" dirty="0"/>
          </a:p>
          <a:p>
            <a:r>
              <a:rPr lang="en-US" dirty="0"/>
              <a:t>30 year old strong </a:t>
            </a:r>
            <a:r>
              <a:rPr lang="en-US" dirty="0" err="1"/>
              <a:t>FHx</a:t>
            </a:r>
            <a:r>
              <a:rPr lang="en-US" dirty="0"/>
              <a:t> breast cancer P BRCA2 variant planned for mastectomy. Niece underwent genetic testing, different genetic lab classified as VUS. Niece informed patient shortly prior to mastectomy. </a:t>
            </a:r>
          </a:p>
          <a:p>
            <a:r>
              <a:rPr lang="en-GB" dirty="0"/>
              <a:t> </a:t>
            </a:r>
            <a:r>
              <a:rPr lang="en-GB" dirty="0">
                <a:solidFill>
                  <a:schemeClr val="accent1">
                    <a:lumMod val="75000"/>
                  </a:schemeClr>
                </a:solidFill>
              </a:rPr>
              <a:t>“It makes me feel unnerved,”</a:t>
            </a:r>
          </a:p>
        </p:txBody>
      </p:sp>
      <p:pic>
        <p:nvPicPr>
          <p:cNvPr id="4" name="Picture 3" descr="Graphical user interface, text, application, email&#10;&#10;Description automatically generated">
            <a:extLst>
              <a:ext uri="{FF2B5EF4-FFF2-40B4-BE49-F238E27FC236}">
                <a16:creationId xmlns:a16="http://schemas.microsoft.com/office/drawing/2014/main" id="{8B83DD52-A31B-124F-BB61-B4E00B7536BF}"/>
              </a:ext>
            </a:extLst>
          </p:cNvPr>
          <p:cNvPicPr>
            <a:picLocks noChangeAspect="1"/>
          </p:cNvPicPr>
          <p:nvPr/>
        </p:nvPicPr>
        <p:blipFill>
          <a:blip r:embed="rId3"/>
          <a:stretch>
            <a:fillRect/>
          </a:stretch>
        </p:blipFill>
        <p:spPr>
          <a:xfrm>
            <a:off x="6366106" y="-1"/>
            <a:ext cx="5825361" cy="2160703"/>
          </a:xfrm>
          <a:prstGeom prst="rect">
            <a:avLst/>
          </a:prstGeom>
        </p:spPr>
      </p:pic>
    </p:spTree>
    <p:extLst>
      <p:ext uri="{BB962C8B-B14F-4D97-AF65-F5344CB8AC3E}">
        <p14:creationId xmlns:p14="http://schemas.microsoft.com/office/powerpoint/2010/main" val="471421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AEB8D54C-C26A-EC43-8C08-07BD510836F9}"/>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dirty="0">
                <a:solidFill>
                  <a:schemeClr val="tx2"/>
                </a:solidFill>
                <a:latin typeface="+mj-lt"/>
                <a:ea typeface="+mj-ea"/>
                <a:cs typeface="+mj-cs"/>
              </a:rPr>
              <a:t>Initiation of Reinterpretation</a:t>
            </a:r>
            <a:endParaRPr lang="en-US" sz="5200" b="1" kern="1200" dirty="0">
              <a:solidFill>
                <a:schemeClr val="tx2"/>
              </a:solidFill>
              <a:latin typeface="+mj-lt"/>
              <a:ea typeface="+mj-ea"/>
              <a:cs typeface="+mj-cs"/>
            </a:endParaRPr>
          </a:p>
        </p:txBody>
      </p:sp>
    </p:spTree>
    <p:extLst>
      <p:ext uri="{BB962C8B-B14F-4D97-AF65-F5344CB8AC3E}">
        <p14:creationId xmlns:p14="http://schemas.microsoft.com/office/powerpoint/2010/main" val="153260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0" y="97044"/>
            <a:ext cx="2884263" cy="1325563"/>
          </a:xfrm>
        </p:spPr>
        <p:txBody>
          <a:bodyPr anchor="ctr">
            <a:normAutofit fontScale="90000"/>
          </a:bodyPr>
          <a:lstStyle/>
          <a:p>
            <a:r>
              <a:rPr lang="en-US" sz="3600" dirty="0">
                <a:solidFill>
                  <a:schemeClr val="tx2"/>
                </a:solidFill>
              </a:rPr>
              <a:t>Initiation of Reinterpretation</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Content Placeholder 4" descr="Chart&#10;&#10;Description automatically generated">
            <a:extLst>
              <a:ext uri="{FF2B5EF4-FFF2-40B4-BE49-F238E27FC236}">
                <a16:creationId xmlns:a16="http://schemas.microsoft.com/office/drawing/2014/main" id="{3E760520-E310-7249-B6A4-95D741C45552}"/>
              </a:ext>
            </a:extLst>
          </p:cNvPr>
          <p:cNvPicPr>
            <a:picLocks noGrp="1" noChangeAspect="1"/>
          </p:cNvPicPr>
          <p:nvPr>
            <p:ph idx="1"/>
          </p:nvPr>
        </p:nvPicPr>
        <p:blipFill rotWithShape="1">
          <a:blip r:embed="rId3"/>
          <a:srcRect t="6798" r="2363" b="8912"/>
          <a:stretch/>
        </p:blipFill>
        <p:spPr>
          <a:xfrm>
            <a:off x="1733186" y="1499031"/>
            <a:ext cx="8777401" cy="4203492"/>
          </a:xfrm>
        </p:spPr>
      </p:pic>
      <p:pic>
        <p:nvPicPr>
          <p:cNvPr id="23" name="Picture 2" descr="2021 ACMG Annual Meeting">
            <a:extLst>
              <a:ext uri="{FF2B5EF4-FFF2-40B4-BE49-F238E27FC236}">
                <a16:creationId xmlns:a16="http://schemas.microsoft.com/office/drawing/2014/main" id="{4FAFA36D-AD51-634A-AA99-080FB8464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593" y="6314586"/>
            <a:ext cx="5372514" cy="430920"/>
          </a:xfrm>
          <a:prstGeom prst="rect">
            <a:avLst/>
          </a:prstGeom>
          <a:noFill/>
          <a:extLst>
            <a:ext uri="{909E8E84-426E-40DD-AFC4-6F175D3DCCD1}">
              <a14:hiddenFill xmlns:a14="http://schemas.microsoft.com/office/drawing/2010/main">
                <a:solidFill>
                  <a:srgbClr val="FFFFFF"/>
                </a:solidFill>
              </a14:hiddenFill>
            </a:ext>
          </a:extLst>
        </p:spPr>
      </p:pic>
      <p:sp>
        <p:nvSpPr>
          <p:cNvPr id="24" name="Subtitle 2">
            <a:extLst>
              <a:ext uri="{FF2B5EF4-FFF2-40B4-BE49-F238E27FC236}">
                <a16:creationId xmlns:a16="http://schemas.microsoft.com/office/drawing/2014/main" id="{E0D423BE-C8BE-0E42-9F19-1BAB7AA093D6}"/>
              </a:ext>
            </a:extLst>
          </p:cNvPr>
          <p:cNvSpPr txBox="1">
            <a:spLocks/>
          </p:cNvSpPr>
          <p:nvPr/>
        </p:nvSpPr>
        <p:spPr>
          <a:xfrm>
            <a:off x="3760080" y="5820310"/>
            <a:ext cx="8291027" cy="709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Original presentation: </a:t>
            </a:r>
            <a:r>
              <a:rPr lang="en-US" sz="1600" dirty="0" err="1"/>
              <a:t>W.Chung</a:t>
            </a:r>
            <a:r>
              <a:rPr lang="en-US" sz="1600" dirty="0"/>
              <a:t> (Medical Geneticist, Columbia), </a:t>
            </a:r>
            <a:r>
              <a:rPr lang="en-US" sz="1600" dirty="0" err="1"/>
              <a:t>P.Appelbaum</a:t>
            </a:r>
            <a:r>
              <a:rPr lang="en-US" sz="1600" dirty="0"/>
              <a:t> (Psychiatrist, Columbia) , </a:t>
            </a:r>
            <a:r>
              <a:rPr lang="en-US" sz="1600" dirty="0" err="1"/>
              <a:t>J.Roberts</a:t>
            </a:r>
            <a:r>
              <a:rPr lang="en-US" sz="1600" dirty="0"/>
              <a:t> (Director of Health Law in Policy, Houston), </a:t>
            </a:r>
            <a:r>
              <a:rPr lang="en-US" sz="1600" dirty="0" err="1"/>
              <a:t>J.Pagan</a:t>
            </a:r>
            <a:r>
              <a:rPr lang="en-US" sz="1600" dirty="0"/>
              <a:t> (Health economist, NYU)</a:t>
            </a:r>
          </a:p>
        </p:txBody>
      </p:sp>
      <p:pic>
        <p:nvPicPr>
          <p:cNvPr id="25" name="Picture 8">
            <a:extLst>
              <a:ext uri="{FF2B5EF4-FFF2-40B4-BE49-F238E27FC236}">
                <a16:creationId xmlns:a16="http://schemas.microsoft.com/office/drawing/2014/main" id="{5B733C51-1584-F142-B437-7840514EE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199" y="6267200"/>
            <a:ext cx="3065600" cy="4730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2EA755-3BC5-9C43-B46A-6751BA5FABEB}"/>
              </a:ext>
            </a:extLst>
          </p:cNvPr>
          <p:cNvSpPr txBox="1"/>
          <p:nvPr/>
        </p:nvSpPr>
        <p:spPr>
          <a:xfrm>
            <a:off x="6678593" y="509146"/>
            <a:ext cx="5305646" cy="646331"/>
          </a:xfrm>
          <a:prstGeom prst="rect">
            <a:avLst/>
          </a:prstGeom>
          <a:noFill/>
        </p:spPr>
        <p:txBody>
          <a:bodyPr wrap="square" rtlCol="0">
            <a:spAutoFit/>
          </a:bodyPr>
          <a:lstStyle/>
          <a:p>
            <a:r>
              <a:rPr lang="en-US" dirty="0"/>
              <a:t>There is a divergence of expectations regarding who should initiate reinterpretation.</a:t>
            </a:r>
          </a:p>
        </p:txBody>
      </p:sp>
    </p:spTree>
    <p:extLst>
      <p:ext uri="{BB962C8B-B14F-4D97-AF65-F5344CB8AC3E}">
        <p14:creationId xmlns:p14="http://schemas.microsoft.com/office/powerpoint/2010/main" val="90378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717D42F0-AE57-FC40-B8CA-C3437E48847B}"/>
              </a:ext>
            </a:extLst>
          </p:cNvPr>
          <p:cNvSpPr/>
          <p:nvPr/>
        </p:nvSpPr>
        <p:spPr>
          <a:xfrm>
            <a:off x="264563" y="3624117"/>
            <a:ext cx="11553568" cy="314794"/>
          </a:xfrm>
          <a:prstGeom prst="roundRect">
            <a:avLst/>
          </a:prstGeom>
          <a:gradFill flip="none" rotWithShape="1">
            <a:gsLst>
              <a:gs pos="0">
                <a:schemeClr val="accent1">
                  <a:alpha val="50000"/>
                </a:schemeClr>
              </a:gs>
              <a:gs pos="31000">
                <a:schemeClr val="accent1">
                  <a:lumMod val="45000"/>
                  <a:lumOff val="55000"/>
                </a:schemeClr>
              </a:gs>
              <a:gs pos="34000">
                <a:schemeClr val="accent1">
                  <a:lumMod val="45000"/>
                  <a:lumOff val="55000"/>
                </a:schemeClr>
              </a:gs>
              <a:gs pos="100000">
                <a:srgbClr val="C00000">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 Journey</a:t>
            </a:r>
          </a:p>
        </p:txBody>
      </p:sp>
      <p:sp>
        <p:nvSpPr>
          <p:cNvPr id="17" name="Down Arrow Callout 16">
            <a:extLst>
              <a:ext uri="{FF2B5EF4-FFF2-40B4-BE49-F238E27FC236}">
                <a16:creationId xmlns:a16="http://schemas.microsoft.com/office/drawing/2014/main" id="{CA05B92E-9978-C746-932C-0CEF4EA16A42}"/>
              </a:ext>
            </a:extLst>
          </p:cNvPr>
          <p:cNvSpPr/>
          <p:nvPr/>
        </p:nvSpPr>
        <p:spPr>
          <a:xfrm>
            <a:off x="77358" y="2702125"/>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Cancer Diagnosis</a:t>
            </a:r>
          </a:p>
        </p:txBody>
      </p:sp>
      <p:sp>
        <p:nvSpPr>
          <p:cNvPr id="43" name="Down Arrow Callout 42">
            <a:extLst>
              <a:ext uri="{FF2B5EF4-FFF2-40B4-BE49-F238E27FC236}">
                <a16:creationId xmlns:a16="http://schemas.microsoft.com/office/drawing/2014/main" id="{846B82F1-87FD-5B4B-A76F-10D19EC08AFF}"/>
              </a:ext>
            </a:extLst>
          </p:cNvPr>
          <p:cNvSpPr/>
          <p:nvPr/>
        </p:nvSpPr>
        <p:spPr>
          <a:xfrm>
            <a:off x="9428047" y="1863121"/>
            <a:ext cx="1823814" cy="1745110"/>
          </a:xfrm>
          <a:prstGeom prst="downArrowCallout">
            <a:avLst>
              <a:gd name="adj1" fmla="val 4724"/>
              <a:gd name="adj2" fmla="val 8930"/>
              <a:gd name="adj3" fmla="val 10314"/>
              <a:gd name="adj4" fmla="val 3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baseline="30000" dirty="0"/>
              <a:t>nd</a:t>
            </a:r>
            <a:r>
              <a:rPr lang="en-US" dirty="0"/>
              <a:t> inconsistent cancer diagnosed</a:t>
            </a:r>
          </a:p>
        </p:txBody>
      </p:sp>
      <p:sp>
        <p:nvSpPr>
          <p:cNvPr id="48" name="Down Arrow Callout 47">
            <a:extLst>
              <a:ext uri="{FF2B5EF4-FFF2-40B4-BE49-F238E27FC236}">
                <a16:creationId xmlns:a16="http://schemas.microsoft.com/office/drawing/2014/main" id="{F504966D-1435-DF44-8F0E-CF2CE736C480}"/>
              </a:ext>
            </a:extLst>
          </p:cNvPr>
          <p:cNvSpPr/>
          <p:nvPr/>
        </p:nvSpPr>
        <p:spPr>
          <a:xfrm>
            <a:off x="2763953" y="2717073"/>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Cascade test for relative</a:t>
            </a:r>
          </a:p>
        </p:txBody>
      </p:sp>
      <p:sp>
        <p:nvSpPr>
          <p:cNvPr id="51" name="Down Arrow Callout 50">
            <a:extLst>
              <a:ext uri="{FF2B5EF4-FFF2-40B4-BE49-F238E27FC236}">
                <a16:creationId xmlns:a16="http://schemas.microsoft.com/office/drawing/2014/main" id="{D922B36F-BE4F-3748-979D-073B6311C26A}"/>
              </a:ext>
            </a:extLst>
          </p:cNvPr>
          <p:cNvSpPr/>
          <p:nvPr/>
        </p:nvSpPr>
        <p:spPr>
          <a:xfrm>
            <a:off x="6085634" y="2715213"/>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Cascade test for relative</a:t>
            </a:r>
          </a:p>
        </p:txBody>
      </p:sp>
      <p:sp>
        <p:nvSpPr>
          <p:cNvPr id="52" name="Down Arrow Callout 51">
            <a:extLst>
              <a:ext uri="{FF2B5EF4-FFF2-40B4-BE49-F238E27FC236}">
                <a16:creationId xmlns:a16="http://schemas.microsoft.com/office/drawing/2014/main" id="{50D825A0-9985-7546-83AF-CB15CE530A31}"/>
              </a:ext>
            </a:extLst>
          </p:cNvPr>
          <p:cNvSpPr/>
          <p:nvPr/>
        </p:nvSpPr>
        <p:spPr>
          <a:xfrm>
            <a:off x="8338216" y="2701188"/>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Cascade test for relative</a:t>
            </a:r>
          </a:p>
        </p:txBody>
      </p:sp>
      <p:sp>
        <p:nvSpPr>
          <p:cNvPr id="55" name="Line Callout 2 (No Border) 54">
            <a:extLst>
              <a:ext uri="{FF2B5EF4-FFF2-40B4-BE49-F238E27FC236}">
                <a16:creationId xmlns:a16="http://schemas.microsoft.com/office/drawing/2014/main" id="{08689EC7-2C70-D24F-8362-63D06EB724E1}"/>
              </a:ext>
            </a:extLst>
          </p:cNvPr>
          <p:cNvSpPr/>
          <p:nvPr/>
        </p:nvSpPr>
        <p:spPr>
          <a:xfrm>
            <a:off x="3841894" y="391817"/>
            <a:ext cx="2768507" cy="582555"/>
          </a:xfrm>
          <a:prstGeom prst="callout2">
            <a:avLst>
              <a:gd name="adj1" fmla="val 50695"/>
              <a:gd name="adj2" fmla="val 97955"/>
              <a:gd name="adj3" fmla="val 52935"/>
              <a:gd name="adj4" fmla="val 117449"/>
              <a:gd name="adj5" fmla="val 550037"/>
              <a:gd name="adj6" fmla="val 50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Variant found in ‘unrelated’ new proband</a:t>
            </a:r>
          </a:p>
        </p:txBody>
      </p:sp>
      <p:sp>
        <p:nvSpPr>
          <p:cNvPr id="56" name="Down Arrow Callout 55">
            <a:extLst>
              <a:ext uri="{FF2B5EF4-FFF2-40B4-BE49-F238E27FC236}">
                <a16:creationId xmlns:a16="http://schemas.microsoft.com/office/drawing/2014/main" id="{3D643055-D107-B846-8BED-24246E990121}"/>
              </a:ext>
            </a:extLst>
          </p:cNvPr>
          <p:cNvSpPr/>
          <p:nvPr/>
        </p:nvSpPr>
        <p:spPr>
          <a:xfrm>
            <a:off x="6874854" y="1871064"/>
            <a:ext cx="1823814" cy="1745110"/>
          </a:xfrm>
          <a:prstGeom prst="downArrowCallout">
            <a:avLst>
              <a:gd name="adj1" fmla="val 4724"/>
              <a:gd name="adj2" fmla="val 8930"/>
              <a:gd name="adj3" fmla="val 10314"/>
              <a:gd name="adj4" fmla="val 3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reducing surgery</a:t>
            </a:r>
          </a:p>
        </p:txBody>
      </p:sp>
      <p:sp>
        <p:nvSpPr>
          <p:cNvPr id="57" name="Down Arrow Callout 56">
            <a:extLst>
              <a:ext uri="{FF2B5EF4-FFF2-40B4-BE49-F238E27FC236}">
                <a16:creationId xmlns:a16="http://schemas.microsoft.com/office/drawing/2014/main" id="{4C7A9CA0-BBBE-A942-993D-7A9D3D48F914}"/>
              </a:ext>
            </a:extLst>
          </p:cNvPr>
          <p:cNvSpPr/>
          <p:nvPr/>
        </p:nvSpPr>
        <p:spPr>
          <a:xfrm>
            <a:off x="3772497" y="1868098"/>
            <a:ext cx="1823814" cy="1745110"/>
          </a:xfrm>
          <a:prstGeom prst="downArrowCallout">
            <a:avLst>
              <a:gd name="adj1" fmla="val 4724"/>
              <a:gd name="adj2" fmla="val 8930"/>
              <a:gd name="adj3" fmla="val 10314"/>
              <a:gd name="adj4" fmla="val 3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PGD/PND for proband</a:t>
            </a:r>
          </a:p>
        </p:txBody>
      </p:sp>
      <p:sp>
        <p:nvSpPr>
          <p:cNvPr id="58" name="Down Arrow Callout 57">
            <a:extLst>
              <a:ext uri="{FF2B5EF4-FFF2-40B4-BE49-F238E27FC236}">
                <a16:creationId xmlns:a16="http://schemas.microsoft.com/office/drawing/2014/main" id="{32AC3006-F1F3-FB4C-8183-050EAB763023}"/>
              </a:ext>
            </a:extLst>
          </p:cNvPr>
          <p:cNvSpPr/>
          <p:nvPr/>
        </p:nvSpPr>
        <p:spPr>
          <a:xfrm>
            <a:off x="1264980" y="1854741"/>
            <a:ext cx="1823814" cy="1745110"/>
          </a:xfrm>
          <a:prstGeom prst="downArrowCallout">
            <a:avLst>
              <a:gd name="adj1" fmla="val 4724"/>
              <a:gd name="adj2" fmla="val 8930"/>
              <a:gd name="adj3" fmla="val 10314"/>
              <a:gd name="adj4" fmla="val 365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CSG Variant Identified</a:t>
            </a:r>
          </a:p>
        </p:txBody>
      </p:sp>
      <p:sp>
        <p:nvSpPr>
          <p:cNvPr id="60" name="Explosion 1 59">
            <a:extLst>
              <a:ext uri="{FF2B5EF4-FFF2-40B4-BE49-F238E27FC236}">
                <a16:creationId xmlns:a16="http://schemas.microsoft.com/office/drawing/2014/main" id="{B87A89C7-ED89-454F-947B-2A4598228A83}"/>
              </a:ext>
            </a:extLst>
          </p:cNvPr>
          <p:cNvSpPr/>
          <p:nvPr/>
        </p:nvSpPr>
        <p:spPr>
          <a:xfrm>
            <a:off x="3405789" y="362225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a:extLst>
              <a:ext uri="{FF2B5EF4-FFF2-40B4-BE49-F238E27FC236}">
                <a16:creationId xmlns:a16="http://schemas.microsoft.com/office/drawing/2014/main" id="{0C99A787-AE2E-3048-92BC-F2727C728336}"/>
              </a:ext>
            </a:extLst>
          </p:cNvPr>
          <p:cNvSpPr/>
          <p:nvPr/>
        </p:nvSpPr>
        <p:spPr>
          <a:xfrm>
            <a:off x="10211792" y="3599277"/>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xplosion 1 61">
            <a:extLst>
              <a:ext uri="{FF2B5EF4-FFF2-40B4-BE49-F238E27FC236}">
                <a16:creationId xmlns:a16="http://schemas.microsoft.com/office/drawing/2014/main" id="{3C6CF823-EBC5-F949-9EAE-E558DF288F61}"/>
              </a:ext>
            </a:extLst>
          </p:cNvPr>
          <p:cNvSpPr/>
          <p:nvPr/>
        </p:nvSpPr>
        <p:spPr>
          <a:xfrm>
            <a:off x="8999361" y="3599851"/>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 62">
            <a:extLst>
              <a:ext uri="{FF2B5EF4-FFF2-40B4-BE49-F238E27FC236}">
                <a16:creationId xmlns:a16="http://schemas.microsoft.com/office/drawing/2014/main" id="{51433BA0-47D1-7F41-9E45-5AC8C6AE8127}"/>
              </a:ext>
            </a:extLst>
          </p:cNvPr>
          <p:cNvSpPr/>
          <p:nvPr/>
        </p:nvSpPr>
        <p:spPr>
          <a:xfrm>
            <a:off x="7634607" y="3608231"/>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 63">
            <a:extLst>
              <a:ext uri="{FF2B5EF4-FFF2-40B4-BE49-F238E27FC236}">
                <a16:creationId xmlns:a16="http://schemas.microsoft.com/office/drawing/2014/main" id="{619AD026-B400-B442-98FF-D2212608C483}"/>
              </a:ext>
            </a:extLst>
          </p:cNvPr>
          <p:cNvSpPr/>
          <p:nvPr/>
        </p:nvSpPr>
        <p:spPr>
          <a:xfrm>
            <a:off x="4530884" y="3602184"/>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a:extLst>
              <a:ext uri="{FF2B5EF4-FFF2-40B4-BE49-F238E27FC236}">
                <a16:creationId xmlns:a16="http://schemas.microsoft.com/office/drawing/2014/main" id="{64D1F2D6-981C-C442-88C1-55AD9BE01B4B}"/>
              </a:ext>
            </a:extLst>
          </p:cNvPr>
          <p:cNvSpPr/>
          <p:nvPr/>
        </p:nvSpPr>
        <p:spPr>
          <a:xfrm>
            <a:off x="6751398" y="3618045"/>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a:extLst>
              <a:ext uri="{FF2B5EF4-FFF2-40B4-BE49-F238E27FC236}">
                <a16:creationId xmlns:a16="http://schemas.microsoft.com/office/drawing/2014/main" id="{65777D38-FCF9-494C-8B50-7879F4531400}"/>
              </a:ext>
            </a:extLst>
          </p:cNvPr>
          <p:cNvSpPr/>
          <p:nvPr/>
        </p:nvSpPr>
        <p:spPr>
          <a:xfrm>
            <a:off x="2017703" y="360509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a:extLst>
              <a:ext uri="{FF2B5EF4-FFF2-40B4-BE49-F238E27FC236}">
                <a16:creationId xmlns:a16="http://schemas.microsoft.com/office/drawing/2014/main" id="{068F4409-729D-5449-8910-3208D0AB2F0F}"/>
              </a:ext>
            </a:extLst>
          </p:cNvPr>
          <p:cNvSpPr/>
          <p:nvPr/>
        </p:nvSpPr>
        <p:spPr>
          <a:xfrm>
            <a:off x="5035309" y="361198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a:extLst>
              <a:ext uri="{FF2B5EF4-FFF2-40B4-BE49-F238E27FC236}">
                <a16:creationId xmlns:a16="http://schemas.microsoft.com/office/drawing/2014/main" id="{5D6D9B6F-679E-F941-AB03-036D521F1E27}"/>
              </a:ext>
            </a:extLst>
          </p:cNvPr>
          <p:cNvSpPr/>
          <p:nvPr/>
        </p:nvSpPr>
        <p:spPr>
          <a:xfrm rot="18979874">
            <a:off x="-390775" y="5084629"/>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2015 ACMG Variant interpretation Criteria</a:t>
            </a:r>
          </a:p>
        </p:txBody>
      </p:sp>
      <p:sp>
        <p:nvSpPr>
          <p:cNvPr id="69" name="Pentagon 68">
            <a:extLst>
              <a:ext uri="{FF2B5EF4-FFF2-40B4-BE49-F238E27FC236}">
                <a16:creationId xmlns:a16="http://schemas.microsoft.com/office/drawing/2014/main" id="{149191C1-9D8C-DC42-BCA3-8495FD6B2C9F}"/>
              </a:ext>
            </a:extLst>
          </p:cNvPr>
          <p:cNvSpPr/>
          <p:nvPr/>
        </p:nvSpPr>
        <p:spPr>
          <a:xfrm rot="18979874">
            <a:off x="1483058" y="5081468"/>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2018  Findlay et al. BRCA1 MAVE</a:t>
            </a:r>
          </a:p>
        </p:txBody>
      </p:sp>
      <p:sp>
        <p:nvSpPr>
          <p:cNvPr id="70" name="Pentagon 69">
            <a:extLst>
              <a:ext uri="{FF2B5EF4-FFF2-40B4-BE49-F238E27FC236}">
                <a16:creationId xmlns:a16="http://schemas.microsoft.com/office/drawing/2014/main" id="{AE358BC2-E194-E842-AA71-650587003EAB}"/>
              </a:ext>
            </a:extLst>
          </p:cNvPr>
          <p:cNvSpPr/>
          <p:nvPr/>
        </p:nvSpPr>
        <p:spPr>
          <a:xfrm rot="18979874">
            <a:off x="3370310" y="5095123"/>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Bouwman</a:t>
            </a:r>
            <a:r>
              <a:rPr lang="en-US" sz="1400" dirty="0"/>
              <a:t> et al. BRCA1 MAVE</a:t>
            </a:r>
          </a:p>
        </p:txBody>
      </p:sp>
      <p:sp>
        <p:nvSpPr>
          <p:cNvPr id="71" name="Pentagon 70">
            <a:extLst>
              <a:ext uri="{FF2B5EF4-FFF2-40B4-BE49-F238E27FC236}">
                <a16:creationId xmlns:a16="http://schemas.microsoft.com/office/drawing/2014/main" id="{2B5694EF-0717-AC46-9267-CA3ADD7C3CE4}"/>
              </a:ext>
            </a:extLst>
          </p:cNvPr>
          <p:cNvSpPr/>
          <p:nvPr/>
        </p:nvSpPr>
        <p:spPr>
          <a:xfrm rot="18979874">
            <a:off x="3892046" y="510878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CanVIG</a:t>
            </a:r>
            <a:r>
              <a:rPr lang="en-US" sz="1400" dirty="0"/>
              <a:t> PHE Case – control data</a:t>
            </a:r>
          </a:p>
        </p:txBody>
      </p:sp>
      <p:sp>
        <p:nvSpPr>
          <p:cNvPr id="72" name="Pentagon 71">
            <a:extLst>
              <a:ext uri="{FF2B5EF4-FFF2-40B4-BE49-F238E27FC236}">
                <a16:creationId xmlns:a16="http://schemas.microsoft.com/office/drawing/2014/main" id="{4657CA33-37F1-144E-9835-D58EC8FC0B5E}"/>
              </a:ext>
            </a:extLst>
          </p:cNvPr>
          <p:cNvSpPr/>
          <p:nvPr/>
        </p:nvSpPr>
        <p:spPr>
          <a:xfrm rot="18979874">
            <a:off x="5076050" y="5098931"/>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2021 </a:t>
            </a:r>
            <a:r>
              <a:rPr lang="en-US" sz="1400" dirty="0" err="1"/>
              <a:t>CanVIG</a:t>
            </a:r>
            <a:r>
              <a:rPr lang="en-US" sz="1400" dirty="0"/>
              <a:t> BRCA specific guidance</a:t>
            </a:r>
          </a:p>
        </p:txBody>
      </p:sp>
      <p:sp>
        <p:nvSpPr>
          <p:cNvPr id="73" name="Pentagon 72">
            <a:extLst>
              <a:ext uri="{FF2B5EF4-FFF2-40B4-BE49-F238E27FC236}">
                <a16:creationId xmlns:a16="http://schemas.microsoft.com/office/drawing/2014/main" id="{2E23E391-5A2B-6E4A-A4F8-7FC81BE74913}"/>
              </a:ext>
            </a:extLst>
          </p:cNvPr>
          <p:cNvSpPr/>
          <p:nvPr/>
        </p:nvSpPr>
        <p:spPr>
          <a:xfrm rot="18979874">
            <a:off x="6819413" y="508147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sp>
        <p:nvSpPr>
          <p:cNvPr id="74" name="TextBox 73">
            <a:extLst>
              <a:ext uri="{FF2B5EF4-FFF2-40B4-BE49-F238E27FC236}">
                <a16:creationId xmlns:a16="http://schemas.microsoft.com/office/drawing/2014/main" id="{8210BB80-7D8C-1344-B2D9-178D2D431122}"/>
              </a:ext>
            </a:extLst>
          </p:cNvPr>
          <p:cNvSpPr txBox="1"/>
          <p:nvPr/>
        </p:nvSpPr>
        <p:spPr>
          <a:xfrm>
            <a:off x="8454961" y="6101797"/>
            <a:ext cx="3715468" cy="646331"/>
          </a:xfrm>
          <a:prstGeom prst="rect">
            <a:avLst/>
          </a:prstGeom>
          <a:noFill/>
        </p:spPr>
        <p:txBody>
          <a:bodyPr wrap="square" rtlCol="0">
            <a:spAutoFit/>
          </a:bodyPr>
          <a:lstStyle/>
          <a:p>
            <a:r>
              <a:rPr lang="en-US" sz="3600" dirty="0">
                <a:latin typeface="+mj-lt"/>
              </a:rPr>
              <a:t>Reactive Approach</a:t>
            </a:r>
          </a:p>
        </p:txBody>
      </p:sp>
      <p:sp>
        <p:nvSpPr>
          <p:cNvPr id="40" name="Pentagon 39">
            <a:extLst>
              <a:ext uri="{FF2B5EF4-FFF2-40B4-BE49-F238E27FC236}">
                <a16:creationId xmlns:a16="http://schemas.microsoft.com/office/drawing/2014/main" id="{DD5A48E2-2E0F-FD43-8136-B33BA317CB82}"/>
              </a:ext>
            </a:extLst>
          </p:cNvPr>
          <p:cNvSpPr/>
          <p:nvPr/>
        </p:nvSpPr>
        <p:spPr>
          <a:xfrm rot="18979874">
            <a:off x="762065" y="5081467"/>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2017 “Leeds share some functional work”</a:t>
            </a:r>
          </a:p>
        </p:txBody>
      </p:sp>
      <p:sp>
        <p:nvSpPr>
          <p:cNvPr id="41" name="TextBox 40">
            <a:extLst>
              <a:ext uri="{FF2B5EF4-FFF2-40B4-BE49-F238E27FC236}">
                <a16:creationId xmlns:a16="http://schemas.microsoft.com/office/drawing/2014/main" id="{0BA98737-EB1F-014E-8390-E37DE10C303D}"/>
              </a:ext>
            </a:extLst>
          </p:cNvPr>
          <p:cNvSpPr txBox="1"/>
          <p:nvPr/>
        </p:nvSpPr>
        <p:spPr>
          <a:xfrm>
            <a:off x="7235342" y="373250"/>
            <a:ext cx="4612533" cy="830997"/>
          </a:xfrm>
          <a:prstGeom prst="rect">
            <a:avLst/>
          </a:prstGeom>
          <a:noFill/>
        </p:spPr>
        <p:txBody>
          <a:bodyPr wrap="square" rtlCol="0">
            <a:spAutoFit/>
          </a:bodyPr>
          <a:lstStyle/>
          <a:p>
            <a:pPr algn="r"/>
            <a:r>
              <a:rPr lang="en-US" sz="2400" dirty="0">
                <a:latin typeface="+mj-lt"/>
              </a:rPr>
              <a:t>Reinterpreting in response to clinical developments</a:t>
            </a:r>
          </a:p>
        </p:txBody>
      </p:sp>
      <p:sp>
        <p:nvSpPr>
          <p:cNvPr id="45" name="Title 1">
            <a:extLst>
              <a:ext uri="{FF2B5EF4-FFF2-40B4-BE49-F238E27FC236}">
                <a16:creationId xmlns:a16="http://schemas.microsoft.com/office/drawing/2014/main" id="{24CB30B2-16B8-B147-B75C-3A1D8499B45E}"/>
              </a:ext>
            </a:extLst>
          </p:cNvPr>
          <p:cNvSpPr txBox="1">
            <a:spLocks/>
          </p:cNvSpPr>
          <p:nvPr/>
        </p:nvSpPr>
        <p:spPr>
          <a:xfrm>
            <a:off x="0" y="97044"/>
            <a:ext cx="288426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2"/>
                </a:solidFill>
              </a:rPr>
              <a:t>Initiation of Reinterpretation</a:t>
            </a:r>
            <a:endParaRPr lang="en-US" sz="3600" dirty="0">
              <a:solidFill>
                <a:schemeClr val="tx2"/>
              </a:solidFill>
            </a:endParaRPr>
          </a:p>
        </p:txBody>
      </p:sp>
    </p:spTree>
    <p:extLst>
      <p:ext uri="{BB962C8B-B14F-4D97-AF65-F5344CB8AC3E}">
        <p14:creationId xmlns:p14="http://schemas.microsoft.com/office/powerpoint/2010/main" val="319767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717D42F0-AE57-FC40-B8CA-C3437E48847B}"/>
              </a:ext>
            </a:extLst>
          </p:cNvPr>
          <p:cNvSpPr/>
          <p:nvPr/>
        </p:nvSpPr>
        <p:spPr>
          <a:xfrm>
            <a:off x="264563" y="3624117"/>
            <a:ext cx="11553568" cy="314794"/>
          </a:xfrm>
          <a:prstGeom prst="roundRect">
            <a:avLst/>
          </a:prstGeom>
          <a:gradFill flip="none" rotWithShape="1">
            <a:gsLst>
              <a:gs pos="0">
                <a:schemeClr val="accent1">
                  <a:alpha val="50000"/>
                </a:schemeClr>
              </a:gs>
              <a:gs pos="31000">
                <a:schemeClr val="accent1">
                  <a:lumMod val="45000"/>
                  <a:lumOff val="55000"/>
                </a:schemeClr>
              </a:gs>
              <a:gs pos="34000">
                <a:schemeClr val="accent1">
                  <a:lumMod val="45000"/>
                  <a:lumOff val="55000"/>
                </a:schemeClr>
              </a:gs>
              <a:gs pos="100000">
                <a:srgbClr val="C00000">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 Journey</a:t>
            </a:r>
          </a:p>
        </p:txBody>
      </p:sp>
      <p:sp>
        <p:nvSpPr>
          <p:cNvPr id="17" name="Down Arrow Callout 16">
            <a:extLst>
              <a:ext uri="{FF2B5EF4-FFF2-40B4-BE49-F238E27FC236}">
                <a16:creationId xmlns:a16="http://schemas.microsoft.com/office/drawing/2014/main" id="{CA05B92E-9978-C746-932C-0CEF4EA16A42}"/>
              </a:ext>
            </a:extLst>
          </p:cNvPr>
          <p:cNvSpPr/>
          <p:nvPr/>
        </p:nvSpPr>
        <p:spPr>
          <a:xfrm>
            <a:off x="77358" y="2702125"/>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Cancer Diagnosis</a:t>
            </a:r>
          </a:p>
        </p:txBody>
      </p:sp>
      <p:sp>
        <p:nvSpPr>
          <p:cNvPr id="58" name="Down Arrow Callout 57">
            <a:extLst>
              <a:ext uri="{FF2B5EF4-FFF2-40B4-BE49-F238E27FC236}">
                <a16:creationId xmlns:a16="http://schemas.microsoft.com/office/drawing/2014/main" id="{32AC3006-F1F3-FB4C-8183-050EAB763023}"/>
              </a:ext>
            </a:extLst>
          </p:cNvPr>
          <p:cNvSpPr/>
          <p:nvPr/>
        </p:nvSpPr>
        <p:spPr>
          <a:xfrm>
            <a:off x="1264980" y="1854741"/>
            <a:ext cx="1823814" cy="1745110"/>
          </a:xfrm>
          <a:prstGeom prst="downArrowCallout">
            <a:avLst>
              <a:gd name="adj1" fmla="val 4724"/>
              <a:gd name="adj2" fmla="val 8930"/>
              <a:gd name="adj3" fmla="val 10314"/>
              <a:gd name="adj4" fmla="val 365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CSG Variant Identified</a:t>
            </a:r>
          </a:p>
        </p:txBody>
      </p:sp>
      <p:sp>
        <p:nvSpPr>
          <p:cNvPr id="60" name="Explosion 1 59">
            <a:extLst>
              <a:ext uri="{FF2B5EF4-FFF2-40B4-BE49-F238E27FC236}">
                <a16:creationId xmlns:a16="http://schemas.microsoft.com/office/drawing/2014/main" id="{B87A89C7-ED89-454F-947B-2A4598228A83}"/>
              </a:ext>
            </a:extLst>
          </p:cNvPr>
          <p:cNvSpPr/>
          <p:nvPr/>
        </p:nvSpPr>
        <p:spPr>
          <a:xfrm>
            <a:off x="3667673" y="361450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a:extLst>
              <a:ext uri="{FF2B5EF4-FFF2-40B4-BE49-F238E27FC236}">
                <a16:creationId xmlns:a16="http://schemas.microsoft.com/office/drawing/2014/main" id="{0C99A787-AE2E-3048-92BC-F2727C728336}"/>
              </a:ext>
            </a:extLst>
          </p:cNvPr>
          <p:cNvSpPr/>
          <p:nvPr/>
        </p:nvSpPr>
        <p:spPr>
          <a:xfrm>
            <a:off x="9720642" y="361450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 62">
            <a:extLst>
              <a:ext uri="{FF2B5EF4-FFF2-40B4-BE49-F238E27FC236}">
                <a16:creationId xmlns:a16="http://schemas.microsoft.com/office/drawing/2014/main" id="{51433BA0-47D1-7F41-9E45-5AC8C6AE8127}"/>
              </a:ext>
            </a:extLst>
          </p:cNvPr>
          <p:cNvSpPr/>
          <p:nvPr/>
        </p:nvSpPr>
        <p:spPr>
          <a:xfrm>
            <a:off x="7969719" y="361450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 63">
            <a:extLst>
              <a:ext uri="{FF2B5EF4-FFF2-40B4-BE49-F238E27FC236}">
                <a16:creationId xmlns:a16="http://schemas.microsoft.com/office/drawing/2014/main" id="{619AD026-B400-B442-98FF-D2212608C483}"/>
              </a:ext>
            </a:extLst>
          </p:cNvPr>
          <p:cNvSpPr/>
          <p:nvPr/>
        </p:nvSpPr>
        <p:spPr>
          <a:xfrm>
            <a:off x="4387006" y="361450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a:extLst>
              <a:ext uri="{FF2B5EF4-FFF2-40B4-BE49-F238E27FC236}">
                <a16:creationId xmlns:a16="http://schemas.microsoft.com/office/drawing/2014/main" id="{64D1F2D6-981C-C442-88C1-55AD9BE01B4B}"/>
              </a:ext>
            </a:extLst>
          </p:cNvPr>
          <p:cNvSpPr/>
          <p:nvPr/>
        </p:nvSpPr>
        <p:spPr>
          <a:xfrm>
            <a:off x="6803898" y="361450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a:extLst>
              <a:ext uri="{FF2B5EF4-FFF2-40B4-BE49-F238E27FC236}">
                <a16:creationId xmlns:a16="http://schemas.microsoft.com/office/drawing/2014/main" id="{65777D38-FCF9-494C-8B50-7879F4531400}"/>
              </a:ext>
            </a:extLst>
          </p:cNvPr>
          <p:cNvSpPr/>
          <p:nvPr/>
        </p:nvSpPr>
        <p:spPr>
          <a:xfrm>
            <a:off x="2543668" y="361450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a:extLst>
              <a:ext uri="{FF2B5EF4-FFF2-40B4-BE49-F238E27FC236}">
                <a16:creationId xmlns:a16="http://schemas.microsoft.com/office/drawing/2014/main" id="{068F4409-729D-5449-8910-3208D0AB2F0F}"/>
              </a:ext>
            </a:extLst>
          </p:cNvPr>
          <p:cNvSpPr/>
          <p:nvPr/>
        </p:nvSpPr>
        <p:spPr>
          <a:xfrm>
            <a:off x="6247757" y="361450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a:extLst>
              <a:ext uri="{FF2B5EF4-FFF2-40B4-BE49-F238E27FC236}">
                <a16:creationId xmlns:a16="http://schemas.microsoft.com/office/drawing/2014/main" id="{5D6D9B6F-679E-F941-AB03-036D521F1E27}"/>
              </a:ext>
            </a:extLst>
          </p:cNvPr>
          <p:cNvSpPr/>
          <p:nvPr/>
        </p:nvSpPr>
        <p:spPr>
          <a:xfrm rot="18979874">
            <a:off x="-390775" y="5084629"/>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2015 ACMG Variant interpretation Criteria</a:t>
            </a:r>
          </a:p>
        </p:txBody>
      </p:sp>
      <p:sp>
        <p:nvSpPr>
          <p:cNvPr id="69" name="Pentagon 68">
            <a:extLst>
              <a:ext uri="{FF2B5EF4-FFF2-40B4-BE49-F238E27FC236}">
                <a16:creationId xmlns:a16="http://schemas.microsoft.com/office/drawing/2014/main" id="{149191C1-9D8C-DC42-BCA3-8495FD6B2C9F}"/>
              </a:ext>
            </a:extLst>
          </p:cNvPr>
          <p:cNvSpPr/>
          <p:nvPr/>
        </p:nvSpPr>
        <p:spPr>
          <a:xfrm rot="18979874">
            <a:off x="1483058" y="5081468"/>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2018  Findlay et al. BRCA1 MAVE</a:t>
            </a:r>
          </a:p>
        </p:txBody>
      </p:sp>
      <p:sp>
        <p:nvSpPr>
          <p:cNvPr id="70" name="Pentagon 69">
            <a:extLst>
              <a:ext uri="{FF2B5EF4-FFF2-40B4-BE49-F238E27FC236}">
                <a16:creationId xmlns:a16="http://schemas.microsoft.com/office/drawing/2014/main" id="{AE358BC2-E194-E842-AA71-650587003EAB}"/>
              </a:ext>
            </a:extLst>
          </p:cNvPr>
          <p:cNvSpPr/>
          <p:nvPr/>
        </p:nvSpPr>
        <p:spPr>
          <a:xfrm rot="18979874">
            <a:off x="3370310" y="5095123"/>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Bouwman</a:t>
            </a:r>
            <a:r>
              <a:rPr lang="en-US" sz="1400" dirty="0"/>
              <a:t> et al. BRCA1 MAVE</a:t>
            </a:r>
          </a:p>
        </p:txBody>
      </p:sp>
      <p:sp>
        <p:nvSpPr>
          <p:cNvPr id="71" name="Pentagon 70">
            <a:extLst>
              <a:ext uri="{FF2B5EF4-FFF2-40B4-BE49-F238E27FC236}">
                <a16:creationId xmlns:a16="http://schemas.microsoft.com/office/drawing/2014/main" id="{2B5694EF-0717-AC46-9267-CA3ADD7C3CE4}"/>
              </a:ext>
            </a:extLst>
          </p:cNvPr>
          <p:cNvSpPr/>
          <p:nvPr/>
        </p:nvSpPr>
        <p:spPr>
          <a:xfrm rot="18979874">
            <a:off x="3892046" y="510878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CanVIG</a:t>
            </a:r>
            <a:r>
              <a:rPr lang="en-US" sz="1400" dirty="0"/>
              <a:t> PHE Case – control data</a:t>
            </a:r>
          </a:p>
        </p:txBody>
      </p:sp>
      <p:sp>
        <p:nvSpPr>
          <p:cNvPr id="72" name="Pentagon 71">
            <a:extLst>
              <a:ext uri="{FF2B5EF4-FFF2-40B4-BE49-F238E27FC236}">
                <a16:creationId xmlns:a16="http://schemas.microsoft.com/office/drawing/2014/main" id="{4657CA33-37F1-144E-9835-D58EC8FC0B5E}"/>
              </a:ext>
            </a:extLst>
          </p:cNvPr>
          <p:cNvSpPr/>
          <p:nvPr/>
        </p:nvSpPr>
        <p:spPr>
          <a:xfrm rot="18979874">
            <a:off x="5076050" y="5098931"/>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2021 </a:t>
            </a:r>
            <a:r>
              <a:rPr lang="en-US" sz="1400" dirty="0" err="1"/>
              <a:t>CanVIG</a:t>
            </a:r>
            <a:r>
              <a:rPr lang="en-US" sz="1400" dirty="0"/>
              <a:t> BRCA specific guidance</a:t>
            </a:r>
          </a:p>
        </p:txBody>
      </p:sp>
      <p:sp>
        <p:nvSpPr>
          <p:cNvPr id="73" name="Pentagon 72">
            <a:extLst>
              <a:ext uri="{FF2B5EF4-FFF2-40B4-BE49-F238E27FC236}">
                <a16:creationId xmlns:a16="http://schemas.microsoft.com/office/drawing/2014/main" id="{2E23E391-5A2B-6E4A-A4F8-7FC81BE74913}"/>
              </a:ext>
            </a:extLst>
          </p:cNvPr>
          <p:cNvSpPr/>
          <p:nvPr/>
        </p:nvSpPr>
        <p:spPr>
          <a:xfrm rot="18979874">
            <a:off x="6819413" y="508147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sp>
        <p:nvSpPr>
          <p:cNvPr id="74" name="TextBox 73">
            <a:extLst>
              <a:ext uri="{FF2B5EF4-FFF2-40B4-BE49-F238E27FC236}">
                <a16:creationId xmlns:a16="http://schemas.microsoft.com/office/drawing/2014/main" id="{8210BB80-7D8C-1344-B2D9-178D2D431122}"/>
              </a:ext>
            </a:extLst>
          </p:cNvPr>
          <p:cNvSpPr txBox="1"/>
          <p:nvPr/>
        </p:nvSpPr>
        <p:spPr>
          <a:xfrm>
            <a:off x="9803677" y="5657670"/>
            <a:ext cx="2327908" cy="1200329"/>
          </a:xfrm>
          <a:prstGeom prst="rect">
            <a:avLst/>
          </a:prstGeom>
          <a:noFill/>
        </p:spPr>
        <p:txBody>
          <a:bodyPr wrap="square" rtlCol="0">
            <a:spAutoFit/>
          </a:bodyPr>
          <a:lstStyle/>
          <a:p>
            <a:pPr algn="r"/>
            <a:r>
              <a:rPr lang="en-US" sz="3600" dirty="0">
                <a:latin typeface="+mj-lt"/>
              </a:rPr>
              <a:t>Automated Approach</a:t>
            </a:r>
          </a:p>
        </p:txBody>
      </p:sp>
      <p:sp>
        <p:nvSpPr>
          <p:cNvPr id="40" name="Pentagon 39">
            <a:extLst>
              <a:ext uri="{FF2B5EF4-FFF2-40B4-BE49-F238E27FC236}">
                <a16:creationId xmlns:a16="http://schemas.microsoft.com/office/drawing/2014/main" id="{DD5A48E2-2E0F-FD43-8136-B33BA317CB82}"/>
              </a:ext>
            </a:extLst>
          </p:cNvPr>
          <p:cNvSpPr/>
          <p:nvPr/>
        </p:nvSpPr>
        <p:spPr>
          <a:xfrm rot="18979874">
            <a:off x="762065" y="5081467"/>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2017 “Leeds share some functional work”</a:t>
            </a:r>
          </a:p>
        </p:txBody>
      </p:sp>
      <p:sp>
        <p:nvSpPr>
          <p:cNvPr id="44" name="TextBox 43">
            <a:extLst>
              <a:ext uri="{FF2B5EF4-FFF2-40B4-BE49-F238E27FC236}">
                <a16:creationId xmlns:a16="http://schemas.microsoft.com/office/drawing/2014/main" id="{535A5F29-E59C-104D-90A9-C52AE02E2340}"/>
              </a:ext>
            </a:extLst>
          </p:cNvPr>
          <p:cNvSpPr txBox="1"/>
          <p:nvPr/>
        </p:nvSpPr>
        <p:spPr>
          <a:xfrm>
            <a:off x="7235342" y="373250"/>
            <a:ext cx="4612533" cy="830997"/>
          </a:xfrm>
          <a:prstGeom prst="rect">
            <a:avLst/>
          </a:prstGeom>
          <a:noFill/>
        </p:spPr>
        <p:txBody>
          <a:bodyPr wrap="square" rtlCol="0">
            <a:spAutoFit/>
          </a:bodyPr>
          <a:lstStyle/>
          <a:p>
            <a:pPr algn="r"/>
            <a:r>
              <a:rPr lang="en-US" sz="2400" dirty="0">
                <a:latin typeface="+mj-lt"/>
              </a:rPr>
              <a:t>Reinterpreting in response to new information</a:t>
            </a:r>
          </a:p>
        </p:txBody>
      </p:sp>
      <p:sp>
        <p:nvSpPr>
          <p:cNvPr id="36" name="Title 1">
            <a:extLst>
              <a:ext uri="{FF2B5EF4-FFF2-40B4-BE49-F238E27FC236}">
                <a16:creationId xmlns:a16="http://schemas.microsoft.com/office/drawing/2014/main" id="{1B9848C5-5FBD-C244-8FC4-661E4CC75884}"/>
              </a:ext>
            </a:extLst>
          </p:cNvPr>
          <p:cNvSpPr txBox="1">
            <a:spLocks/>
          </p:cNvSpPr>
          <p:nvPr/>
        </p:nvSpPr>
        <p:spPr>
          <a:xfrm>
            <a:off x="0" y="97044"/>
            <a:ext cx="288426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2"/>
                </a:solidFill>
              </a:rPr>
              <a:t>Initiation of Reinterpretation</a:t>
            </a:r>
            <a:endParaRPr lang="en-US" sz="3600" dirty="0">
              <a:solidFill>
                <a:schemeClr val="tx2"/>
              </a:solidFill>
            </a:endParaRPr>
          </a:p>
        </p:txBody>
      </p:sp>
    </p:spTree>
    <p:extLst>
      <p:ext uri="{BB962C8B-B14F-4D97-AF65-F5344CB8AC3E}">
        <p14:creationId xmlns:p14="http://schemas.microsoft.com/office/powerpoint/2010/main" val="7824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P spid="64" grpId="0" animBg="1"/>
      <p:bldP spid="65" grpId="0" animBg="1"/>
      <p:bldP spid="66" grpId="0"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333632" y="328300"/>
            <a:ext cx="11553568" cy="1325563"/>
          </a:xfrm>
        </p:spPr>
        <p:txBody>
          <a:bodyPr anchor="b">
            <a:normAutofit/>
          </a:bodyPr>
          <a:lstStyle/>
          <a:p>
            <a:pPr algn="ctr"/>
            <a:r>
              <a:rPr lang="en-US" sz="3600" dirty="0">
                <a:solidFill>
                  <a:schemeClr val="tx2"/>
                </a:solidFill>
              </a:rPr>
              <a:t>Objectives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9D43777-69D5-6F40-AD4F-7541DC2A9DF4}"/>
              </a:ext>
            </a:extLst>
          </p:cNvPr>
          <p:cNvSpPr>
            <a:spLocks noGrp="1"/>
          </p:cNvSpPr>
          <p:nvPr>
            <p:ph idx="1"/>
          </p:nvPr>
        </p:nvSpPr>
        <p:spPr>
          <a:xfrm>
            <a:off x="2543625" y="1893647"/>
            <a:ext cx="7830208" cy="4157588"/>
          </a:xfrm>
        </p:spPr>
        <p:txBody>
          <a:bodyPr>
            <a:normAutofit fontScale="85000" lnSpcReduction="20000"/>
          </a:bodyPr>
          <a:lstStyle/>
          <a:p>
            <a:pPr marL="0" indent="0">
              <a:buNone/>
            </a:pPr>
            <a:r>
              <a:rPr lang="en-US" dirty="0">
                <a:solidFill>
                  <a:schemeClr val="tx2"/>
                </a:solidFill>
              </a:rPr>
              <a:t>Overview of the different issues and current literature surrounding variant reinterpretation and reclassification. </a:t>
            </a:r>
          </a:p>
          <a:p>
            <a:r>
              <a:rPr lang="en-US" dirty="0">
                <a:solidFill>
                  <a:schemeClr val="tx2"/>
                </a:solidFill>
              </a:rPr>
              <a:t>Current clinical practice</a:t>
            </a:r>
          </a:p>
          <a:p>
            <a:r>
              <a:rPr lang="en-US" dirty="0">
                <a:solidFill>
                  <a:schemeClr val="tx2"/>
                </a:solidFill>
              </a:rPr>
              <a:t>Ethical considerations</a:t>
            </a:r>
          </a:p>
          <a:p>
            <a:r>
              <a:rPr lang="en-US" dirty="0">
                <a:solidFill>
                  <a:schemeClr val="tx2"/>
                </a:solidFill>
              </a:rPr>
              <a:t>Initiation of reinterpretation</a:t>
            </a:r>
          </a:p>
          <a:p>
            <a:r>
              <a:rPr lang="en-US" dirty="0">
                <a:solidFill>
                  <a:schemeClr val="tx2"/>
                </a:solidFill>
              </a:rPr>
              <a:t>Size of the problem</a:t>
            </a:r>
          </a:p>
          <a:p>
            <a:r>
              <a:rPr lang="en-US" dirty="0">
                <a:solidFill>
                  <a:schemeClr val="tx2"/>
                </a:solidFill>
              </a:rPr>
              <a:t>Current guidance</a:t>
            </a:r>
          </a:p>
          <a:p>
            <a:r>
              <a:rPr lang="en-US" dirty="0">
                <a:solidFill>
                  <a:schemeClr val="tx2"/>
                </a:solidFill>
              </a:rPr>
              <a:t>Survey feedback</a:t>
            </a:r>
          </a:p>
          <a:p>
            <a:r>
              <a:rPr lang="en-US" dirty="0">
                <a:solidFill>
                  <a:schemeClr val="tx2"/>
                </a:solidFill>
              </a:rPr>
              <a:t>Examples</a:t>
            </a:r>
          </a:p>
          <a:p>
            <a:r>
              <a:rPr lang="en-US" dirty="0">
                <a:solidFill>
                  <a:schemeClr val="tx2"/>
                </a:solidFill>
              </a:rPr>
              <a:t>Introduce </a:t>
            </a:r>
            <a:r>
              <a:rPr lang="en-US" dirty="0" err="1">
                <a:solidFill>
                  <a:schemeClr val="tx2"/>
                </a:solidFill>
              </a:rPr>
              <a:t>CanVIG</a:t>
            </a:r>
            <a:r>
              <a:rPr lang="en-US" dirty="0">
                <a:solidFill>
                  <a:schemeClr val="tx2"/>
                </a:solidFill>
              </a:rPr>
              <a:t> guidance on laboratory and clinical actions following a variant reinterpretation</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10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717D42F0-AE57-FC40-B8CA-C3437E48847B}"/>
              </a:ext>
            </a:extLst>
          </p:cNvPr>
          <p:cNvSpPr/>
          <p:nvPr/>
        </p:nvSpPr>
        <p:spPr>
          <a:xfrm>
            <a:off x="264563" y="3624117"/>
            <a:ext cx="11553568" cy="314794"/>
          </a:xfrm>
          <a:prstGeom prst="roundRect">
            <a:avLst/>
          </a:prstGeom>
          <a:gradFill flip="none" rotWithShape="1">
            <a:gsLst>
              <a:gs pos="0">
                <a:schemeClr val="accent1">
                  <a:alpha val="50000"/>
                </a:schemeClr>
              </a:gs>
              <a:gs pos="31000">
                <a:schemeClr val="accent1">
                  <a:lumMod val="45000"/>
                  <a:lumOff val="55000"/>
                </a:schemeClr>
              </a:gs>
              <a:gs pos="34000">
                <a:schemeClr val="accent1">
                  <a:lumMod val="45000"/>
                  <a:lumOff val="55000"/>
                </a:schemeClr>
              </a:gs>
              <a:gs pos="100000">
                <a:srgbClr val="C00000">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 Journey</a:t>
            </a:r>
          </a:p>
        </p:txBody>
      </p:sp>
      <p:sp>
        <p:nvSpPr>
          <p:cNvPr id="17" name="Down Arrow Callout 16">
            <a:extLst>
              <a:ext uri="{FF2B5EF4-FFF2-40B4-BE49-F238E27FC236}">
                <a16:creationId xmlns:a16="http://schemas.microsoft.com/office/drawing/2014/main" id="{CA05B92E-9978-C746-932C-0CEF4EA16A42}"/>
              </a:ext>
            </a:extLst>
          </p:cNvPr>
          <p:cNvSpPr/>
          <p:nvPr/>
        </p:nvSpPr>
        <p:spPr>
          <a:xfrm>
            <a:off x="77358" y="2702125"/>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Cancer Diagnosis</a:t>
            </a:r>
          </a:p>
        </p:txBody>
      </p:sp>
      <p:sp>
        <p:nvSpPr>
          <p:cNvPr id="58" name="Down Arrow Callout 57">
            <a:extLst>
              <a:ext uri="{FF2B5EF4-FFF2-40B4-BE49-F238E27FC236}">
                <a16:creationId xmlns:a16="http://schemas.microsoft.com/office/drawing/2014/main" id="{32AC3006-F1F3-FB4C-8183-050EAB763023}"/>
              </a:ext>
            </a:extLst>
          </p:cNvPr>
          <p:cNvSpPr/>
          <p:nvPr/>
        </p:nvSpPr>
        <p:spPr>
          <a:xfrm>
            <a:off x="1264980" y="1854741"/>
            <a:ext cx="1823814" cy="1745110"/>
          </a:xfrm>
          <a:prstGeom prst="downArrowCallout">
            <a:avLst>
              <a:gd name="adj1" fmla="val 4724"/>
              <a:gd name="adj2" fmla="val 8930"/>
              <a:gd name="adj3" fmla="val 10314"/>
              <a:gd name="adj4" fmla="val 365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CSG Variant Identified</a:t>
            </a:r>
          </a:p>
        </p:txBody>
      </p:sp>
      <p:sp>
        <p:nvSpPr>
          <p:cNvPr id="60" name="Explosion 1 59">
            <a:extLst>
              <a:ext uri="{FF2B5EF4-FFF2-40B4-BE49-F238E27FC236}">
                <a16:creationId xmlns:a16="http://schemas.microsoft.com/office/drawing/2014/main" id="{B87A89C7-ED89-454F-947B-2A4598228A83}"/>
              </a:ext>
            </a:extLst>
          </p:cNvPr>
          <p:cNvSpPr/>
          <p:nvPr/>
        </p:nvSpPr>
        <p:spPr>
          <a:xfrm>
            <a:off x="3797354" y="3595168"/>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a:extLst>
              <a:ext uri="{FF2B5EF4-FFF2-40B4-BE49-F238E27FC236}">
                <a16:creationId xmlns:a16="http://schemas.microsoft.com/office/drawing/2014/main" id="{0C99A787-AE2E-3048-92BC-F2727C728336}"/>
              </a:ext>
            </a:extLst>
          </p:cNvPr>
          <p:cNvSpPr/>
          <p:nvPr/>
        </p:nvSpPr>
        <p:spPr>
          <a:xfrm>
            <a:off x="9136307" y="3595168"/>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 63">
            <a:extLst>
              <a:ext uri="{FF2B5EF4-FFF2-40B4-BE49-F238E27FC236}">
                <a16:creationId xmlns:a16="http://schemas.microsoft.com/office/drawing/2014/main" id="{619AD026-B400-B442-98FF-D2212608C483}"/>
              </a:ext>
            </a:extLst>
          </p:cNvPr>
          <p:cNvSpPr/>
          <p:nvPr/>
        </p:nvSpPr>
        <p:spPr>
          <a:xfrm>
            <a:off x="5577005" y="3595168"/>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a:extLst>
              <a:ext uri="{FF2B5EF4-FFF2-40B4-BE49-F238E27FC236}">
                <a16:creationId xmlns:a16="http://schemas.microsoft.com/office/drawing/2014/main" id="{64D1F2D6-981C-C442-88C1-55AD9BE01B4B}"/>
              </a:ext>
            </a:extLst>
          </p:cNvPr>
          <p:cNvSpPr/>
          <p:nvPr/>
        </p:nvSpPr>
        <p:spPr>
          <a:xfrm>
            <a:off x="7356656" y="3595168"/>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a:extLst>
              <a:ext uri="{FF2B5EF4-FFF2-40B4-BE49-F238E27FC236}">
                <a16:creationId xmlns:a16="http://schemas.microsoft.com/office/drawing/2014/main" id="{65777D38-FCF9-494C-8B50-7879F4531400}"/>
              </a:ext>
            </a:extLst>
          </p:cNvPr>
          <p:cNvSpPr/>
          <p:nvPr/>
        </p:nvSpPr>
        <p:spPr>
          <a:xfrm>
            <a:off x="2017703" y="3595168"/>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a:extLst>
              <a:ext uri="{FF2B5EF4-FFF2-40B4-BE49-F238E27FC236}">
                <a16:creationId xmlns:a16="http://schemas.microsoft.com/office/drawing/2014/main" id="{5D6D9B6F-679E-F941-AB03-036D521F1E27}"/>
              </a:ext>
            </a:extLst>
          </p:cNvPr>
          <p:cNvSpPr/>
          <p:nvPr/>
        </p:nvSpPr>
        <p:spPr>
          <a:xfrm rot="18979874">
            <a:off x="-390775" y="5084629"/>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2015 ACMG Variant interpretation Criteria</a:t>
            </a:r>
          </a:p>
        </p:txBody>
      </p:sp>
      <p:sp>
        <p:nvSpPr>
          <p:cNvPr id="69" name="Pentagon 68">
            <a:extLst>
              <a:ext uri="{FF2B5EF4-FFF2-40B4-BE49-F238E27FC236}">
                <a16:creationId xmlns:a16="http://schemas.microsoft.com/office/drawing/2014/main" id="{149191C1-9D8C-DC42-BCA3-8495FD6B2C9F}"/>
              </a:ext>
            </a:extLst>
          </p:cNvPr>
          <p:cNvSpPr/>
          <p:nvPr/>
        </p:nvSpPr>
        <p:spPr>
          <a:xfrm rot="18979874">
            <a:off x="1483058" y="5081468"/>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2018  Findlay et al. BRCA1 MAVE</a:t>
            </a:r>
          </a:p>
        </p:txBody>
      </p:sp>
      <p:sp>
        <p:nvSpPr>
          <p:cNvPr id="70" name="Pentagon 69">
            <a:extLst>
              <a:ext uri="{FF2B5EF4-FFF2-40B4-BE49-F238E27FC236}">
                <a16:creationId xmlns:a16="http://schemas.microsoft.com/office/drawing/2014/main" id="{AE358BC2-E194-E842-AA71-650587003EAB}"/>
              </a:ext>
            </a:extLst>
          </p:cNvPr>
          <p:cNvSpPr/>
          <p:nvPr/>
        </p:nvSpPr>
        <p:spPr>
          <a:xfrm rot="18979874">
            <a:off x="3370310" y="5095123"/>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Bouwman</a:t>
            </a:r>
            <a:r>
              <a:rPr lang="en-US" sz="1400" dirty="0"/>
              <a:t> et al. BRCA1 MAVE</a:t>
            </a:r>
          </a:p>
        </p:txBody>
      </p:sp>
      <p:sp>
        <p:nvSpPr>
          <p:cNvPr id="71" name="Pentagon 70">
            <a:extLst>
              <a:ext uri="{FF2B5EF4-FFF2-40B4-BE49-F238E27FC236}">
                <a16:creationId xmlns:a16="http://schemas.microsoft.com/office/drawing/2014/main" id="{2B5694EF-0717-AC46-9267-CA3ADD7C3CE4}"/>
              </a:ext>
            </a:extLst>
          </p:cNvPr>
          <p:cNvSpPr/>
          <p:nvPr/>
        </p:nvSpPr>
        <p:spPr>
          <a:xfrm rot="18979874">
            <a:off x="3892046" y="510878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CanVIG</a:t>
            </a:r>
            <a:r>
              <a:rPr lang="en-US" sz="1400" dirty="0"/>
              <a:t> PHE Case – control data</a:t>
            </a:r>
          </a:p>
        </p:txBody>
      </p:sp>
      <p:sp>
        <p:nvSpPr>
          <p:cNvPr id="72" name="Pentagon 71">
            <a:extLst>
              <a:ext uri="{FF2B5EF4-FFF2-40B4-BE49-F238E27FC236}">
                <a16:creationId xmlns:a16="http://schemas.microsoft.com/office/drawing/2014/main" id="{4657CA33-37F1-144E-9835-D58EC8FC0B5E}"/>
              </a:ext>
            </a:extLst>
          </p:cNvPr>
          <p:cNvSpPr/>
          <p:nvPr/>
        </p:nvSpPr>
        <p:spPr>
          <a:xfrm rot="18979874">
            <a:off x="5076050" y="5098931"/>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2021 </a:t>
            </a:r>
            <a:r>
              <a:rPr lang="en-US" sz="1400" dirty="0" err="1"/>
              <a:t>CanVIG</a:t>
            </a:r>
            <a:r>
              <a:rPr lang="en-US" sz="1400" dirty="0"/>
              <a:t> BRCA specific guidance</a:t>
            </a:r>
          </a:p>
        </p:txBody>
      </p:sp>
      <p:sp>
        <p:nvSpPr>
          <p:cNvPr id="73" name="Pentagon 72">
            <a:extLst>
              <a:ext uri="{FF2B5EF4-FFF2-40B4-BE49-F238E27FC236}">
                <a16:creationId xmlns:a16="http://schemas.microsoft.com/office/drawing/2014/main" id="{2E23E391-5A2B-6E4A-A4F8-7FC81BE74913}"/>
              </a:ext>
            </a:extLst>
          </p:cNvPr>
          <p:cNvSpPr/>
          <p:nvPr/>
        </p:nvSpPr>
        <p:spPr>
          <a:xfrm rot="18979874">
            <a:off x="6819413" y="508147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sp>
        <p:nvSpPr>
          <p:cNvPr id="74" name="TextBox 73">
            <a:extLst>
              <a:ext uri="{FF2B5EF4-FFF2-40B4-BE49-F238E27FC236}">
                <a16:creationId xmlns:a16="http://schemas.microsoft.com/office/drawing/2014/main" id="{8210BB80-7D8C-1344-B2D9-178D2D431122}"/>
              </a:ext>
            </a:extLst>
          </p:cNvPr>
          <p:cNvSpPr txBox="1"/>
          <p:nvPr/>
        </p:nvSpPr>
        <p:spPr>
          <a:xfrm>
            <a:off x="8353915" y="5657670"/>
            <a:ext cx="3777670" cy="1200329"/>
          </a:xfrm>
          <a:prstGeom prst="rect">
            <a:avLst/>
          </a:prstGeom>
          <a:noFill/>
        </p:spPr>
        <p:txBody>
          <a:bodyPr wrap="square" rtlCol="0">
            <a:spAutoFit/>
          </a:bodyPr>
          <a:lstStyle/>
          <a:p>
            <a:pPr algn="r"/>
            <a:r>
              <a:rPr lang="en-US" sz="3600" dirty="0">
                <a:latin typeface="+mj-lt"/>
              </a:rPr>
              <a:t>Interval-based Proactive Approach</a:t>
            </a:r>
          </a:p>
        </p:txBody>
      </p:sp>
      <p:sp>
        <p:nvSpPr>
          <p:cNvPr id="40" name="Pentagon 39">
            <a:extLst>
              <a:ext uri="{FF2B5EF4-FFF2-40B4-BE49-F238E27FC236}">
                <a16:creationId xmlns:a16="http://schemas.microsoft.com/office/drawing/2014/main" id="{DD5A48E2-2E0F-FD43-8136-B33BA317CB82}"/>
              </a:ext>
            </a:extLst>
          </p:cNvPr>
          <p:cNvSpPr/>
          <p:nvPr/>
        </p:nvSpPr>
        <p:spPr>
          <a:xfrm rot="18979874">
            <a:off x="762065" y="5081467"/>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2017 “Leeds share some functional work”</a:t>
            </a:r>
          </a:p>
        </p:txBody>
      </p:sp>
      <p:sp>
        <p:nvSpPr>
          <p:cNvPr id="41" name="Explosion 1 40">
            <a:extLst>
              <a:ext uri="{FF2B5EF4-FFF2-40B4-BE49-F238E27FC236}">
                <a16:creationId xmlns:a16="http://schemas.microsoft.com/office/drawing/2014/main" id="{89DBAFB1-9F47-DC44-806D-293CCD450902}"/>
              </a:ext>
            </a:extLst>
          </p:cNvPr>
          <p:cNvSpPr/>
          <p:nvPr/>
        </p:nvSpPr>
        <p:spPr>
          <a:xfrm>
            <a:off x="10915958" y="3595168"/>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875628A-36BC-434B-B591-6812BD066552}"/>
              </a:ext>
            </a:extLst>
          </p:cNvPr>
          <p:cNvSpPr txBox="1"/>
          <p:nvPr/>
        </p:nvSpPr>
        <p:spPr>
          <a:xfrm>
            <a:off x="7235342" y="373250"/>
            <a:ext cx="4612533" cy="461665"/>
          </a:xfrm>
          <a:prstGeom prst="rect">
            <a:avLst/>
          </a:prstGeom>
          <a:noFill/>
        </p:spPr>
        <p:txBody>
          <a:bodyPr wrap="square" rtlCol="0">
            <a:spAutoFit/>
          </a:bodyPr>
          <a:lstStyle/>
          <a:p>
            <a:pPr algn="r"/>
            <a:r>
              <a:rPr lang="en-US" sz="2400" dirty="0">
                <a:latin typeface="+mj-lt"/>
              </a:rPr>
              <a:t>Reinterpreting at regular intervals</a:t>
            </a:r>
          </a:p>
        </p:txBody>
      </p:sp>
      <p:sp>
        <p:nvSpPr>
          <p:cNvPr id="38" name="Title 1">
            <a:extLst>
              <a:ext uri="{FF2B5EF4-FFF2-40B4-BE49-F238E27FC236}">
                <a16:creationId xmlns:a16="http://schemas.microsoft.com/office/drawing/2014/main" id="{F965F92C-87AB-0047-B4A5-4987A62224AB}"/>
              </a:ext>
            </a:extLst>
          </p:cNvPr>
          <p:cNvSpPr>
            <a:spLocks noGrp="1"/>
          </p:cNvSpPr>
          <p:nvPr>
            <p:ph type="title"/>
          </p:nvPr>
        </p:nvSpPr>
        <p:spPr>
          <a:xfrm>
            <a:off x="0" y="97044"/>
            <a:ext cx="2884263" cy="1325563"/>
          </a:xfrm>
        </p:spPr>
        <p:txBody>
          <a:bodyPr anchor="ctr">
            <a:normAutofit fontScale="90000"/>
          </a:bodyPr>
          <a:lstStyle/>
          <a:p>
            <a:r>
              <a:rPr lang="en-US" sz="3600" dirty="0">
                <a:solidFill>
                  <a:schemeClr val="tx2"/>
                </a:solidFill>
              </a:rPr>
              <a:t>Initiation of Reinterpretation</a:t>
            </a:r>
          </a:p>
        </p:txBody>
      </p:sp>
    </p:spTree>
    <p:extLst>
      <p:ext uri="{BB962C8B-B14F-4D97-AF65-F5344CB8AC3E}">
        <p14:creationId xmlns:p14="http://schemas.microsoft.com/office/powerpoint/2010/main" val="325308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4" grpId="0" animBg="1"/>
      <p:bldP spid="65" grpId="0" animBg="1"/>
      <p:bldP spid="66"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AEB8D54C-C26A-EC43-8C08-07BD510836F9}"/>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dirty="0">
                <a:solidFill>
                  <a:schemeClr val="tx2"/>
                </a:solidFill>
                <a:latin typeface="+mj-lt"/>
                <a:ea typeface="+mj-ea"/>
                <a:cs typeface="+mj-cs"/>
              </a:rPr>
              <a:t>Size of the problem</a:t>
            </a:r>
            <a:endParaRPr lang="en-US" sz="5200" b="1" kern="1200" dirty="0">
              <a:solidFill>
                <a:schemeClr val="tx2"/>
              </a:solidFill>
              <a:latin typeface="+mj-lt"/>
              <a:ea typeface="+mj-ea"/>
              <a:cs typeface="+mj-cs"/>
            </a:endParaRPr>
          </a:p>
        </p:txBody>
      </p:sp>
    </p:spTree>
    <p:extLst>
      <p:ext uri="{BB962C8B-B14F-4D97-AF65-F5344CB8AC3E}">
        <p14:creationId xmlns:p14="http://schemas.microsoft.com/office/powerpoint/2010/main" val="271240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43133" y="149195"/>
            <a:ext cx="2282568" cy="1325563"/>
          </a:xfrm>
        </p:spPr>
        <p:txBody>
          <a:bodyPr anchor="ctr">
            <a:normAutofit/>
          </a:bodyPr>
          <a:lstStyle/>
          <a:p>
            <a:r>
              <a:rPr lang="en-US" sz="3600" dirty="0">
                <a:solidFill>
                  <a:schemeClr val="tx2"/>
                </a:solidFill>
              </a:rPr>
              <a:t>Size of the problem</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9D43777-69D5-6F40-AD4F-7541DC2A9DF4}"/>
              </a:ext>
            </a:extLst>
          </p:cNvPr>
          <p:cNvSpPr>
            <a:spLocks noGrp="1"/>
          </p:cNvSpPr>
          <p:nvPr>
            <p:ph idx="1"/>
          </p:nvPr>
        </p:nvSpPr>
        <p:spPr>
          <a:xfrm>
            <a:off x="1088543" y="2062569"/>
            <a:ext cx="9085601" cy="4285067"/>
          </a:xfrm>
        </p:spPr>
        <p:txBody>
          <a:bodyPr>
            <a:noAutofit/>
          </a:bodyPr>
          <a:lstStyle/>
          <a:p>
            <a:r>
              <a:rPr lang="en-US" sz="2400" dirty="0">
                <a:solidFill>
                  <a:schemeClr val="tx2"/>
                </a:solidFill>
              </a:rPr>
              <a:t>All individuals who had genetic testing for hereditary cancer risk between 2006 – 2016</a:t>
            </a:r>
          </a:p>
          <a:p>
            <a:pPr lvl="2"/>
            <a:r>
              <a:rPr lang="en-US" sz="1600" dirty="0">
                <a:solidFill>
                  <a:schemeClr val="tx2"/>
                </a:solidFill>
              </a:rPr>
              <a:t>(direct variant tests and founder testing excluded)</a:t>
            </a:r>
          </a:p>
          <a:p>
            <a:pPr lvl="2"/>
            <a:r>
              <a:rPr lang="en-US" sz="1600" dirty="0">
                <a:solidFill>
                  <a:schemeClr val="tx2"/>
                </a:solidFill>
              </a:rPr>
              <a:t>Myriad Genetic Laboratories Inc.</a:t>
            </a:r>
          </a:p>
          <a:p>
            <a:pPr lvl="2"/>
            <a:endParaRPr lang="en-US" sz="1600" dirty="0">
              <a:solidFill>
                <a:schemeClr val="tx2"/>
              </a:solidFill>
            </a:endParaRPr>
          </a:p>
          <a:p>
            <a:r>
              <a:rPr lang="en-US" sz="2400" dirty="0">
                <a:solidFill>
                  <a:schemeClr val="tx2"/>
                </a:solidFill>
              </a:rPr>
              <a:t>Subset analysis for patients seen at University of Texas Southwestern Medical Center</a:t>
            </a:r>
          </a:p>
          <a:p>
            <a:pPr lvl="2"/>
            <a:r>
              <a:rPr lang="en-US" sz="1600" dirty="0">
                <a:solidFill>
                  <a:schemeClr val="tx2"/>
                </a:solidFill>
              </a:rPr>
              <a:t>(i.e. enriched for suggestive personal and family history over commercial testing ‘all-comers’)</a:t>
            </a:r>
          </a:p>
          <a:p>
            <a:pPr lvl="2"/>
            <a:endParaRPr lang="en-US" sz="1600" dirty="0">
              <a:solidFill>
                <a:schemeClr val="tx2"/>
              </a:solidFill>
            </a:endParaRPr>
          </a:p>
          <a:p>
            <a:r>
              <a:rPr lang="en-US" sz="2400" dirty="0">
                <a:solidFill>
                  <a:schemeClr val="tx2"/>
                </a:solidFill>
              </a:rPr>
              <a:t>Myriad use an automated system to monitor daily for </a:t>
            </a:r>
            <a:r>
              <a:rPr lang="en-GB" sz="2400" dirty="0">
                <a:solidFill>
                  <a:schemeClr val="tx2"/>
                </a:solidFill>
              </a:rPr>
              <a:t>new evidence in the literature, statistical methods, functional data, lab specific data. </a:t>
            </a:r>
          </a:p>
          <a:p>
            <a:pPr lvl="2"/>
            <a:r>
              <a:rPr lang="en-GB" sz="1600" dirty="0">
                <a:solidFill>
                  <a:schemeClr val="tx2"/>
                </a:solidFill>
              </a:rPr>
              <a:t>Upon identification of additional information, variant classification was re-evaluated immediately. If variant reclassification was appropriate, the testing laboratory sent an amended report indicating the new classification to the clinician.</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ext&#10;&#10;Description automatically generated">
            <a:extLst>
              <a:ext uri="{FF2B5EF4-FFF2-40B4-BE49-F238E27FC236}">
                <a16:creationId xmlns:a16="http://schemas.microsoft.com/office/drawing/2014/main" id="{AC904970-FF74-C342-9D03-19C7C5D104F6}"/>
              </a:ext>
            </a:extLst>
          </p:cNvPr>
          <p:cNvPicPr>
            <a:picLocks noChangeAspect="1"/>
          </p:cNvPicPr>
          <p:nvPr/>
        </p:nvPicPr>
        <p:blipFill>
          <a:blip r:embed="rId2"/>
          <a:stretch>
            <a:fillRect/>
          </a:stretch>
        </p:blipFill>
        <p:spPr>
          <a:xfrm>
            <a:off x="6435478" y="45634"/>
            <a:ext cx="5755989" cy="1666208"/>
          </a:xfrm>
          <a:prstGeom prst="rect">
            <a:avLst/>
          </a:prstGeom>
        </p:spPr>
      </p:pic>
    </p:spTree>
    <p:extLst>
      <p:ext uri="{BB962C8B-B14F-4D97-AF65-F5344CB8AC3E}">
        <p14:creationId xmlns:p14="http://schemas.microsoft.com/office/powerpoint/2010/main" val="419677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43133" y="149195"/>
            <a:ext cx="2282568" cy="1325563"/>
          </a:xfrm>
        </p:spPr>
        <p:txBody>
          <a:bodyPr anchor="ctr">
            <a:normAutofit/>
          </a:bodyPr>
          <a:lstStyle/>
          <a:p>
            <a:r>
              <a:rPr lang="en-US" sz="3600" dirty="0">
                <a:solidFill>
                  <a:schemeClr val="tx2"/>
                </a:solidFill>
              </a:rPr>
              <a:t>Size of the problem</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ext&#10;&#10;Description automatically generated">
            <a:extLst>
              <a:ext uri="{FF2B5EF4-FFF2-40B4-BE49-F238E27FC236}">
                <a16:creationId xmlns:a16="http://schemas.microsoft.com/office/drawing/2014/main" id="{AC904970-FF74-C342-9D03-19C7C5D104F6}"/>
              </a:ext>
            </a:extLst>
          </p:cNvPr>
          <p:cNvPicPr>
            <a:picLocks noChangeAspect="1"/>
          </p:cNvPicPr>
          <p:nvPr/>
        </p:nvPicPr>
        <p:blipFill>
          <a:blip r:embed="rId2"/>
          <a:stretch>
            <a:fillRect/>
          </a:stretch>
        </p:blipFill>
        <p:spPr>
          <a:xfrm>
            <a:off x="7620000" y="45634"/>
            <a:ext cx="4571467" cy="1323320"/>
          </a:xfrm>
          <a:prstGeom prst="rect">
            <a:avLst/>
          </a:prstGeom>
        </p:spPr>
      </p:pic>
      <p:pic>
        <p:nvPicPr>
          <p:cNvPr id="17" name="Picture 16" descr="Table&#10;&#10;Description automatically generated">
            <a:extLst>
              <a:ext uri="{FF2B5EF4-FFF2-40B4-BE49-F238E27FC236}">
                <a16:creationId xmlns:a16="http://schemas.microsoft.com/office/drawing/2014/main" id="{17F8B178-E9BA-8946-A977-96A98AC60011}"/>
              </a:ext>
            </a:extLst>
          </p:cNvPr>
          <p:cNvPicPr>
            <a:picLocks noChangeAspect="1"/>
          </p:cNvPicPr>
          <p:nvPr/>
        </p:nvPicPr>
        <p:blipFill>
          <a:blip r:embed="rId3"/>
          <a:stretch>
            <a:fillRect/>
          </a:stretch>
        </p:blipFill>
        <p:spPr>
          <a:xfrm>
            <a:off x="1071778" y="1925950"/>
            <a:ext cx="10231134" cy="4002149"/>
          </a:xfrm>
          <a:prstGeom prst="rect">
            <a:avLst/>
          </a:prstGeom>
        </p:spPr>
      </p:pic>
      <p:cxnSp>
        <p:nvCxnSpPr>
          <p:cNvPr id="4" name="Straight Connector 3">
            <a:extLst>
              <a:ext uri="{FF2B5EF4-FFF2-40B4-BE49-F238E27FC236}">
                <a16:creationId xmlns:a16="http://schemas.microsoft.com/office/drawing/2014/main" id="{6069A28B-18E8-3E43-9B35-58CD41F6DFA9}"/>
              </a:ext>
            </a:extLst>
          </p:cNvPr>
          <p:cNvCxnSpPr/>
          <p:nvPr/>
        </p:nvCxnSpPr>
        <p:spPr>
          <a:xfrm>
            <a:off x="8644395" y="3375585"/>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EF977E-3FDD-6042-8D72-12FD77A35B17}"/>
              </a:ext>
            </a:extLst>
          </p:cNvPr>
          <p:cNvCxnSpPr/>
          <p:nvPr/>
        </p:nvCxnSpPr>
        <p:spPr>
          <a:xfrm>
            <a:off x="8753763" y="5206184"/>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43133" y="149195"/>
            <a:ext cx="2282568" cy="1325563"/>
          </a:xfrm>
        </p:spPr>
        <p:txBody>
          <a:bodyPr anchor="ctr">
            <a:normAutofit/>
          </a:bodyPr>
          <a:lstStyle/>
          <a:p>
            <a:r>
              <a:rPr lang="en-US" sz="3600" dirty="0">
                <a:solidFill>
                  <a:schemeClr val="tx2"/>
                </a:solidFill>
              </a:rPr>
              <a:t>Size of the problem</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ext&#10;&#10;Description automatically generated">
            <a:extLst>
              <a:ext uri="{FF2B5EF4-FFF2-40B4-BE49-F238E27FC236}">
                <a16:creationId xmlns:a16="http://schemas.microsoft.com/office/drawing/2014/main" id="{AC904970-FF74-C342-9D03-19C7C5D104F6}"/>
              </a:ext>
            </a:extLst>
          </p:cNvPr>
          <p:cNvPicPr>
            <a:picLocks noChangeAspect="1"/>
          </p:cNvPicPr>
          <p:nvPr/>
        </p:nvPicPr>
        <p:blipFill>
          <a:blip r:embed="rId3"/>
          <a:stretch>
            <a:fillRect/>
          </a:stretch>
        </p:blipFill>
        <p:spPr>
          <a:xfrm>
            <a:off x="7620000" y="45634"/>
            <a:ext cx="4571467" cy="1323320"/>
          </a:xfrm>
          <a:prstGeom prst="rect">
            <a:avLst/>
          </a:prstGeom>
        </p:spPr>
      </p:pic>
      <p:pic>
        <p:nvPicPr>
          <p:cNvPr id="4" name="Picture 3" descr="Table&#10;&#10;Description automatically generated">
            <a:extLst>
              <a:ext uri="{FF2B5EF4-FFF2-40B4-BE49-F238E27FC236}">
                <a16:creationId xmlns:a16="http://schemas.microsoft.com/office/drawing/2014/main" id="{B919C2A2-DE3B-E44C-8002-F2055788EE8B}"/>
              </a:ext>
            </a:extLst>
          </p:cNvPr>
          <p:cNvPicPr>
            <a:picLocks noChangeAspect="1"/>
          </p:cNvPicPr>
          <p:nvPr/>
        </p:nvPicPr>
        <p:blipFill>
          <a:blip r:embed="rId4"/>
          <a:stretch>
            <a:fillRect/>
          </a:stretch>
        </p:blipFill>
        <p:spPr>
          <a:xfrm>
            <a:off x="2668801" y="1515691"/>
            <a:ext cx="7154234" cy="4861564"/>
          </a:xfrm>
          <a:prstGeom prst="rect">
            <a:avLst/>
          </a:prstGeom>
        </p:spPr>
      </p:pic>
      <p:cxnSp>
        <p:nvCxnSpPr>
          <p:cNvPr id="17" name="Straight Connector 16">
            <a:extLst>
              <a:ext uri="{FF2B5EF4-FFF2-40B4-BE49-F238E27FC236}">
                <a16:creationId xmlns:a16="http://schemas.microsoft.com/office/drawing/2014/main" id="{5909F33E-C9D2-2D4C-A3E5-1DD030923F44}"/>
              </a:ext>
            </a:extLst>
          </p:cNvPr>
          <p:cNvCxnSpPr/>
          <p:nvPr/>
        </p:nvCxnSpPr>
        <p:spPr>
          <a:xfrm>
            <a:off x="4820730" y="3106271"/>
            <a:ext cx="7549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488F35-37AB-B146-9768-A33F1DC7C397}"/>
              </a:ext>
            </a:extLst>
          </p:cNvPr>
          <p:cNvCxnSpPr/>
          <p:nvPr/>
        </p:nvCxnSpPr>
        <p:spPr>
          <a:xfrm>
            <a:off x="4949824" y="3606501"/>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65F1C0-142D-8446-ACEB-38117D927C6D}"/>
              </a:ext>
            </a:extLst>
          </p:cNvPr>
          <p:cNvCxnSpPr/>
          <p:nvPr/>
        </p:nvCxnSpPr>
        <p:spPr>
          <a:xfrm>
            <a:off x="7131831" y="3843170"/>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357C21-2AB0-9F41-BE92-6C8CE13371EE}"/>
              </a:ext>
            </a:extLst>
          </p:cNvPr>
          <p:cNvCxnSpPr/>
          <p:nvPr/>
        </p:nvCxnSpPr>
        <p:spPr>
          <a:xfrm>
            <a:off x="7065495" y="3106271"/>
            <a:ext cx="7549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A1B6B0-FB27-5843-BE7B-0024018BD86F}"/>
              </a:ext>
            </a:extLst>
          </p:cNvPr>
          <p:cNvCxnSpPr/>
          <p:nvPr/>
        </p:nvCxnSpPr>
        <p:spPr>
          <a:xfrm>
            <a:off x="7147565" y="5661213"/>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BBFC6F-0259-394B-8B7B-EFA581F48BDA}"/>
              </a:ext>
            </a:extLst>
          </p:cNvPr>
          <p:cNvCxnSpPr/>
          <p:nvPr/>
        </p:nvCxnSpPr>
        <p:spPr>
          <a:xfrm>
            <a:off x="4949824" y="5426338"/>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Frame 2">
            <a:extLst>
              <a:ext uri="{FF2B5EF4-FFF2-40B4-BE49-F238E27FC236}">
                <a16:creationId xmlns:a16="http://schemas.microsoft.com/office/drawing/2014/main" id="{A430030B-DA52-B44D-B1F6-02A639A95C62}"/>
              </a:ext>
            </a:extLst>
          </p:cNvPr>
          <p:cNvSpPr/>
          <p:nvPr/>
        </p:nvSpPr>
        <p:spPr>
          <a:xfrm>
            <a:off x="2668801" y="3364452"/>
            <a:ext cx="1042587" cy="519056"/>
          </a:xfrm>
          <a:prstGeom prst="frame">
            <a:avLst>
              <a:gd name="adj1" fmla="val 6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9">
            <a:extLst>
              <a:ext uri="{FF2B5EF4-FFF2-40B4-BE49-F238E27FC236}">
                <a16:creationId xmlns:a16="http://schemas.microsoft.com/office/drawing/2014/main" id="{3C976E78-0FA8-F54E-8D68-9FEB139C316D}"/>
              </a:ext>
            </a:extLst>
          </p:cNvPr>
          <p:cNvSpPr/>
          <p:nvPr/>
        </p:nvSpPr>
        <p:spPr>
          <a:xfrm>
            <a:off x="193269" y="2979335"/>
            <a:ext cx="2282568" cy="2087517"/>
          </a:xfrm>
          <a:prstGeom prst="frame">
            <a:avLst>
              <a:gd name="adj1" fmla="val 2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c No variants were upgraded directly from benign or likely benign to pathogenic or likely pathogenic.</a:t>
            </a:r>
          </a:p>
          <a:p>
            <a:endParaRPr lang="en-GB" sz="1200" dirty="0">
              <a:solidFill>
                <a:schemeClr val="tx1"/>
              </a:solidFill>
            </a:endParaRPr>
          </a:p>
          <a:p>
            <a:r>
              <a:rPr lang="en-GB" sz="1200" dirty="0">
                <a:solidFill>
                  <a:schemeClr val="tx1"/>
                </a:solidFill>
              </a:rPr>
              <a:t>d No variants were downgraded directly from pathogenic or likely pathogenic to benign or likely benign</a:t>
            </a:r>
          </a:p>
        </p:txBody>
      </p:sp>
    </p:spTree>
    <p:extLst>
      <p:ext uri="{BB962C8B-B14F-4D97-AF65-F5344CB8AC3E}">
        <p14:creationId xmlns:p14="http://schemas.microsoft.com/office/powerpoint/2010/main" val="273128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43133" y="149195"/>
            <a:ext cx="2282568" cy="1325563"/>
          </a:xfrm>
        </p:spPr>
        <p:txBody>
          <a:bodyPr anchor="ctr">
            <a:normAutofit/>
          </a:bodyPr>
          <a:lstStyle/>
          <a:p>
            <a:r>
              <a:rPr lang="en-US" sz="3600" dirty="0">
                <a:solidFill>
                  <a:schemeClr val="tx2"/>
                </a:solidFill>
              </a:rPr>
              <a:t>Size of the problem</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ext&#10;&#10;Description automatically generated">
            <a:extLst>
              <a:ext uri="{FF2B5EF4-FFF2-40B4-BE49-F238E27FC236}">
                <a16:creationId xmlns:a16="http://schemas.microsoft.com/office/drawing/2014/main" id="{AC904970-FF74-C342-9D03-19C7C5D104F6}"/>
              </a:ext>
            </a:extLst>
          </p:cNvPr>
          <p:cNvPicPr>
            <a:picLocks noChangeAspect="1"/>
          </p:cNvPicPr>
          <p:nvPr/>
        </p:nvPicPr>
        <p:blipFill>
          <a:blip r:embed="rId2"/>
          <a:stretch>
            <a:fillRect/>
          </a:stretch>
        </p:blipFill>
        <p:spPr>
          <a:xfrm>
            <a:off x="7620000" y="45634"/>
            <a:ext cx="4571467" cy="1323320"/>
          </a:xfrm>
          <a:prstGeom prst="rect">
            <a:avLst/>
          </a:prstGeom>
        </p:spPr>
      </p:pic>
      <p:pic>
        <p:nvPicPr>
          <p:cNvPr id="6" name="Picture 5" descr="Table&#10;&#10;Description automatically generated">
            <a:extLst>
              <a:ext uri="{FF2B5EF4-FFF2-40B4-BE49-F238E27FC236}">
                <a16:creationId xmlns:a16="http://schemas.microsoft.com/office/drawing/2014/main" id="{6FA9CF85-F10D-6E46-882A-75B4F6E71BF2}"/>
              </a:ext>
            </a:extLst>
          </p:cNvPr>
          <p:cNvPicPr>
            <a:picLocks noChangeAspect="1"/>
          </p:cNvPicPr>
          <p:nvPr/>
        </p:nvPicPr>
        <p:blipFill>
          <a:blip r:embed="rId3"/>
          <a:stretch>
            <a:fillRect/>
          </a:stretch>
        </p:blipFill>
        <p:spPr>
          <a:xfrm>
            <a:off x="1169612" y="1828801"/>
            <a:ext cx="9842500" cy="3352800"/>
          </a:xfrm>
          <a:prstGeom prst="rect">
            <a:avLst/>
          </a:prstGeom>
        </p:spPr>
      </p:pic>
      <p:cxnSp>
        <p:nvCxnSpPr>
          <p:cNvPr id="17" name="Straight Connector 16">
            <a:extLst>
              <a:ext uri="{FF2B5EF4-FFF2-40B4-BE49-F238E27FC236}">
                <a16:creationId xmlns:a16="http://schemas.microsoft.com/office/drawing/2014/main" id="{3A5A4F9E-E375-B842-AB51-97DA911F6421}"/>
              </a:ext>
            </a:extLst>
          </p:cNvPr>
          <p:cNvCxnSpPr/>
          <p:nvPr/>
        </p:nvCxnSpPr>
        <p:spPr>
          <a:xfrm>
            <a:off x="4939064" y="3364455"/>
            <a:ext cx="7549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1F8CDDD-8625-3149-92CA-5B00CFD57C35}"/>
              </a:ext>
            </a:extLst>
          </p:cNvPr>
          <p:cNvCxnSpPr/>
          <p:nvPr/>
        </p:nvCxnSpPr>
        <p:spPr>
          <a:xfrm>
            <a:off x="5286492" y="4370294"/>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7B46D-1235-CE4C-BF5B-4F49C36B881C}"/>
              </a:ext>
            </a:extLst>
          </p:cNvPr>
          <p:cNvCxnSpPr/>
          <p:nvPr/>
        </p:nvCxnSpPr>
        <p:spPr>
          <a:xfrm>
            <a:off x="5316520" y="4714538"/>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30128ED-0832-7448-842F-4F9E85E5F404}"/>
              </a:ext>
            </a:extLst>
          </p:cNvPr>
          <p:cNvCxnSpPr/>
          <p:nvPr/>
        </p:nvCxnSpPr>
        <p:spPr>
          <a:xfrm>
            <a:off x="8404822" y="4370294"/>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449E29B-15F6-AA4F-B5A4-A7D415A47DCD}"/>
              </a:ext>
            </a:extLst>
          </p:cNvPr>
          <p:cNvCxnSpPr/>
          <p:nvPr/>
        </p:nvCxnSpPr>
        <p:spPr>
          <a:xfrm>
            <a:off x="8404822" y="4697505"/>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987EB5F-62B6-CA4F-B6CC-B04B2E4B1030}"/>
              </a:ext>
            </a:extLst>
          </p:cNvPr>
          <p:cNvCxnSpPr/>
          <p:nvPr/>
        </p:nvCxnSpPr>
        <p:spPr>
          <a:xfrm>
            <a:off x="4997342" y="3692563"/>
            <a:ext cx="754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2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43133" y="149195"/>
            <a:ext cx="2282568" cy="1325563"/>
          </a:xfrm>
        </p:spPr>
        <p:txBody>
          <a:bodyPr anchor="ctr">
            <a:normAutofit/>
          </a:bodyPr>
          <a:lstStyle/>
          <a:p>
            <a:r>
              <a:rPr lang="en-US" sz="3600" dirty="0">
                <a:solidFill>
                  <a:schemeClr val="tx2"/>
                </a:solidFill>
              </a:rPr>
              <a:t>Size of the problem</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Table&#10;&#10;Description automatically generated">
            <a:extLst>
              <a:ext uri="{FF2B5EF4-FFF2-40B4-BE49-F238E27FC236}">
                <a16:creationId xmlns:a16="http://schemas.microsoft.com/office/drawing/2014/main" id="{FBD54725-8E3E-B946-A0CC-997F64F52186}"/>
              </a:ext>
            </a:extLst>
          </p:cNvPr>
          <p:cNvPicPr>
            <a:picLocks noGrp="1" noChangeAspect="1"/>
          </p:cNvPicPr>
          <p:nvPr>
            <p:ph idx="1"/>
          </p:nvPr>
        </p:nvPicPr>
        <p:blipFill>
          <a:blip r:embed="rId3"/>
          <a:stretch>
            <a:fillRect/>
          </a:stretch>
        </p:blipFill>
        <p:spPr>
          <a:xfrm>
            <a:off x="7458150" y="78569"/>
            <a:ext cx="4700672" cy="4188718"/>
          </a:xfrm>
        </p:spPr>
      </p:pic>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ext&#10;&#10;Description automatically generated">
            <a:extLst>
              <a:ext uri="{FF2B5EF4-FFF2-40B4-BE49-F238E27FC236}">
                <a16:creationId xmlns:a16="http://schemas.microsoft.com/office/drawing/2014/main" id="{2197A93A-71B7-DA42-BDB6-6D0FAD21095E}"/>
              </a:ext>
            </a:extLst>
          </p:cNvPr>
          <p:cNvPicPr>
            <a:picLocks noChangeAspect="1"/>
          </p:cNvPicPr>
          <p:nvPr/>
        </p:nvPicPr>
        <p:blipFill>
          <a:blip r:embed="rId4"/>
          <a:stretch>
            <a:fillRect/>
          </a:stretch>
        </p:blipFill>
        <p:spPr>
          <a:xfrm>
            <a:off x="3483760" y="78568"/>
            <a:ext cx="3896429" cy="1285156"/>
          </a:xfrm>
          <a:prstGeom prst="rect">
            <a:avLst/>
          </a:prstGeom>
        </p:spPr>
      </p:pic>
      <p:grpSp>
        <p:nvGrpSpPr>
          <p:cNvPr id="23" name="Group 22">
            <a:extLst>
              <a:ext uri="{FF2B5EF4-FFF2-40B4-BE49-F238E27FC236}">
                <a16:creationId xmlns:a16="http://schemas.microsoft.com/office/drawing/2014/main" id="{C8B180E5-9E70-8645-BB66-01702A3B35F6}"/>
              </a:ext>
            </a:extLst>
          </p:cNvPr>
          <p:cNvGrpSpPr/>
          <p:nvPr/>
        </p:nvGrpSpPr>
        <p:grpSpPr>
          <a:xfrm>
            <a:off x="1736624" y="4377946"/>
            <a:ext cx="8194062" cy="2333600"/>
            <a:chOff x="1887134" y="4323399"/>
            <a:chExt cx="8194062" cy="2333600"/>
          </a:xfrm>
        </p:grpSpPr>
        <p:sp>
          <p:nvSpPr>
            <p:cNvPr id="24" name="Rounded Rectangle 23">
              <a:extLst>
                <a:ext uri="{FF2B5EF4-FFF2-40B4-BE49-F238E27FC236}">
                  <a16:creationId xmlns:a16="http://schemas.microsoft.com/office/drawing/2014/main" id="{3F247B2F-CE15-4243-862E-05C730670268}"/>
                </a:ext>
              </a:extLst>
            </p:cNvPr>
            <p:cNvSpPr/>
            <p:nvPr/>
          </p:nvSpPr>
          <p:spPr>
            <a:xfrm>
              <a:off x="1887134" y="4323399"/>
              <a:ext cx="6233297" cy="2018805"/>
            </a:xfrm>
            <a:prstGeom prst="roundRect">
              <a:avLst>
                <a:gd name="adj" fmla="val 2737"/>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A6BBBA34-920A-994B-A389-77CDF396A9D0}"/>
                </a:ext>
              </a:extLst>
            </p:cNvPr>
            <p:cNvSpPr/>
            <p:nvPr/>
          </p:nvSpPr>
          <p:spPr>
            <a:xfrm>
              <a:off x="8120432" y="4323400"/>
              <a:ext cx="1960764" cy="2018805"/>
            </a:xfrm>
            <a:prstGeom prst="roundRect">
              <a:avLst>
                <a:gd name="adj" fmla="val 2737"/>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B4D5A249-1282-374C-A6DF-63A23397F6D9}"/>
                </a:ext>
              </a:extLst>
            </p:cNvPr>
            <p:cNvSpPr/>
            <p:nvPr/>
          </p:nvSpPr>
          <p:spPr>
            <a:xfrm>
              <a:off x="1887134" y="5124935"/>
              <a:ext cx="8194062" cy="314794"/>
            </a:xfrm>
            <a:prstGeom prst="roundRect">
              <a:avLst/>
            </a:prstGeom>
            <a:gradFill flip="none" rotWithShape="1">
              <a:gsLst>
                <a:gs pos="0">
                  <a:schemeClr val="accent1">
                    <a:alpha val="50000"/>
                  </a:schemeClr>
                </a:gs>
                <a:gs pos="31000">
                  <a:schemeClr val="accent1">
                    <a:lumMod val="45000"/>
                    <a:lumOff val="55000"/>
                  </a:schemeClr>
                </a:gs>
                <a:gs pos="34000">
                  <a:schemeClr val="accent1">
                    <a:lumMod val="45000"/>
                    <a:lumOff val="55000"/>
                  </a:schemeClr>
                </a:gs>
                <a:gs pos="100000">
                  <a:srgbClr val="C00000">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&lt; -10     -9     -8     -7     -6     -5     -4     -3     -2     -1     0      1     2     3     4     5     6     7     8     9     10 &gt;</a:t>
              </a:r>
            </a:p>
          </p:txBody>
        </p:sp>
        <p:cxnSp>
          <p:nvCxnSpPr>
            <p:cNvPr id="27" name="Straight Connector 26">
              <a:extLst>
                <a:ext uri="{FF2B5EF4-FFF2-40B4-BE49-F238E27FC236}">
                  <a16:creationId xmlns:a16="http://schemas.microsoft.com/office/drawing/2014/main" id="{40A2E01B-6CDF-E641-8CB1-4E9C36980FAF}"/>
                </a:ext>
              </a:extLst>
            </p:cNvPr>
            <p:cNvCxnSpPr>
              <a:cxnSpLocks/>
            </p:cNvCxnSpPr>
            <p:nvPr/>
          </p:nvCxnSpPr>
          <p:spPr>
            <a:xfrm>
              <a:off x="8120432" y="4323400"/>
              <a:ext cx="0" cy="201880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415AE-7B71-634E-AEBB-D55BBF9AD1C3}"/>
                </a:ext>
              </a:extLst>
            </p:cNvPr>
            <p:cNvCxnSpPr/>
            <p:nvPr/>
          </p:nvCxnSpPr>
          <p:spPr>
            <a:xfrm>
              <a:off x="4102613" y="5124935"/>
              <a:ext cx="0" cy="3147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E565C1-2721-9841-A3E3-E9BEAF959C34}"/>
                </a:ext>
              </a:extLst>
            </p:cNvPr>
            <p:cNvCxnSpPr>
              <a:cxnSpLocks/>
            </p:cNvCxnSpPr>
            <p:nvPr/>
          </p:nvCxnSpPr>
          <p:spPr>
            <a:xfrm>
              <a:off x="6238193" y="5124935"/>
              <a:ext cx="0" cy="3147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0FC098-1893-CB42-BEA9-8DE5DBD58BA3}"/>
                </a:ext>
              </a:extLst>
            </p:cNvPr>
            <p:cNvCxnSpPr/>
            <p:nvPr/>
          </p:nvCxnSpPr>
          <p:spPr>
            <a:xfrm>
              <a:off x="9478177" y="5124935"/>
              <a:ext cx="0" cy="31479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36B4754-7DD8-1D42-88D3-1A67E4D42961}"/>
                </a:ext>
              </a:extLst>
            </p:cNvPr>
            <p:cNvSpPr txBox="1"/>
            <p:nvPr/>
          </p:nvSpPr>
          <p:spPr>
            <a:xfrm>
              <a:off x="2828257" y="5410188"/>
              <a:ext cx="333233" cy="369332"/>
            </a:xfrm>
            <a:prstGeom prst="rect">
              <a:avLst/>
            </a:prstGeom>
            <a:noFill/>
          </p:spPr>
          <p:txBody>
            <a:bodyPr wrap="square" rtlCol="0">
              <a:spAutoFit/>
            </a:bodyPr>
            <a:lstStyle/>
            <a:p>
              <a:r>
                <a:rPr lang="en-US" dirty="0"/>
                <a:t>B</a:t>
              </a:r>
            </a:p>
          </p:txBody>
        </p:sp>
        <p:sp>
          <p:nvSpPr>
            <p:cNvPr id="32" name="TextBox 31">
              <a:extLst>
                <a:ext uri="{FF2B5EF4-FFF2-40B4-BE49-F238E27FC236}">
                  <a16:creationId xmlns:a16="http://schemas.microsoft.com/office/drawing/2014/main" id="{7D7B6DE1-BF69-EE42-B899-0CC66EB39AC6}"/>
                </a:ext>
              </a:extLst>
            </p:cNvPr>
            <p:cNvSpPr txBox="1"/>
            <p:nvPr/>
          </p:nvSpPr>
          <p:spPr>
            <a:xfrm>
              <a:off x="4984560" y="5432344"/>
              <a:ext cx="447155" cy="369332"/>
            </a:xfrm>
            <a:prstGeom prst="rect">
              <a:avLst/>
            </a:prstGeom>
            <a:noFill/>
          </p:spPr>
          <p:txBody>
            <a:bodyPr wrap="square" rtlCol="0">
              <a:spAutoFit/>
            </a:bodyPr>
            <a:lstStyle/>
            <a:p>
              <a:r>
                <a:rPr lang="en-US" dirty="0"/>
                <a:t>LB</a:t>
              </a:r>
            </a:p>
          </p:txBody>
        </p:sp>
        <p:sp>
          <p:nvSpPr>
            <p:cNvPr id="33" name="TextBox 32">
              <a:extLst>
                <a:ext uri="{FF2B5EF4-FFF2-40B4-BE49-F238E27FC236}">
                  <a16:creationId xmlns:a16="http://schemas.microsoft.com/office/drawing/2014/main" id="{B87C45BD-FC31-7E47-9B88-40E437311BB4}"/>
                </a:ext>
              </a:extLst>
            </p:cNvPr>
            <p:cNvSpPr txBox="1"/>
            <p:nvPr/>
          </p:nvSpPr>
          <p:spPr>
            <a:xfrm>
              <a:off x="6933161" y="5454977"/>
              <a:ext cx="597538" cy="369332"/>
            </a:xfrm>
            <a:prstGeom prst="rect">
              <a:avLst/>
            </a:prstGeom>
            <a:noFill/>
          </p:spPr>
          <p:txBody>
            <a:bodyPr wrap="square" rtlCol="0">
              <a:spAutoFit/>
            </a:bodyPr>
            <a:lstStyle/>
            <a:p>
              <a:r>
                <a:rPr lang="en-US" dirty="0"/>
                <a:t>VUS</a:t>
              </a:r>
            </a:p>
          </p:txBody>
        </p:sp>
        <p:sp>
          <p:nvSpPr>
            <p:cNvPr id="34" name="TextBox 33">
              <a:extLst>
                <a:ext uri="{FF2B5EF4-FFF2-40B4-BE49-F238E27FC236}">
                  <a16:creationId xmlns:a16="http://schemas.microsoft.com/office/drawing/2014/main" id="{4E525DC3-C7CD-6B42-A0E4-46A4AC669A62}"/>
                </a:ext>
              </a:extLst>
            </p:cNvPr>
            <p:cNvSpPr txBox="1"/>
            <p:nvPr/>
          </p:nvSpPr>
          <p:spPr>
            <a:xfrm>
              <a:off x="8636223" y="5424959"/>
              <a:ext cx="439238" cy="369332"/>
            </a:xfrm>
            <a:prstGeom prst="rect">
              <a:avLst/>
            </a:prstGeom>
            <a:noFill/>
          </p:spPr>
          <p:txBody>
            <a:bodyPr wrap="square" rtlCol="0">
              <a:spAutoFit/>
            </a:bodyPr>
            <a:lstStyle/>
            <a:p>
              <a:r>
                <a:rPr lang="en-US" dirty="0"/>
                <a:t>LP</a:t>
              </a:r>
            </a:p>
          </p:txBody>
        </p:sp>
        <p:sp>
          <p:nvSpPr>
            <p:cNvPr id="35" name="TextBox 34">
              <a:extLst>
                <a:ext uri="{FF2B5EF4-FFF2-40B4-BE49-F238E27FC236}">
                  <a16:creationId xmlns:a16="http://schemas.microsoft.com/office/drawing/2014/main" id="{2D1150B9-39AC-C74F-A939-8640579D27BD}"/>
                </a:ext>
              </a:extLst>
            </p:cNvPr>
            <p:cNvSpPr txBox="1"/>
            <p:nvPr/>
          </p:nvSpPr>
          <p:spPr>
            <a:xfrm>
              <a:off x="9644566" y="5439729"/>
              <a:ext cx="333233" cy="369332"/>
            </a:xfrm>
            <a:prstGeom prst="rect">
              <a:avLst/>
            </a:prstGeom>
            <a:noFill/>
          </p:spPr>
          <p:txBody>
            <a:bodyPr wrap="square" rtlCol="0">
              <a:spAutoFit/>
            </a:bodyPr>
            <a:lstStyle/>
            <a:p>
              <a:r>
                <a:rPr lang="en-US" dirty="0"/>
                <a:t>P</a:t>
              </a:r>
            </a:p>
          </p:txBody>
        </p:sp>
        <p:sp>
          <p:nvSpPr>
            <p:cNvPr id="36" name="TextBox 35">
              <a:extLst>
                <a:ext uri="{FF2B5EF4-FFF2-40B4-BE49-F238E27FC236}">
                  <a16:creationId xmlns:a16="http://schemas.microsoft.com/office/drawing/2014/main" id="{827A0680-9A11-FA44-8C93-450CFB60D029}"/>
                </a:ext>
              </a:extLst>
            </p:cNvPr>
            <p:cNvSpPr txBox="1"/>
            <p:nvPr/>
          </p:nvSpPr>
          <p:spPr>
            <a:xfrm>
              <a:off x="2996998" y="6287667"/>
              <a:ext cx="1682279" cy="369332"/>
            </a:xfrm>
            <a:prstGeom prst="rect">
              <a:avLst/>
            </a:prstGeom>
            <a:noFill/>
          </p:spPr>
          <p:txBody>
            <a:bodyPr wrap="square" rtlCol="0">
              <a:spAutoFit/>
            </a:bodyPr>
            <a:lstStyle/>
            <a:p>
              <a:r>
                <a:rPr lang="en-US" dirty="0"/>
                <a:t>Non-actionable</a:t>
              </a:r>
            </a:p>
          </p:txBody>
        </p:sp>
        <p:sp>
          <p:nvSpPr>
            <p:cNvPr id="37" name="TextBox 36">
              <a:extLst>
                <a:ext uri="{FF2B5EF4-FFF2-40B4-BE49-F238E27FC236}">
                  <a16:creationId xmlns:a16="http://schemas.microsoft.com/office/drawing/2014/main" id="{D880431B-0592-4046-A9D1-B48A67321468}"/>
                </a:ext>
              </a:extLst>
            </p:cNvPr>
            <p:cNvSpPr txBox="1"/>
            <p:nvPr/>
          </p:nvSpPr>
          <p:spPr>
            <a:xfrm>
              <a:off x="8538568" y="6287667"/>
              <a:ext cx="1282397" cy="369332"/>
            </a:xfrm>
            <a:prstGeom prst="rect">
              <a:avLst/>
            </a:prstGeom>
            <a:noFill/>
          </p:spPr>
          <p:txBody>
            <a:bodyPr wrap="square" rtlCol="0">
              <a:spAutoFit/>
            </a:bodyPr>
            <a:lstStyle/>
            <a:p>
              <a:r>
                <a:rPr lang="en-US" dirty="0"/>
                <a:t>Actionable</a:t>
              </a:r>
            </a:p>
          </p:txBody>
        </p:sp>
      </p:grpSp>
      <p:sp>
        <p:nvSpPr>
          <p:cNvPr id="11" name="TextBox 10">
            <a:extLst>
              <a:ext uri="{FF2B5EF4-FFF2-40B4-BE49-F238E27FC236}">
                <a16:creationId xmlns:a16="http://schemas.microsoft.com/office/drawing/2014/main" id="{F0A8747C-B412-8F4D-A109-58EB57B3C50B}"/>
              </a:ext>
            </a:extLst>
          </p:cNvPr>
          <p:cNvSpPr txBox="1"/>
          <p:nvPr/>
        </p:nvSpPr>
        <p:spPr>
          <a:xfrm>
            <a:off x="817817" y="2388551"/>
            <a:ext cx="636045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Very few variants are reclassified from LP / P or LB / B to VUS</a:t>
            </a:r>
          </a:p>
          <a:p>
            <a:pPr marL="742950" lvl="1" indent="-285750">
              <a:buFont typeface="Arial" panose="020B0604020202020204" pitchFamily="34" charset="0"/>
              <a:buChar char="•"/>
            </a:pPr>
            <a:r>
              <a:rPr lang="en-US" dirty="0"/>
              <a:t>A high standard of evidence, and evidence from multiple sources, is required to attain those classifications in the first place.</a:t>
            </a:r>
          </a:p>
          <a:p>
            <a:pPr lvl="1"/>
            <a:endParaRPr lang="en-US" dirty="0"/>
          </a:p>
          <a:p>
            <a:pPr marL="285750" indent="-285750">
              <a:buFont typeface="Arial" panose="020B0604020202020204" pitchFamily="34" charset="0"/>
              <a:buChar char="•"/>
            </a:pPr>
            <a:r>
              <a:rPr lang="en-US" dirty="0"/>
              <a:t>Most VUS reclassifications are down classifications, a minority are up classifications.</a:t>
            </a:r>
          </a:p>
        </p:txBody>
      </p:sp>
    </p:spTree>
    <p:extLst>
      <p:ext uri="{BB962C8B-B14F-4D97-AF65-F5344CB8AC3E}">
        <p14:creationId xmlns:p14="http://schemas.microsoft.com/office/powerpoint/2010/main" val="363821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AEB8D54C-C26A-EC43-8C08-07BD510836F9}"/>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kern="1200" dirty="0">
                <a:solidFill>
                  <a:schemeClr val="tx2"/>
                </a:solidFill>
                <a:latin typeface="+mj-lt"/>
                <a:ea typeface="+mj-ea"/>
                <a:cs typeface="+mj-cs"/>
              </a:rPr>
              <a:t>Current Guidance</a:t>
            </a:r>
          </a:p>
        </p:txBody>
      </p:sp>
    </p:spTree>
    <p:extLst>
      <p:ext uri="{BB962C8B-B14F-4D97-AF65-F5344CB8AC3E}">
        <p14:creationId xmlns:p14="http://schemas.microsoft.com/office/powerpoint/2010/main" val="3195353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243099" y="149195"/>
            <a:ext cx="2460368" cy="1325563"/>
          </a:xfrm>
        </p:spPr>
        <p:txBody>
          <a:bodyPr anchor="ctr">
            <a:normAutofit/>
          </a:bodyPr>
          <a:lstStyle/>
          <a:p>
            <a:r>
              <a:rPr lang="en-US" sz="3600" dirty="0">
                <a:solidFill>
                  <a:schemeClr val="tx2"/>
                </a:solidFill>
              </a:rPr>
              <a:t>Current Guidance</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Graphical user interface, text, application, email&#10;&#10;Description automatically generated">
            <a:extLst>
              <a:ext uri="{FF2B5EF4-FFF2-40B4-BE49-F238E27FC236}">
                <a16:creationId xmlns:a16="http://schemas.microsoft.com/office/drawing/2014/main" id="{7251DCD1-972E-FB4C-96D6-4873E66C8366}"/>
              </a:ext>
            </a:extLst>
          </p:cNvPr>
          <p:cNvPicPr>
            <a:picLocks noChangeAspect="1"/>
          </p:cNvPicPr>
          <p:nvPr/>
        </p:nvPicPr>
        <p:blipFill>
          <a:blip r:embed="rId3"/>
          <a:stretch>
            <a:fillRect/>
          </a:stretch>
        </p:blipFill>
        <p:spPr>
          <a:xfrm>
            <a:off x="3889175" y="193301"/>
            <a:ext cx="8059726" cy="3052800"/>
          </a:xfrm>
          <a:prstGeom prst="rect">
            <a:avLst/>
          </a:prstGeom>
          <a:ln w="25400">
            <a:noFill/>
          </a:ln>
        </p:spPr>
      </p:pic>
      <p:pic>
        <p:nvPicPr>
          <p:cNvPr id="5" name="Picture 4" descr="Graphical user interface, text, application&#10;&#10;Description automatically generated">
            <a:extLst>
              <a:ext uri="{FF2B5EF4-FFF2-40B4-BE49-F238E27FC236}">
                <a16:creationId xmlns:a16="http://schemas.microsoft.com/office/drawing/2014/main" id="{05DD744D-E903-5948-AFDD-D8E5872D1C17}"/>
              </a:ext>
            </a:extLst>
          </p:cNvPr>
          <p:cNvPicPr>
            <a:picLocks noChangeAspect="1"/>
          </p:cNvPicPr>
          <p:nvPr/>
        </p:nvPicPr>
        <p:blipFill>
          <a:blip r:embed="rId4"/>
          <a:stretch>
            <a:fillRect/>
          </a:stretch>
        </p:blipFill>
        <p:spPr>
          <a:xfrm>
            <a:off x="328884" y="3611899"/>
            <a:ext cx="7563765" cy="2999897"/>
          </a:xfrm>
          <a:prstGeom prst="rect">
            <a:avLst/>
          </a:prstGeom>
        </p:spPr>
      </p:pic>
      <p:sp>
        <p:nvSpPr>
          <p:cNvPr id="6" name="TextBox 5">
            <a:extLst>
              <a:ext uri="{FF2B5EF4-FFF2-40B4-BE49-F238E27FC236}">
                <a16:creationId xmlns:a16="http://schemas.microsoft.com/office/drawing/2014/main" id="{C7FA75B4-B998-AD45-80AC-1801C9DB0202}"/>
              </a:ext>
            </a:extLst>
          </p:cNvPr>
          <p:cNvSpPr txBox="1"/>
          <p:nvPr/>
        </p:nvSpPr>
        <p:spPr>
          <a:xfrm>
            <a:off x="7892649" y="5888504"/>
            <a:ext cx="4146951" cy="646331"/>
          </a:xfrm>
          <a:prstGeom prst="rect">
            <a:avLst/>
          </a:prstGeom>
          <a:noFill/>
        </p:spPr>
        <p:txBody>
          <a:bodyPr wrap="square" rtlCol="0">
            <a:spAutoFit/>
          </a:bodyPr>
          <a:lstStyle/>
          <a:p>
            <a:r>
              <a:rPr lang="en-US" dirty="0"/>
              <a:t>Note this is a different ‘group’ to Wendy Chang et al. ‘s NIH funded group.</a:t>
            </a:r>
          </a:p>
        </p:txBody>
      </p:sp>
    </p:spTree>
    <p:extLst>
      <p:ext uri="{BB962C8B-B14F-4D97-AF65-F5344CB8AC3E}">
        <p14:creationId xmlns:p14="http://schemas.microsoft.com/office/powerpoint/2010/main" val="410154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id="{ACD0361B-85A6-954B-BCF9-DBD59B161300}"/>
              </a:ext>
            </a:extLst>
          </p:cNvPr>
          <p:cNvSpPr>
            <a:spLocks noGrp="1"/>
          </p:cNvSpPr>
          <p:nvPr>
            <p:ph type="title"/>
          </p:nvPr>
        </p:nvSpPr>
        <p:spPr>
          <a:xfrm>
            <a:off x="243099" y="149195"/>
            <a:ext cx="2460368" cy="1325563"/>
          </a:xfrm>
        </p:spPr>
        <p:txBody>
          <a:bodyPr anchor="ctr">
            <a:normAutofit/>
          </a:bodyPr>
          <a:lstStyle/>
          <a:p>
            <a:r>
              <a:rPr lang="en-US" sz="3600" dirty="0">
                <a:solidFill>
                  <a:schemeClr val="tx2"/>
                </a:solidFill>
              </a:rPr>
              <a:t>Current Guidance</a:t>
            </a:r>
          </a:p>
        </p:txBody>
      </p:sp>
      <p:pic>
        <p:nvPicPr>
          <p:cNvPr id="24" name="Picture 23" descr="Graphical user interface, text, application, email&#10;&#10;Description automatically generated">
            <a:extLst>
              <a:ext uri="{FF2B5EF4-FFF2-40B4-BE49-F238E27FC236}">
                <a16:creationId xmlns:a16="http://schemas.microsoft.com/office/drawing/2014/main" id="{B73FAE55-63A9-6248-A998-94780B0F2D0D}"/>
              </a:ext>
            </a:extLst>
          </p:cNvPr>
          <p:cNvPicPr>
            <a:picLocks noChangeAspect="1"/>
          </p:cNvPicPr>
          <p:nvPr/>
        </p:nvPicPr>
        <p:blipFill>
          <a:blip r:embed="rId2"/>
          <a:stretch>
            <a:fillRect/>
          </a:stretch>
        </p:blipFill>
        <p:spPr>
          <a:xfrm>
            <a:off x="6185647" y="149195"/>
            <a:ext cx="5763254" cy="2182960"/>
          </a:xfrm>
          <a:prstGeom prst="rect">
            <a:avLst/>
          </a:prstGeom>
          <a:ln w="25400">
            <a:noFill/>
          </a:ln>
        </p:spPr>
      </p:pic>
      <p:sp>
        <p:nvSpPr>
          <p:cNvPr id="25" name="Content Placeholder 2">
            <a:extLst>
              <a:ext uri="{FF2B5EF4-FFF2-40B4-BE49-F238E27FC236}">
                <a16:creationId xmlns:a16="http://schemas.microsoft.com/office/drawing/2014/main" id="{BED57803-DE7E-C64C-B9CA-54AEF201249C}"/>
              </a:ext>
            </a:extLst>
          </p:cNvPr>
          <p:cNvSpPr txBox="1">
            <a:spLocks/>
          </p:cNvSpPr>
          <p:nvPr/>
        </p:nvSpPr>
        <p:spPr>
          <a:xfrm>
            <a:off x="243099" y="2675661"/>
            <a:ext cx="11617742" cy="380387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a:t>If possible, recontact should take place for findings with clinical or established </a:t>
            </a:r>
            <a:r>
              <a:rPr lang="en-GB">
                <a:highlight>
                  <a:srgbClr val="FFFF00"/>
                </a:highlight>
              </a:rPr>
              <a:t>personal utility</a:t>
            </a:r>
            <a:r>
              <a:rPr lang="en-GB"/>
              <a:t>, even though currently there is no duty to do so</a:t>
            </a:r>
          </a:p>
          <a:p>
            <a:pPr marL="514350" indent="-514350">
              <a:buFont typeface="+mj-lt"/>
              <a:buAutoNum type="arabicPeriod"/>
            </a:pPr>
            <a:r>
              <a:rPr lang="en-GB"/>
              <a:t>The decision to recontact should be based on the </a:t>
            </a:r>
            <a:r>
              <a:rPr lang="en-GB">
                <a:highlight>
                  <a:srgbClr val="FFFF00"/>
                </a:highlight>
              </a:rPr>
              <a:t>best interests </a:t>
            </a:r>
            <a:r>
              <a:rPr lang="en-GB"/>
              <a:t>of the patient/family</a:t>
            </a:r>
          </a:p>
          <a:p>
            <a:pPr marL="514350" indent="-514350">
              <a:buFont typeface="+mj-lt"/>
              <a:buAutoNum type="arabicPeriod"/>
            </a:pPr>
            <a:r>
              <a:rPr lang="en-GB"/>
              <a:t>Recontacting should be </a:t>
            </a:r>
            <a:r>
              <a:rPr lang="en-GB">
                <a:highlight>
                  <a:srgbClr val="FFFF00"/>
                </a:highlight>
              </a:rPr>
              <a:t>sustainable</a:t>
            </a:r>
            <a:r>
              <a:rPr lang="en-GB"/>
              <a:t> for the health care system and its workforce</a:t>
            </a:r>
          </a:p>
          <a:p>
            <a:pPr marL="514350" indent="-514350">
              <a:buFont typeface="+mj-lt"/>
              <a:buAutoNum type="arabicPeriod"/>
            </a:pPr>
            <a:r>
              <a:rPr lang="en-GB"/>
              <a:t>The allocation of </a:t>
            </a:r>
            <a:r>
              <a:rPr lang="en-GB">
                <a:highlight>
                  <a:srgbClr val="FFFF00"/>
                </a:highlight>
              </a:rPr>
              <a:t>dedicated resources </a:t>
            </a:r>
            <a:r>
              <a:rPr lang="en-GB"/>
              <a:t>for activities on recontacting should be considered</a:t>
            </a:r>
          </a:p>
          <a:p>
            <a:pPr marL="514350" indent="-514350">
              <a:buFont typeface="+mj-lt"/>
              <a:buAutoNum type="arabicPeriod"/>
            </a:pPr>
            <a:r>
              <a:rPr lang="en-GB"/>
              <a:t>Recontacting should strive to be </a:t>
            </a:r>
            <a:r>
              <a:rPr lang="en-GB">
                <a:highlight>
                  <a:srgbClr val="FFFF00"/>
                </a:highlight>
              </a:rPr>
              <a:t>equitable</a:t>
            </a:r>
            <a:r>
              <a:rPr lang="en-GB"/>
              <a:t> for patients from all socioeconomic backgrounds and contexts</a:t>
            </a:r>
          </a:p>
          <a:p>
            <a:pPr marL="514350" indent="-514350">
              <a:buFont typeface="+mj-lt"/>
              <a:buAutoNum type="arabicPeriod"/>
            </a:pPr>
            <a:r>
              <a:rPr lang="en-GB"/>
              <a:t>There is a need for professional consensus about what constitutes good practice regarding </a:t>
            </a:r>
            <a:r>
              <a:rPr lang="en-GB">
                <a:highlight>
                  <a:srgbClr val="FFFF00"/>
                </a:highlight>
              </a:rPr>
              <a:t>consent for recontacting</a:t>
            </a:r>
          </a:p>
          <a:p>
            <a:pPr marL="514350" indent="-514350">
              <a:buFont typeface="+mj-lt"/>
              <a:buAutoNum type="arabicPeriod"/>
            </a:pPr>
            <a:r>
              <a:rPr lang="en-GB"/>
              <a:t>Recontacting should be a </a:t>
            </a:r>
            <a:r>
              <a:rPr lang="en-GB">
                <a:highlight>
                  <a:srgbClr val="FFFF00"/>
                </a:highlight>
              </a:rPr>
              <a:t>shared responsibility with patients</a:t>
            </a:r>
          </a:p>
          <a:p>
            <a:pPr marL="514350" indent="-514350">
              <a:buFont typeface="+mj-lt"/>
              <a:buAutoNum type="arabicPeriod"/>
            </a:pPr>
            <a:r>
              <a:rPr lang="en-GB"/>
              <a:t>Recontacting should be a </a:t>
            </a:r>
            <a:r>
              <a:rPr lang="en-GB">
                <a:highlight>
                  <a:srgbClr val="FFFF00"/>
                </a:highlight>
              </a:rPr>
              <a:t>shared responsibility with the genetic laboratories</a:t>
            </a:r>
          </a:p>
          <a:p>
            <a:pPr marL="514350" indent="-514350">
              <a:buFont typeface="+mj-lt"/>
              <a:buAutoNum type="arabicPeriod"/>
            </a:pPr>
            <a:r>
              <a:rPr lang="en-GB">
                <a:highlight>
                  <a:srgbClr val="FFFF00"/>
                </a:highlight>
              </a:rPr>
              <a:t>Data sharing </a:t>
            </a:r>
            <a:r>
              <a:rPr lang="en-GB"/>
              <a:t>should be promoted</a:t>
            </a:r>
          </a:p>
          <a:p>
            <a:pPr marL="514350" indent="-514350">
              <a:buFont typeface="+mj-lt"/>
              <a:buAutoNum type="arabicPeriod"/>
            </a:pPr>
            <a:r>
              <a:rPr lang="en-GB"/>
              <a:t>Other stakeholders should also share responsibility for recontacting</a:t>
            </a:r>
          </a:p>
          <a:p>
            <a:pPr marL="514350" indent="-514350">
              <a:buFont typeface="+mj-lt"/>
              <a:buAutoNum type="arabicPeriod"/>
            </a:pPr>
            <a:r>
              <a:rPr lang="en-GB"/>
              <a:t>Do the best you can with limited resources</a:t>
            </a:r>
          </a:p>
          <a:p>
            <a:pPr marL="514350" indent="-514350">
              <a:buFont typeface="+mj-lt"/>
              <a:buAutoNum type="arabicPeriod"/>
            </a:pPr>
            <a:r>
              <a:rPr lang="en-GB"/>
              <a:t>Each country should define its own </a:t>
            </a:r>
            <a:r>
              <a:rPr lang="en-GB">
                <a:highlight>
                  <a:srgbClr val="FFFF00"/>
                </a:highlight>
              </a:rPr>
              <a:t>organizational policy </a:t>
            </a:r>
            <a:r>
              <a:rPr lang="en-GB"/>
              <a:t>on the recontact process</a:t>
            </a:r>
          </a:p>
          <a:p>
            <a:pPr marL="514350" indent="-514350">
              <a:buFont typeface="+mj-lt"/>
              <a:buAutoNum type="arabicPeriod"/>
            </a:pPr>
            <a:r>
              <a:rPr lang="en-GB"/>
              <a:t>More </a:t>
            </a:r>
            <a:r>
              <a:rPr lang="en-GB">
                <a:highlight>
                  <a:srgbClr val="FFFF00"/>
                </a:highlight>
              </a:rPr>
              <a:t>research</a:t>
            </a:r>
            <a:r>
              <a:rPr lang="en-GB"/>
              <a:t> is needed to inform responsible recontacting processes</a:t>
            </a:r>
            <a:endParaRPr lang="en-GB" dirty="0"/>
          </a:p>
        </p:txBody>
      </p:sp>
    </p:spTree>
    <p:extLst>
      <p:ext uri="{BB962C8B-B14F-4D97-AF65-F5344CB8AC3E}">
        <p14:creationId xmlns:p14="http://schemas.microsoft.com/office/powerpoint/2010/main" val="80211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AEB8D54C-C26A-EC43-8C08-07BD510836F9}"/>
              </a:ext>
            </a:extLst>
          </p:cNvPr>
          <p:cNvSpPr txBox="1"/>
          <p:nvPr/>
        </p:nvSpPr>
        <p:spPr>
          <a:xfrm>
            <a:off x="3215729" y="1764407"/>
            <a:ext cx="5760846" cy="2310312"/>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5200" b="1" kern="1200" dirty="0">
                <a:solidFill>
                  <a:schemeClr val="tx2"/>
                </a:solidFill>
                <a:latin typeface="+mj-lt"/>
                <a:ea typeface="+mj-ea"/>
                <a:cs typeface="+mj-cs"/>
              </a:rPr>
              <a:t>Background</a:t>
            </a:r>
          </a:p>
          <a:p>
            <a:pPr algn="ctr">
              <a:lnSpc>
                <a:spcPct val="90000"/>
              </a:lnSpc>
              <a:spcBef>
                <a:spcPct val="0"/>
              </a:spcBef>
              <a:spcAft>
                <a:spcPts val="600"/>
              </a:spcAft>
            </a:pPr>
            <a:r>
              <a:rPr lang="en-US" sz="5200" b="1" dirty="0">
                <a:solidFill>
                  <a:schemeClr val="tx2"/>
                </a:solidFill>
                <a:latin typeface="+mj-lt"/>
                <a:ea typeface="+mj-ea"/>
                <a:cs typeface="+mj-cs"/>
              </a:rPr>
              <a:t>-</a:t>
            </a:r>
          </a:p>
          <a:p>
            <a:pPr algn="ctr">
              <a:lnSpc>
                <a:spcPct val="90000"/>
              </a:lnSpc>
              <a:spcBef>
                <a:spcPct val="0"/>
              </a:spcBef>
              <a:spcAft>
                <a:spcPts val="600"/>
              </a:spcAft>
            </a:pPr>
            <a:r>
              <a:rPr lang="en-US" sz="5200" b="1" kern="1200" dirty="0">
                <a:solidFill>
                  <a:schemeClr val="tx2"/>
                </a:solidFill>
                <a:latin typeface="+mj-lt"/>
                <a:ea typeface="+mj-ea"/>
                <a:cs typeface="+mj-cs"/>
              </a:rPr>
              <a:t>Current Practice</a:t>
            </a:r>
          </a:p>
        </p:txBody>
      </p:sp>
    </p:spTree>
    <p:extLst>
      <p:ext uri="{BB962C8B-B14F-4D97-AF65-F5344CB8AC3E}">
        <p14:creationId xmlns:p14="http://schemas.microsoft.com/office/powerpoint/2010/main" val="379989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AEB8D54C-C26A-EC43-8C08-07BD510836F9}"/>
              </a:ext>
            </a:extLst>
          </p:cNvPr>
          <p:cNvSpPr txBox="1"/>
          <p:nvPr/>
        </p:nvSpPr>
        <p:spPr>
          <a:xfrm>
            <a:off x="3113477" y="2273844"/>
            <a:ext cx="6207163" cy="2310312"/>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5200" b="1" kern="1200" dirty="0" err="1">
                <a:solidFill>
                  <a:schemeClr val="tx2"/>
                </a:solidFill>
                <a:latin typeface="+mj-lt"/>
                <a:ea typeface="+mj-ea"/>
                <a:cs typeface="+mj-cs"/>
              </a:rPr>
              <a:t>CanVIG</a:t>
            </a:r>
            <a:r>
              <a:rPr lang="en-US" sz="5200" b="1" kern="1200" dirty="0">
                <a:solidFill>
                  <a:schemeClr val="tx2"/>
                </a:solidFill>
                <a:latin typeface="+mj-lt"/>
                <a:ea typeface="+mj-ea"/>
                <a:cs typeface="+mj-cs"/>
              </a:rPr>
              <a:t> guidance on variant reinterpretation in CSGs</a:t>
            </a:r>
          </a:p>
        </p:txBody>
      </p:sp>
    </p:spTree>
    <p:extLst>
      <p:ext uri="{BB962C8B-B14F-4D97-AF65-F5344CB8AC3E}">
        <p14:creationId xmlns:p14="http://schemas.microsoft.com/office/powerpoint/2010/main" val="1821733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Object 2">
            <a:extLst>
              <a:ext uri="{FF2B5EF4-FFF2-40B4-BE49-F238E27FC236}">
                <a16:creationId xmlns:a16="http://schemas.microsoft.com/office/drawing/2014/main" id="{EE20573E-78E7-C04E-A955-03D65D88795D}"/>
              </a:ext>
            </a:extLst>
          </p:cNvPr>
          <p:cNvGraphicFramePr>
            <a:graphicFrameLocks noChangeAspect="1"/>
          </p:cNvGraphicFramePr>
          <p:nvPr>
            <p:extLst>
              <p:ext uri="{D42A27DB-BD31-4B8C-83A1-F6EECF244321}">
                <p14:modId xmlns:p14="http://schemas.microsoft.com/office/powerpoint/2010/main" val="2892022095"/>
              </p:ext>
            </p:extLst>
          </p:nvPr>
        </p:nvGraphicFramePr>
        <p:xfrm>
          <a:off x="48884" y="14309"/>
          <a:ext cx="10239070" cy="6829382"/>
        </p:xfrm>
        <a:graphic>
          <a:graphicData uri="http://schemas.openxmlformats.org/presentationml/2006/ole">
            <mc:AlternateContent xmlns:mc="http://schemas.openxmlformats.org/markup-compatibility/2006">
              <mc:Choice xmlns:v="urn:schemas-microsoft-com:vml" Requires="v">
                <p:oleObj spid="_x0000_s10263" name="Worksheet" r:id="rId4" imgW="12395200" imgH="8267700" progId="Excel.Sheet.12">
                  <p:embed/>
                </p:oleObj>
              </mc:Choice>
              <mc:Fallback>
                <p:oleObj name="Worksheet" r:id="rId4" imgW="12395200" imgH="8267700" progId="Excel.Sheet.12">
                  <p:embed/>
                  <p:pic>
                    <p:nvPicPr>
                      <p:cNvPr id="0" name=""/>
                      <p:cNvPicPr/>
                      <p:nvPr/>
                    </p:nvPicPr>
                    <p:blipFill>
                      <a:blip r:embed="rId5"/>
                      <a:stretch>
                        <a:fillRect/>
                      </a:stretch>
                    </p:blipFill>
                    <p:spPr>
                      <a:xfrm>
                        <a:off x="48884" y="14309"/>
                        <a:ext cx="10239070" cy="6829382"/>
                      </a:xfrm>
                      <a:prstGeom prst="rect">
                        <a:avLst/>
                      </a:prstGeom>
                      <a:solidFill>
                        <a:schemeClr val="bg1"/>
                      </a:solidFill>
                    </p:spPr>
                  </p:pic>
                </p:oleObj>
              </mc:Fallback>
            </mc:AlternateContent>
          </a:graphicData>
        </a:graphic>
      </p:graphicFrame>
      <p:sp>
        <p:nvSpPr>
          <p:cNvPr id="17" name="Explosion 1 16">
            <a:extLst>
              <a:ext uri="{FF2B5EF4-FFF2-40B4-BE49-F238E27FC236}">
                <a16:creationId xmlns:a16="http://schemas.microsoft.com/office/drawing/2014/main" id="{291689B8-BD44-6D4F-A632-8B8EEA065B15}"/>
              </a:ext>
            </a:extLst>
          </p:cNvPr>
          <p:cNvSpPr/>
          <p:nvPr/>
        </p:nvSpPr>
        <p:spPr>
          <a:xfrm>
            <a:off x="1660706" y="678163"/>
            <a:ext cx="243340" cy="29749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1 23">
            <a:extLst>
              <a:ext uri="{FF2B5EF4-FFF2-40B4-BE49-F238E27FC236}">
                <a16:creationId xmlns:a16="http://schemas.microsoft.com/office/drawing/2014/main" id="{0D314588-F428-B740-A189-DA70F2BD4941}"/>
              </a:ext>
            </a:extLst>
          </p:cNvPr>
          <p:cNvSpPr/>
          <p:nvPr/>
        </p:nvSpPr>
        <p:spPr>
          <a:xfrm>
            <a:off x="1713393" y="2897981"/>
            <a:ext cx="222309" cy="23474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xplosion 1 24">
            <a:extLst>
              <a:ext uri="{FF2B5EF4-FFF2-40B4-BE49-F238E27FC236}">
                <a16:creationId xmlns:a16="http://schemas.microsoft.com/office/drawing/2014/main" id="{F9A77E12-113D-3D4A-B06E-9725F3BFEC3E}"/>
              </a:ext>
            </a:extLst>
          </p:cNvPr>
          <p:cNvSpPr/>
          <p:nvPr/>
        </p:nvSpPr>
        <p:spPr>
          <a:xfrm>
            <a:off x="1465865" y="1937012"/>
            <a:ext cx="456969" cy="51440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C4E5F9-C18E-D341-80BC-73329853BD74}"/>
              </a:ext>
            </a:extLst>
          </p:cNvPr>
          <p:cNvSpPr txBox="1"/>
          <p:nvPr/>
        </p:nvSpPr>
        <p:spPr>
          <a:xfrm>
            <a:off x="10326394" y="1409300"/>
            <a:ext cx="1806811" cy="4770537"/>
          </a:xfrm>
          <a:prstGeom prst="rect">
            <a:avLst/>
          </a:prstGeom>
          <a:noFill/>
        </p:spPr>
        <p:txBody>
          <a:bodyPr wrap="square" rtlCol="0">
            <a:spAutoFit/>
          </a:bodyPr>
          <a:lstStyle/>
          <a:p>
            <a:r>
              <a:rPr lang="en-US" sz="1600" dirty="0"/>
              <a:t>Covers all possible scenarios encountered in a reactive approach to reinterpretation. </a:t>
            </a:r>
          </a:p>
          <a:p>
            <a:endParaRPr lang="en-US" sz="1600" dirty="0"/>
          </a:p>
          <a:p>
            <a:r>
              <a:rPr lang="en-US" sz="1600" dirty="0"/>
              <a:t>Some scenarios are likely to be very rare.</a:t>
            </a:r>
          </a:p>
          <a:p>
            <a:endParaRPr lang="en-US" sz="1600" dirty="0"/>
          </a:p>
          <a:p>
            <a:r>
              <a:rPr lang="en-US" sz="1600" dirty="0"/>
              <a:t>Suggested laboratory and clinical management</a:t>
            </a:r>
          </a:p>
          <a:p>
            <a:endParaRPr lang="en-US" sz="1600" dirty="0"/>
          </a:p>
          <a:p>
            <a:r>
              <a:rPr lang="en-US" sz="1600" dirty="0"/>
              <a:t>Divided in three by type of evidence which led to reclassification</a:t>
            </a:r>
          </a:p>
        </p:txBody>
      </p:sp>
      <p:sp>
        <p:nvSpPr>
          <p:cNvPr id="4" name="Frame 3">
            <a:extLst>
              <a:ext uri="{FF2B5EF4-FFF2-40B4-BE49-F238E27FC236}">
                <a16:creationId xmlns:a16="http://schemas.microsoft.com/office/drawing/2014/main" id="{127F18C7-78D7-4F48-907A-B60730C56308}"/>
              </a:ext>
            </a:extLst>
          </p:cNvPr>
          <p:cNvSpPr/>
          <p:nvPr/>
        </p:nvSpPr>
        <p:spPr>
          <a:xfrm>
            <a:off x="4450080" y="0"/>
            <a:ext cx="2164080" cy="6858000"/>
          </a:xfrm>
          <a:prstGeom prst="frame">
            <a:avLst>
              <a:gd name="adj1" fmla="val 1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8BC56640-D56A-3E4C-AB8A-7BA315A2C2CC}"/>
              </a:ext>
            </a:extLst>
          </p:cNvPr>
          <p:cNvSpPr/>
          <p:nvPr/>
        </p:nvSpPr>
        <p:spPr>
          <a:xfrm>
            <a:off x="6614160" y="0"/>
            <a:ext cx="3654048" cy="6858000"/>
          </a:xfrm>
          <a:prstGeom prst="frame">
            <a:avLst>
              <a:gd name="adj1" fmla="val 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817CAD4F-2CA5-D146-BD62-D5EBF336C294}"/>
              </a:ext>
            </a:extLst>
          </p:cNvPr>
          <p:cNvSpPr/>
          <p:nvPr/>
        </p:nvSpPr>
        <p:spPr>
          <a:xfrm>
            <a:off x="48884" y="678163"/>
            <a:ext cx="10277662" cy="1953277"/>
          </a:xfrm>
          <a:prstGeom prst="frame">
            <a:avLst>
              <a:gd name="adj1" fmla="val 1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A98D379E-C9FF-CF41-8D14-DBA6A5A6E541}"/>
              </a:ext>
            </a:extLst>
          </p:cNvPr>
          <p:cNvSpPr/>
          <p:nvPr/>
        </p:nvSpPr>
        <p:spPr>
          <a:xfrm>
            <a:off x="48884" y="2631440"/>
            <a:ext cx="10277662" cy="4226560"/>
          </a:xfrm>
          <a:prstGeom prst="frame">
            <a:avLst>
              <a:gd name="adj1" fmla="val 7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30A411BB-D81E-5C47-A4F5-75296A5C2B3E}"/>
              </a:ext>
            </a:extLst>
          </p:cNvPr>
          <p:cNvSpPr/>
          <p:nvPr/>
        </p:nvSpPr>
        <p:spPr>
          <a:xfrm>
            <a:off x="48732" y="4396945"/>
            <a:ext cx="10277662" cy="2453901"/>
          </a:xfrm>
          <a:prstGeom prst="frame">
            <a:avLst>
              <a:gd name="adj1" fmla="val 18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A9936C88-2BFE-D04E-94A2-F9420B078972}"/>
              </a:ext>
            </a:extLst>
          </p:cNvPr>
          <p:cNvSpPr/>
          <p:nvPr/>
        </p:nvSpPr>
        <p:spPr>
          <a:xfrm>
            <a:off x="48732" y="2631440"/>
            <a:ext cx="10277662" cy="1758349"/>
          </a:xfrm>
          <a:prstGeom prst="frame">
            <a:avLst>
              <a:gd name="adj1" fmla="val 20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38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5" grpId="0" animBg="1"/>
      <p:bldP spid="4" grpId="0" animBg="1"/>
      <p:bldP spid="4" grpId="1" animBg="1"/>
      <p:bldP spid="5" grpId="0" animBg="1"/>
      <p:bldP spid="5" grpId="1" animBg="1"/>
      <p:bldP spid="6" grpId="0" animBg="1"/>
      <p:bldP spid="6" grpId="1" animBg="1"/>
      <p:bldP spid="7" grpId="0" animBg="1"/>
      <p:bldP spid="9" grpId="0" animBg="1"/>
      <p:bldP spid="9" grpId="1"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Object 1">
            <a:extLst>
              <a:ext uri="{FF2B5EF4-FFF2-40B4-BE49-F238E27FC236}">
                <a16:creationId xmlns:a16="http://schemas.microsoft.com/office/drawing/2014/main" id="{9EEA96E5-19F2-3243-8FF4-B168DACBEFAD}"/>
              </a:ext>
            </a:extLst>
          </p:cNvPr>
          <p:cNvGraphicFramePr>
            <a:graphicFrameLocks noChangeAspect="1"/>
          </p:cNvGraphicFramePr>
          <p:nvPr>
            <p:extLst>
              <p:ext uri="{D42A27DB-BD31-4B8C-83A1-F6EECF244321}">
                <p14:modId xmlns:p14="http://schemas.microsoft.com/office/powerpoint/2010/main" val="4270162037"/>
              </p:ext>
            </p:extLst>
          </p:nvPr>
        </p:nvGraphicFramePr>
        <p:xfrm>
          <a:off x="204579" y="137446"/>
          <a:ext cx="11782536" cy="3017230"/>
        </p:xfrm>
        <a:graphic>
          <a:graphicData uri="http://schemas.openxmlformats.org/presentationml/2006/ole">
            <mc:AlternateContent xmlns:mc="http://schemas.openxmlformats.org/markup-compatibility/2006">
              <mc:Choice xmlns:v="urn:schemas-microsoft-com:vml" Requires="v">
                <p:oleObj spid="_x0000_s11278" name="Worksheet" r:id="rId3" imgW="12395200" imgH="3175000" progId="Excel.Sheet.12">
                  <p:embed/>
                </p:oleObj>
              </mc:Choice>
              <mc:Fallback>
                <p:oleObj name="Worksheet" r:id="rId3" imgW="12395200" imgH="3175000" progId="Excel.Sheet.12">
                  <p:embed/>
                  <p:pic>
                    <p:nvPicPr>
                      <p:cNvPr id="0" name=""/>
                      <p:cNvPicPr/>
                      <p:nvPr/>
                    </p:nvPicPr>
                    <p:blipFill>
                      <a:blip r:embed="rId4"/>
                      <a:stretch>
                        <a:fillRect/>
                      </a:stretch>
                    </p:blipFill>
                    <p:spPr>
                      <a:xfrm>
                        <a:off x="204579" y="137446"/>
                        <a:ext cx="11782536" cy="3017230"/>
                      </a:xfrm>
                      <a:prstGeom prst="rect">
                        <a:avLst/>
                      </a:prstGeom>
                      <a:solidFill>
                        <a:schemeClr val="bg1"/>
                      </a:solidFill>
                    </p:spPr>
                  </p:pic>
                </p:oleObj>
              </mc:Fallback>
            </mc:AlternateContent>
          </a:graphicData>
        </a:graphic>
      </p:graphicFrame>
      <p:sp>
        <p:nvSpPr>
          <p:cNvPr id="4" name="TextBox 3">
            <a:extLst>
              <a:ext uri="{FF2B5EF4-FFF2-40B4-BE49-F238E27FC236}">
                <a16:creationId xmlns:a16="http://schemas.microsoft.com/office/drawing/2014/main" id="{EE9A3B83-2561-1746-9F26-3EA30794F918}"/>
              </a:ext>
            </a:extLst>
          </p:cNvPr>
          <p:cNvSpPr txBox="1"/>
          <p:nvPr/>
        </p:nvSpPr>
        <p:spPr>
          <a:xfrm>
            <a:off x="204579" y="3292120"/>
            <a:ext cx="9859301" cy="3416320"/>
          </a:xfrm>
          <a:prstGeom prst="rect">
            <a:avLst/>
          </a:prstGeom>
          <a:noFill/>
        </p:spPr>
        <p:txBody>
          <a:bodyPr wrap="square" rtlCol="0">
            <a:spAutoFit/>
          </a:bodyPr>
          <a:lstStyle/>
          <a:p>
            <a:r>
              <a:rPr lang="en-US" dirty="0"/>
              <a:t>Where evidence leading to reclassification is new and non-conflicting, management is the same as per an initial variant classification, except for:</a:t>
            </a:r>
          </a:p>
          <a:p>
            <a:endParaRPr lang="en-US" dirty="0"/>
          </a:p>
          <a:p>
            <a:pPr marL="285750" indent="-285750">
              <a:buFont typeface="Arial" panose="020B0604020202020204" pitchFamily="34" charset="0"/>
              <a:buChar char="•"/>
            </a:pPr>
            <a:r>
              <a:rPr lang="en-US" dirty="0"/>
              <a:t>Recommendation that a reclassification alert is sent nationally via </a:t>
            </a:r>
            <a:r>
              <a:rPr lang="en-US" dirty="0" err="1"/>
              <a:t>CanVIG</a:t>
            </a:r>
            <a:r>
              <a:rPr lang="en-US" dirty="0"/>
              <a:t>, for reclassifications across the VUS/LP actionability threshold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Recommendation that down classifications are discussed in a </a:t>
            </a:r>
            <a:r>
              <a:rPr lang="en-US" dirty="0" err="1"/>
              <a:t>multicentre</a:t>
            </a:r>
            <a:r>
              <a:rPr lang="en-US" dirty="0"/>
              <a:t> MDT review</a:t>
            </a:r>
          </a:p>
          <a:p>
            <a:pPr marL="742950" lvl="1" indent="-285750">
              <a:buFont typeface="Arial" panose="020B0604020202020204" pitchFamily="34" charset="0"/>
              <a:buChar char="•"/>
            </a:pPr>
            <a:r>
              <a:rPr lang="en-US" dirty="0"/>
              <a:t>In view of their rarity and repercussions</a:t>
            </a:r>
          </a:p>
          <a:p>
            <a:pPr marL="742950" lvl="1" indent="-285750">
              <a:buFont typeface="Arial" panose="020B0604020202020204" pitchFamily="34" charset="0"/>
              <a:buChar char="•"/>
            </a:pPr>
            <a:r>
              <a:rPr lang="en-US" dirty="0"/>
              <a:t>To establish whether there is any lab-specific evidence which could ‘restore’ initial classification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Recommendation for systematic proactive contact of historic patients with reclassification across the VUS/LP actionability threshold</a:t>
            </a:r>
          </a:p>
        </p:txBody>
      </p:sp>
    </p:spTree>
    <p:extLst>
      <p:ext uri="{BB962C8B-B14F-4D97-AF65-F5344CB8AC3E}">
        <p14:creationId xmlns:p14="http://schemas.microsoft.com/office/powerpoint/2010/main" val="314526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Object 4">
            <a:extLst>
              <a:ext uri="{FF2B5EF4-FFF2-40B4-BE49-F238E27FC236}">
                <a16:creationId xmlns:a16="http://schemas.microsoft.com/office/drawing/2014/main" id="{E626BCC0-05C6-FE4A-AB52-D214D5B870FC}"/>
              </a:ext>
            </a:extLst>
          </p:cNvPr>
          <p:cNvGraphicFramePr>
            <a:graphicFrameLocks noChangeAspect="1"/>
          </p:cNvGraphicFramePr>
          <p:nvPr>
            <p:extLst>
              <p:ext uri="{D42A27DB-BD31-4B8C-83A1-F6EECF244321}">
                <p14:modId xmlns:p14="http://schemas.microsoft.com/office/powerpoint/2010/main" val="2585284821"/>
              </p:ext>
            </p:extLst>
          </p:nvPr>
        </p:nvGraphicFramePr>
        <p:xfrm>
          <a:off x="57754" y="58825"/>
          <a:ext cx="12076186" cy="5841018"/>
        </p:xfrm>
        <a:graphic>
          <a:graphicData uri="http://schemas.openxmlformats.org/presentationml/2006/ole">
            <mc:AlternateContent xmlns:mc="http://schemas.openxmlformats.org/markup-compatibility/2006">
              <mc:Choice xmlns:v="urn:schemas-microsoft-com:vml" Requires="v">
                <p:oleObj spid="_x0000_s13325" name="Worksheet" r:id="rId3" imgW="12395200" imgH="5994400" progId="Excel.Sheet.12">
                  <p:embed/>
                </p:oleObj>
              </mc:Choice>
              <mc:Fallback>
                <p:oleObj name="Worksheet" r:id="rId3" imgW="12395200" imgH="5994400" progId="Excel.Sheet.12">
                  <p:embed/>
                  <p:pic>
                    <p:nvPicPr>
                      <p:cNvPr id="0" name=""/>
                      <p:cNvPicPr/>
                      <p:nvPr/>
                    </p:nvPicPr>
                    <p:blipFill>
                      <a:blip r:embed="rId4"/>
                      <a:stretch>
                        <a:fillRect/>
                      </a:stretch>
                    </p:blipFill>
                    <p:spPr>
                      <a:xfrm>
                        <a:off x="57754" y="58825"/>
                        <a:ext cx="12076186" cy="5841018"/>
                      </a:xfrm>
                      <a:prstGeom prst="rect">
                        <a:avLst/>
                      </a:prstGeom>
                      <a:solidFill>
                        <a:schemeClr val="bg1"/>
                      </a:solidFill>
                    </p:spPr>
                  </p:pic>
                </p:oleObj>
              </mc:Fallback>
            </mc:AlternateContent>
          </a:graphicData>
        </a:graphic>
      </p:graphicFrame>
      <p:sp>
        <p:nvSpPr>
          <p:cNvPr id="6" name="TextBox 5">
            <a:extLst>
              <a:ext uri="{FF2B5EF4-FFF2-40B4-BE49-F238E27FC236}">
                <a16:creationId xmlns:a16="http://schemas.microsoft.com/office/drawing/2014/main" id="{8B6FA68E-374A-5E40-8880-7CC4B3433E21}"/>
              </a:ext>
            </a:extLst>
          </p:cNvPr>
          <p:cNvSpPr txBox="1"/>
          <p:nvPr/>
        </p:nvSpPr>
        <p:spPr>
          <a:xfrm>
            <a:off x="53006" y="5888504"/>
            <a:ext cx="12138993" cy="923330"/>
          </a:xfrm>
          <a:prstGeom prst="rect">
            <a:avLst/>
          </a:prstGeom>
          <a:noFill/>
        </p:spPr>
        <p:txBody>
          <a:bodyPr wrap="square" rtlCol="0">
            <a:spAutoFit/>
          </a:bodyPr>
          <a:lstStyle/>
          <a:p>
            <a:r>
              <a:rPr lang="en-US" dirty="0"/>
              <a:t>New classifications based on revisions of evidence strengths, are more likely to be susceptible to future further revision. </a:t>
            </a:r>
          </a:p>
          <a:p>
            <a:endParaRPr lang="en-US" dirty="0"/>
          </a:p>
          <a:p>
            <a:r>
              <a:rPr lang="en-US" dirty="0"/>
              <a:t>Conflicting evidence highly unlikely to result in a change of evidence points of 4 (equivalent to a single strong piece of evidence).</a:t>
            </a:r>
          </a:p>
        </p:txBody>
      </p:sp>
    </p:spTree>
    <p:extLst>
      <p:ext uri="{BB962C8B-B14F-4D97-AF65-F5344CB8AC3E}">
        <p14:creationId xmlns:p14="http://schemas.microsoft.com/office/powerpoint/2010/main" val="246163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Object 1">
            <a:extLst>
              <a:ext uri="{FF2B5EF4-FFF2-40B4-BE49-F238E27FC236}">
                <a16:creationId xmlns:a16="http://schemas.microsoft.com/office/drawing/2014/main" id="{8C116DBA-7A7A-9248-A8DC-853DAEB48204}"/>
              </a:ext>
            </a:extLst>
          </p:cNvPr>
          <p:cNvGraphicFramePr>
            <a:graphicFrameLocks noChangeAspect="1"/>
          </p:cNvGraphicFramePr>
          <p:nvPr>
            <p:extLst>
              <p:ext uri="{D42A27DB-BD31-4B8C-83A1-F6EECF244321}">
                <p14:modId xmlns:p14="http://schemas.microsoft.com/office/powerpoint/2010/main" val="2687731633"/>
              </p:ext>
            </p:extLst>
          </p:nvPr>
        </p:nvGraphicFramePr>
        <p:xfrm>
          <a:off x="40288" y="115264"/>
          <a:ext cx="12111117" cy="3313736"/>
        </p:xfrm>
        <a:graphic>
          <a:graphicData uri="http://schemas.openxmlformats.org/presentationml/2006/ole">
            <mc:AlternateContent xmlns:mc="http://schemas.openxmlformats.org/markup-compatibility/2006">
              <mc:Choice xmlns:v="urn:schemas-microsoft-com:vml" Requires="v">
                <p:oleObj spid="_x0000_s15372" name="Worksheet" r:id="rId3" imgW="12395200" imgH="3390900" progId="Excel.Sheet.12">
                  <p:embed/>
                </p:oleObj>
              </mc:Choice>
              <mc:Fallback>
                <p:oleObj name="Worksheet" r:id="rId3" imgW="12395200" imgH="3390900" progId="Excel.Sheet.12">
                  <p:embed/>
                  <p:pic>
                    <p:nvPicPr>
                      <p:cNvPr id="0" name=""/>
                      <p:cNvPicPr/>
                      <p:nvPr/>
                    </p:nvPicPr>
                    <p:blipFill>
                      <a:blip r:embed="rId4"/>
                      <a:stretch>
                        <a:fillRect/>
                      </a:stretch>
                    </p:blipFill>
                    <p:spPr>
                      <a:xfrm>
                        <a:off x="40288" y="115264"/>
                        <a:ext cx="12111117" cy="3313736"/>
                      </a:xfrm>
                      <a:prstGeom prst="rect">
                        <a:avLst/>
                      </a:prstGeom>
                      <a:solidFill>
                        <a:schemeClr val="bg1"/>
                      </a:solidFill>
                    </p:spPr>
                  </p:pic>
                </p:oleObj>
              </mc:Fallback>
            </mc:AlternateContent>
          </a:graphicData>
        </a:graphic>
      </p:graphicFrame>
      <p:grpSp>
        <p:nvGrpSpPr>
          <p:cNvPr id="17" name="Group 16">
            <a:extLst>
              <a:ext uri="{FF2B5EF4-FFF2-40B4-BE49-F238E27FC236}">
                <a16:creationId xmlns:a16="http://schemas.microsoft.com/office/drawing/2014/main" id="{77D7C1EE-85D5-0D4B-BF0C-34E23354E413}"/>
              </a:ext>
            </a:extLst>
          </p:cNvPr>
          <p:cNvGrpSpPr/>
          <p:nvPr/>
        </p:nvGrpSpPr>
        <p:grpSpPr>
          <a:xfrm>
            <a:off x="150039" y="3605019"/>
            <a:ext cx="8194062" cy="2333600"/>
            <a:chOff x="1887134" y="4323399"/>
            <a:chExt cx="8194062" cy="2333600"/>
          </a:xfrm>
        </p:grpSpPr>
        <p:sp>
          <p:nvSpPr>
            <p:cNvPr id="23" name="Rounded Rectangle 22">
              <a:extLst>
                <a:ext uri="{FF2B5EF4-FFF2-40B4-BE49-F238E27FC236}">
                  <a16:creationId xmlns:a16="http://schemas.microsoft.com/office/drawing/2014/main" id="{5CE5FE76-CD5B-7E4A-8A01-297EEA52380C}"/>
                </a:ext>
              </a:extLst>
            </p:cNvPr>
            <p:cNvSpPr/>
            <p:nvPr/>
          </p:nvSpPr>
          <p:spPr>
            <a:xfrm>
              <a:off x="1887134" y="4323399"/>
              <a:ext cx="6233297" cy="2018805"/>
            </a:xfrm>
            <a:prstGeom prst="roundRect">
              <a:avLst>
                <a:gd name="adj" fmla="val 2737"/>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1C88D0BE-7858-6845-8CE8-957890524516}"/>
                </a:ext>
              </a:extLst>
            </p:cNvPr>
            <p:cNvSpPr/>
            <p:nvPr/>
          </p:nvSpPr>
          <p:spPr>
            <a:xfrm>
              <a:off x="8120432" y="4323400"/>
              <a:ext cx="1960764" cy="2018805"/>
            </a:xfrm>
            <a:prstGeom prst="roundRect">
              <a:avLst>
                <a:gd name="adj" fmla="val 2737"/>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57018198-CFB0-A34C-B30F-344DB2719B61}"/>
                </a:ext>
              </a:extLst>
            </p:cNvPr>
            <p:cNvSpPr/>
            <p:nvPr/>
          </p:nvSpPr>
          <p:spPr>
            <a:xfrm>
              <a:off x="1887134" y="5124935"/>
              <a:ext cx="8194062" cy="314794"/>
            </a:xfrm>
            <a:prstGeom prst="roundRect">
              <a:avLst/>
            </a:prstGeom>
            <a:gradFill flip="none" rotWithShape="1">
              <a:gsLst>
                <a:gs pos="0">
                  <a:schemeClr val="accent1">
                    <a:alpha val="50000"/>
                  </a:schemeClr>
                </a:gs>
                <a:gs pos="31000">
                  <a:schemeClr val="accent1">
                    <a:lumMod val="45000"/>
                    <a:lumOff val="55000"/>
                  </a:schemeClr>
                </a:gs>
                <a:gs pos="34000">
                  <a:schemeClr val="accent1">
                    <a:lumMod val="45000"/>
                    <a:lumOff val="55000"/>
                  </a:schemeClr>
                </a:gs>
                <a:gs pos="100000">
                  <a:srgbClr val="C00000">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&lt; -10     -9     -8     -7     -6     -5     -4     -3     -2     -1     0      1     2     3     4     5     6     7     8     9     10 &gt;</a:t>
              </a:r>
            </a:p>
          </p:txBody>
        </p:sp>
        <p:cxnSp>
          <p:nvCxnSpPr>
            <p:cNvPr id="26" name="Straight Connector 25">
              <a:extLst>
                <a:ext uri="{FF2B5EF4-FFF2-40B4-BE49-F238E27FC236}">
                  <a16:creationId xmlns:a16="http://schemas.microsoft.com/office/drawing/2014/main" id="{846F4066-6966-2B43-8C79-D0D9E381A109}"/>
                </a:ext>
              </a:extLst>
            </p:cNvPr>
            <p:cNvCxnSpPr>
              <a:cxnSpLocks/>
            </p:cNvCxnSpPr>
            <p:nvPr/>
          </p:nvCxnSpPr>
          <p:spPr>
            <a:xfrm>
              <a:off x="8120432" y="4323400"/>
              <a:ext cx="0" cy="201880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E3EF0E-B7EE-D548-AAF2-76EB800213CC}"/>
                </a:ext>
              </a:extLst>
            </p:cNvPr>
            <p:cNvCxnSpPr/>
            <p:nvPr/>
          </p:nvCxnSpPr>
          <p:spPr>
            <a:xfrm>
              <a:off x="4102613" y="5124935"/>
              <a:ext cx="0" cy="3147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3A75CB-5214-FE40-A895-0EAC93E757EA}"/>
                </a:ext>
              </a:extLst>
            </p:cNvPr>
            <p:cNvCxnSpPr>
              <a:cxnSpLocks/>
            </p:cNvCxnSpPr>
            <p:nvPr/>
          </p:nvCxnSpPr>
          <p:spPr>
            <a:xfrm>
              <a:off x="6238193" y="5124935"/>
              <a:ext cx="0" cy="3147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A26673-9ECF-E847-8DC1-1A65B58A305B}"/>
                </a:ext>
              </a:extLst>
            </p:cNvPr>
            <p:cNvCxnSpPr/>
            <p:nvPr/>
          </p:nvCxnSpPr>
          <p:spPr>
            <a:xfrm>
              <a:off x="9478177" y="5124935"/>
              <a:ext cx="0" cy="31479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03F92DD-3FC3-2E40-889A-29B3894772ED}"/>
                </a:ext>
              </a:extLst>
            </p:cNvPr>
            <p:cNvSpPr txBox="1"/>
            <p:nvPr/>
          </p:nvSpPr>
          <p:spPr>
            <a:xfrm>
              <a:off x="2828257" y="5410188"/>
              <a:ext cx="333233" cy="369332"/>
            </a:xfrm>
            <a:prstGeom prst="rect">
              <a:avLst/>
            </a:prstGeom>
            <a:noFill/>
          </p:spPr>
          <p:txBody>
            <a:bodyPr wrap="square" rtlCol="0">
              <a:spAutoFit/>
            </a:bodyPr>
            <a:lstStyle/>
            <a:p>
              <a:r>
                <a:rPr lang="en-US" dirty="0"/>
                <a:t>B</a:t>
              </a:r>
            </a:p>
          </p:txBody>
        </p:sp>
        <p:sp>
          <p:nvSpPr>
            <p:cNvPr id="31" name="TextBox 30">
              <a:extLst>
                <a:ext uri="{FF2B5EF4-FFF2-40B4-BE49-F238E27FC236}">
                  <a16:creationId xmlns:a16="http://schemas.microsoft.com/office/drawing/2014/main" id="{650DD078-B3D5-B640-9066-963AC781C1EB}"/>
                </a:ext>
              </a:extLst>
            </p:cNvPr>
            <p:cNvSpPr txBox="1"/>
            <p:nvPr/>
          </p:nvSpPr>
          <p:spPr>
            <a:xfrm>
              <a:off x="4984560" y="5432344"/>
              <a:ext cx="447155" cy="369332"/>
            </a:xfrm>
            <a:prstGeom prst="rect">
              <a:avLst/>
            </a:prstGeom>
            <a:noFill/>
          </p:spPr>
          <p:txBody>
            <a:bodyPr wrap="square" rtlCol="0">
              <a:spAutoFit/>
            </a:bodyPr>
            <a:lstStyle/>
            <a:p>
              <a:r>
                <a:rPr lang="en-US" dirty="0"/>
                <a:t>LB</a:t>
              </a:r>
            </a:p>
          </p:txBody>
        </p:sp>
        <p:sp>
          <p:nvSpPr>
            <p:cNvPr id="32" name="TextBox 31">
              <a:extLst>
                <a:ext uri="{FF2B5EF4-FFF2-40B4-BE49-F238E27FC236}">
                  <a16:creationId xmlns:a16="http://schemas.microsoft.com/office/drawing/2014/main" id="{D27743DD-2DDB-C141-8AFB-BB8A5D2AFDDB}"/>
                </a:ext>
              </a:extLst>
            </p:cNvPr>
            <p:cNvSpPr txBox="1"/>
            <p:nvPr/>
          </p:nvSpPr>
          <p:spPr>
            <a:xfrm>
              <a:off x="6933161" y="5454977"/>
              <a:ext cx="597538" cy="369332"/>
            </a:xfrm>
            <a:prstGeom prst="rect">
              <a:avLst/>
            </a:prstGeom>
            <a:noFill/>
          </p:spPr>
          <p:txBody>
            <a:bodyPr wrap="square" rtlCol="0">
              <a:spAutoFit/>
            </a:bodyPr>
            <a:lstStyle/>
            <a:p>
              <a:r>
                <a:rPr lang="en-US" dirty="0"/>
                <a:t>VUS</a:t>
              </a:r>
            </a:p>
          </p:txBody>
        </p:sp>
        <p:sp>
          <p:nvSpPr>
            <p:cNvPr id="33" name="TextBox 32">
              <a:extLst>
                <a:ext uri="{FF2B5EF4-FFF2-40B4-BE49-F238E27FC236}">
                  <a16:creationId xmlns:a16="http://schemas.microsoft.com/office/drawing/2014/main" id="{1C1B0414-1E8E-D34E-B409-4B0E7C028C04}"/>
                </a:ext>
              </a:extLst>
            </p:cNvPr>
            <p:cNvSpPr txBox="1"/>
            <p:nvPr/>
          </p:nvSpPr>
          <p:spPr>
            <a:xfrm>
              <a:off x="8636223" y="5424959"/>
              <a:ext cx="439238" cy="369332"/>
            </a:xfrm>
            <a:prstGeom prst="rect">
              <a:avLst/>
            </a:prstGeom>
            <a:noFill/>
          </p:spPr>
          <p:txBody>
            <a:bodyPr wrap="square" rtlCol="0">
              <a:spAutoFit/>
            </a:bodyPr>
            <a:lstStyle/>
            <a:p>
              <a:r>
                <a:rPr lang="en-US" dirty="0"/>
                <a:t>LP</a:t>
              </a:r>
            </a:p>
          </p:txBody>
        </p:sp>
        <p:sp>
          <p:nvSpPr>
            <p:cNvPr id="34" name="TextBox 33">
              <a:extLst>
                <a:ext uri="{FF2B5EF4-FFF2-40B4-BE49-F238E27FC236}">
                  <a16:creationId xmlns:a16="http://schemas.microsoft.com/office/drawing/2014/main" id="{0AC4DF93-07D5-3C40-875A-56BA15738206}"/>
                </a:ext>
              </a:extLst>
            </p:cNvPr>
            <p:cNvSpPr txBox="1"/>
            <p:nvPr/>
          </p:nvSpPr>
          <p:spPr>
            <a:xfrm>
              <a:off x="9644566" y="5439729"/>
              <a:ext cx="333233" cy="369332"/>
            </a:xfrm>
            <a:prstGeom prst="rect">
              <a:avLst/>
            </a:prstGeom>
            <a:noFill/>
          </p:spPr>
          <p:txBody>
            <a:bodyPr wrap="square" rtlCol="0">
              <a:spAutoFit/>
            </a:bodyPr>
            <a:lstStyle/>
            <a:p>
              <a:r>
                <a:rPr lang="en-US" dirty="0"/>
                <a:t>P</a:t>
              </a:r>
            </a:p>
          </p:txBody>
        </p:sp>
        <p:sp>
          <p:nvSpPr>
            <p:cNvPr id="35" name="TextBox 34">
              <a:extLst>
                <a:ext uri="{FF2B5EF4-FFF2-40B4-BE49-F238E27FC236}">
                  <a16:creationId xmlns:a16="http://schemas.microsoft.com/office/drawing/2014/main" id="{90F0ABBA-783B-F64E-9C4E-97B0FC343A55}"/>
                </a:ext>
              </a:extLst>
            </p:cNvPr>
            <p:cNvSpPr txBox="1"/>
            <p:nvPr/>
          </p:nvSpPr>
          <p:spPr>
            <a:xfrm>
              <a:off x="2996998" y="6287667"/>
              <a:ext cx="1682279" cy="369332"/>
            </a:xfrm>
            <a:prstGeom prst="rect">
              <a:avLst/>
            </a:prstGeom>
            <a:noFill/>
          </p:spPr>
          <p:txBody>
            <a:bodyPr wrap="square" rtlCol="0">
              <a:spAutoFit/>
            </a:bodyPr>
            <a:lstStyle/>
            <a:p>
              <a:r>
                <a:rPr lang="en-US" dirty="0"/>
                <a:t>Non-actionable</a:t>
              </a:r>
            </a:p>
          </p:txBody>
        </p:sp>
        <p:sp>
          <p:nvSpPr>
            <p:cNvPr id="36" name="TextBox 35">
              <a:extLst>
                <a:ext uri="{FF2B5EF4-FFF2-40B4-BE49-F238E27FC236}">
                  <a16:creationId xmlns:a16="http://schemas.microsoft.com/office/drawing/2014/main" id="{AE572276-903C-B34B-9050-849E54F779F0}"/>
                </a:ext>
              </a:extLst>
            </p:cNvPr>
            <p:cNvSpPr txBox="1"/>
            <p:nvPr/>
          </p:nvSpPr>
          <p:spPr>
            <a:xfrm>
              <a:off x="8538568" y="6287667"/>
              <a:ext cx="1282397" cy="369332"/>
            </a:xfrm>
            <a:prstGeom prst="rect">
              <a:avLst/>
            </a:prstGeom>
            <a:noFill/>
          </p:spPr>
          <p:txBody>
            <a:bodyPr wrap="square" rtlCol="0">
              <a:spAutoFit/>
            </a:bodyPr>
            <a:lstStyle/>
            <a:p>
              <a:r>
                <a:rPr lang="en-US" dirty="0"/>
                <a:t>Actionable</a:t>
              </a:r>
            </a:p>
          </p:txBody>
        </p:sp>
      </p:grpSp>
      <p:sp>
        <p:nvSpPr>
          <p:cNvPr id="4" name="Doughnut 3">
            <a:extLst>
              <a:ext uri="{FF2B5EF4-FFF2-40B4-BE49-F238E27FC236}">
                <a16:creationId xmlns:a16="http://schemas.microsoft.com/office/drawing/2014/main" id="{25005980-9DD1-C64B-A11C-F12AE075DB13}"/>
              </a:ext>
            </a:extLst>
          </p:cNvPr>
          <p:cNvSpPr/>
          <p:nvPr/>
        </p:nvSpPr>
        <p:spPr>
          <a:xfrm>
            <a:off x="5425184" y="3746974"/>
            <a:ext cx="1610331" cy="1633955"/>
          </a:xfrm>
          <a:prstGeom prst="donut">
            <a:avLst>
              <a:gd name="adj" fmla="val 214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8046E323-588E-EF48-8763-887C332CF265}"/>
              </a:ext>
            </a:extLst>
          </p:cNvPr>
          <p:cNvSpPr txBox="1"/>
          <p:nvPr/>
        </p:nvSpPr>
        <p:spPr>
          <a:xfrm>
            <a:off x="8479972" y="3629979"/>
            <a:ext cx="3648163" cy="1569660"/>
          </a:xfrm>
          <a:prstGeom prst="rect">
            <a:avLst/>
          </a:prstGeom>
          <a:noFill/>
        </p:spPr>
        <p:txBody>
          <a:bodyPr wrap="square" rtlCol="0">
            <a:spAutoFit/>
          </a:bodyPr>
          <a:lstStyle/>
          <a:p>
            <a:r>
              <a:rPr lang="en-US" dirty="0">
                <a:solidFill>
                  <a:srgbClr val="FF0000"/>
                </a:solidFill>
              </a:rPr>
              <a:t>“Potentially changeable…”</a:t>
            </a:r>
          </a:p>
          <a:p>
            <a:pPr marL="742950" lvl="1" indent="-285750">
              <a:buFont typeface="Arial" panose="020B0604020202020204" pitchFamily="34" charset="0"/>
              <a:buChar char="•"/>
            </a:pPr>
            <a:r>
              <a:rPr lang="en-US" sz="1400" dirty="0"/>
              <a:t>because the evidence is conflicting, or classification arising from new evidence strengths</a:t>
            </a:r>
          </a:p>
          <a:p>
            <a:r>
              <a:rPr lang="en-US" dirty="0">
                <a:solidFill>
                  <a:srgbClr val="FF0000"/>
                </a:solidFill>
              </a:rPr>
              <a:t>“…classification at the actionability threshold”</a:t>
            </a:r>
          </a:p>
        </p:txBody>
      </p:sp>
    </p:spTree>
    <p:extLst>
      <p:ext uri="{BB962C8B-B14F-4D97-AF65-F5344CB8AC3E}">
        <p14:creationId xmlns:p14="http://schemas.microsoft.com/office/powerpoint/2010/main" val="24881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Object 1">
            <a:extLst>
              <a:ext uri="{FF2B5EF4-FFF2-40B4-BE49-F238E27FC236}">
                <a16:creationId xmlns:a16="http://schemas.microsoft.com/office/drawing/2014/main" id="{8C116DBA-7A7A-9248-A8DC-853DAEB48204}"/>
              </a:ext>
            </a:extLst>
          </p:cNvPr>
          <p:cNvGraphicFramePr>
            <a:graphicFrameLocks noChangeAspect="1"/>
          </p:cNvGraphicFramePr>
          <p:nvPr/>
        </p:nvGraphicFramePr>
        <p:xfrm>
          <a:off x="40288" y="115264"/>
          <a:ext cx="12111117" cy="3313736"/>
        </p:xfrm>
        <a:graphic>
          <a:graphicData uri="http://schemas.openxmlformats.org/presentationml/2006/ole">
            <mc:AlternateContent xmlns:mc="http://schemas.openxmlformats.org/markup-compatibility/2006">
              <mc:Choice xmlns:v="urn:schemas-microsoft-com:vml" Requires="v">
                <p:oleObj spid="_x0000_s17419" name="Worksheet" r:id="rId4" imgW="12395200" imgH="3390900" progId="Excel.Sheet.12">
                  <p:embed/>
                </p:oleObj>
              </mc:Choice>
              <mc:Fallback>
                <p:oleObj name="Worksheet" r:id="rId4" imgW="12395200" imgH="3390900" progId="Excel.Sheet.12">
                  <p:embed/>
                  <p:pic>
                    <p:nvPicPr>
                      <p:cNvPr id="2" name="Object 1">
                        <a:extLst>
                          <a:ext uri="{FF2B5EF4-FFF2-40B4-BE49-F238E27FC236}">
                            <a16:creationId xmlns:a16="http://schemas.microsoft.com/office/drawing/2014/main" id="{8C116DBA-7A7A-9248-A8DC-853DAEB48204}"/>
                          </a:ext>
                        </a:extLst>
                      </p:cNvPr>
                      <p:cNvPicPr/>
                      <p:nvPr/>
                    </p:nvPicPr>
                    <p:blipFill>
                      <a:blip r:embed="rId5"/>
                      <a:stretch>
                        <a:fillRect/>
                      </a:stretch>
                    </p:blipFill>
                    <p:spPr>
                      <a:xfrm>
                        <a:off x="40288" y="115264"/>
                        <a:ext cx="12111117" cy="3313736"/>
                      </a:xfrm>
                      <a:prstGeom prst="rect">
                        <a:avLst/>
                      </a:prstGeom>
                      <a:solidFill>
                        <a:schemeClr val="bg1"/>
                      </a:solidFill>
                    </p:spPr>
                  </p:pic>
                </p:oleObj>
              </mc:Fallback>
            </mc:AlternateContent>
          </a:graphicData>
        </a:graphic>
      </p:graphicFrame>
      <p:sp>
        <p:nvSpPr>
          <p:cNvPr id="5" name="TextBox 4">
            <a:extLst>
              <a:ext uri="{FF2B5EF4-FFF2-40B4-BE49-F238E27FC236}">
                <a16:creationId xmlns:a16="http://schemas.microsoft.com/office/drawing/2014/main" id="{8046E323-588E-EF48-8763-887C332CF265}"/>
              </a:ext>
            </a:extLst>
          </p:cNvPr>
          <p:cNvSpPr txBox="1"/>
          <p:nvPr/>
        </p:nvSpPr>
        <p:spPr>
          <a:xfrm>
            <a:off x="110773" y="4226512"/>
            <a:ext cx="830224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For upgrades: recommend caution and careful counselling especially with regards to irreversible therapies e.g. risk reducing mastectomy.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downgrades: have not recommended systematic recontact of historic patients, in best interests of the patient. This is to reduce the potential for harm, bearing in mind that posterior probability of pathogenicity is still 50 – 81 %</a:t>
            </a:r>
          </a:p>
        </p:txBody>
      </p:sp>
      <p:pic>
        <p:nvPicPr>
          <p:cNvPr id="6" name="Picture 5">
            <a:extLst>
              <a:ext uri="{FF2B5EF4-FFF2-40B4-BE49-F238E27FC236}">
                <a16:creationId xmlns:a16="http://schemas.microsoft.com/office/drawing/2014/main" id="{365534FA-DD7E-6747-BCF3-7DFDEB46D919}"/>
              </a:ext>
            </a:extLst>
          </p:cNvPr>
          <p:cNvPicPr>
            <a:picLocks noChangeAspect="1"/>
          </p:cNvPicPr>
          <p:nvPr/>
        </p:nvPicPr>
        <p:blipFill rotWithShape="1">
          <a:blip r:embed="rId6"/>
          <a:srcRect l="-1639" t="20764" r="1639" b="3284"/>
          <a:stretch/>
        </p:blipFill>
        <p:spPr>
          <a:xfrm>
            <a:off x="8432314" y="3544263"/>
            <a:ext cx="3719091" cy="2864071"/>
          </a:xfrm>
          <a:prstGeom prst="rect">
            <a:avLst/>
          </a:prstGeom>
        </p:spPr>
      </p:pic>
      <p:sp>
        <p:nvSpPr>
          <p:cNvPr id="7" name="TextBox 6">
            <a:extLst>
              <a:ext uri="{FF2B5EF4-FFF2-40B4-BE49-F238E27FC236}">
                <a16:creationId xmlns:a16="http://schemas.microsoft.com/office/drawing/2014/main" id="{7F2F8B57-F396-8949-AFF3-7E128C45B7C3}"/>
              </a:ext>
            </a:extLst>
          </p:cNvPr>
          <p:cNvSpPr txBox="1"/>
          <p:nvPr/>
        </p:nvSpPr>
        <p:spPr>
          <a:xfrm>
            <a:off x="10600297" y="6518590"/>
            <a:ext cx="1591398" cy="369332"/>
          </a:xfrm>
          <a:prstGeom prst="rect">
            <a:avLst/>
          </a:prstGeom>
          <a:noFill/>
        </p:spPr>
        <p:txBody>
          <a:bodyPr wrap="none" rtlCol="0">
            <a:spAutoFit/>
          </a:bodyPr>
          <a:lstStyle/>
          <a:p>
            <a:r>
              <a:rPr lang="en-US" dirty="0"/>
              <a:t>Garrett et al. </a:t>
            </a:r>
            <a:r>
              <a:rPr lang="en-US" baseline="30000" dirty="0"/>
              <a:t>10</a:t>
            </a:r>
          </a:p>
        </p:txBody>
      </p:sp>
    </p:spTree>
    <p:extLst>
      <p:ext uri="{BB962C8B-B14F-4D97-AF65-F5344CB8AC3E}">
        <p14:creationId xmlns:p14="http://schemas.microsoft.com/office/powerpoint/2010/main" val="364733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9D43777-69D5-6F40-AD4F-7541DC2A9DF4}"/>
              </a:ext>
            </a:extLst>
          </p:cNvPr>
          <p:cNvSpPr>
            <a:spLocks noGrp="1"/>
          </p:cNvSpPr>
          <p:nvPr>
            <p:ph idx="1"/>
          </p:nvPr>
        </p:nvSpPr>
        <p:spPr>
          <a:xfrm>
            <a:off x="243099" y="2675661"/>
            <a:ext cx="11617742" cy="3803874"/>
          </a:xfrm>
        </p:spPr>
        <p:txBody>
          <a:bodyPr>
            <a:normAutofit fontScale="55000" lnSpcReduction="20000"/>
          </a:bodyPr>
          <a:lstStyle/>
          <a:p>
            <a:pPr marL="514350" indent="-514350">
              <a:buFont typeface="+mj-lt"/>
              <a:buAutoNum type="arabicPeriod"/>
            </a:pPr>
            <a:r>
              <a:rPr lang="en-GB" dirty="0"/>
              <a:t>If possible, recontact should take place for findings with clinical or established </a:t>
            </a:r>
            <a:r>
              <a:rPr lang="en-GB" dirty="0">
                <a:highlight>
                  <a:srgbClr val="FFFF00"/>
                </a:highlight>
              </a:rPr>
              <a:t>personal utility</a:t>
            </a:r>
            <a:r>
              <a:rPr lang="en-GB" dirty="0"/>
              <a:t>, even though currently there is no duty to do so</a:t>
            </a:r>
          </a:p>
          <a:p>
            <a:pPr marL="514350" indent="-514350">
              <a:buFont typeface="+mj-lt"/>
              <a:buAutoNum type="arabicPeriod"/>
            </a:pPr>
            <a:r>
              <a:rPr lang="en-GB" dirty="0"/>
              <a:t>The decision to recontact should be based on the </a:t>
            </a:r>
            <a:r>
              <a:rPr lang="en-GB" dirty="0">
                <a:highlight>
                  <a:srgbClr val="FFFF00"/>
                </a:highlight>
              </a:rPr>
              <a:t>best interests </a:t>
            </a:r>
            <a:r>
              <a:rPr lang="en-GB" dirty="0"/>
              <a:t>of the patient/family</a:t>
            </a:r>
          </a:p>
          <a:p>
            <a:pPr marL="514350" indent="-514350">
              <a:buFont typeface="+mj-lt"/>
              <a:buAutoNum type="arabicPeriod"/>
            </a:pPr>
            <a:r>
              <a:rPr lang="en-GB" dirty="0"/>
              <a:t>Recontacting should be </a:t>
            </a:r>
            <a:r>
              <a:rPr lang="en-GB" dirty="0">
                <a:highlight>
                  <a:srgbClr val="FFFF00"/>
                </a:highlight>
              </a:rPr>
              <a:t>sustainable</a:t>
            </a:r>
            <a:r>
              <a:rPr lang="en-GB" dirty="0"/>
              <a:t> for the health care system and its workforce</a:t>
            </a:r>
          </a:p>
          <a:p>
            <a:pPr marL="514350" indent="-514350">
              <a:buFont typeface="+mj-lt"/>
              <a:buAutoNum type="arabicPeriod"/>
            </a:pPr>
            <a:r>
              <a:rPr lang="en-GB" dirty="0"/>
              <a:t>The allocation of </a:t>
            </a:r>
            <a:r>
              <a:rPr lang="en-GB" dirty="0">
                <a:highlight>
                  <a:srgbClr val="FFFF00"/>
                </a:highlight>
              </a:rPr>
              <a:t>dedicated resources </a:t>
            </a:r>
            <a:r>
              <a:rPr lang="en-GB" dirty="0"/>
              <a:t>for activities on recontacting should be considered</a:t>
            </a:r>
          </a:p>
          <a:p>
            <a:pPr marL="514350" indent="-514350">
              <a:buFont typeface="+mj-lt"/>
              <a:buAutoNum type="arabicPeriod"/>
            </a:pPr>
            <a:r>
              <a:rPr lang="en-GB" dirty="0"/>
              <a:t>Recontacting should strive to be </a:t>
            </a:r>
            <a:r>
              <a:rPr lang="en-GB" dirty="0">
                <a:highlight>
                  <a:srgbClr val="FFFF00"/>
                </a:highlight>
              </a:rPr>
              <a:t>equitable</a:t>
            </a:r>
            <a:r>
              <a:rPr lang="en-GB" dirty="0"/>
              <a:t> for patients from all socioeconomic backgrounds and contexts</a:t>
            </a:r>
          </a:p>
          <a:p>
            <a:pPr marL="514350" indent="-514350">
              <a:buFont typeface="+mj-lt"/>
              <a:buAutoNum type="arabicPeriod"/>
            </a:pPr>
            <a:r>
              <a:rPr lang="en-GB" dirty="0"/>
              <a:t>There is a need for professional consensus about what constitutes good practice regarding </a:t>
            </a:r>
            <a:r>
              <a:rPr lang="en-GB" dirty="0">
                <a:highlight>
                  <a:srgbClr val="FFFF00"/>
                </a:highlight>
              </a:rPr>
              <a:t>consent for recontacting</a:t>
            </a:r>
          </a:p>
          <a:p>
            <a:pPr marL="514350" indent="-514350">
              <a:buFont typeface="+mj-lt"/>
              <a:buAutoNum type="arabicPeriod"/>
            </a:pPr>
            <a:r>
              <a:rPr lang="en-GB" dirty="0"/>
              <a:t>Recontacting should be a </a:t>
            </a:r>
            <a:r>
              <a:rPr lang="en-GB" dirty="0">
                <a:highlight>
                  <a:srgbClr val="FFFF00"/>
                </a:highlight>
              </a:rPr>
              <a:t>shared responsibility with patients</a:t>
            </a:r>
          </a:p>
          <a:p>
            <a:pPr marL="514350" indent="-514350">
              <a:buFont typeface="+mj-lt"/>
              <a:buAutoNum type="arabicPeriod"/>
            </a:pPr>
            <a:r>
              <a:rPr lang="en-GB" dirty="0"/>
              <a:t>Recontacting should be a </a:t>
            </a:r>
            <a:r>
              <a:rPr lang="en-GB" dirty="0">
                <a:highlight>
                  <a:srgbClr val="FFFF00"/>
                </a:highlight>
              </a:rPr>
              <a:t>shared responsibility with the genetic laboratories</a:t>
            </a:r>
          </a:p>
          <a:p>
            <a:pPr marL="514350" indent="-514350">
              <a:buFont typeface="+mj-lt"/>
              <a:buAutoNum type="arabicPeriod"/>
            </a:pPr>
            <a:r>
              <a:rPr lang="en-GB" dirty="0">
                <a:highlight>
                  <a:srgbClr val="FFFF00"/>
                </a:highlight>
              </a:rPr>
              <a:t>Data sharing </a:t>
            </a:r>
            <a:r>
              <a:rPr lang="en-GB" dirty="0"/>
              <a:t>should be promoted</a:t>
            </a:r>
          </a:p>
          <a:p>
            <a:pPr marL="514350" indent="-514350">
              <a:buFont typeface="+mj-lt"/>
              <a:buAutoNum type="arabicPeriod"/>
            </a:pPr>
            <a:r>
              <a:rPr lang="en-GB" dirty="0"/>
              <a:t>Other stakeholders should also share responsibility for recontacting</a:t>
            </a:r>
          </a:p>
          <a:p>
            <a:pPr marL="514350" indent="-514350">
              <a:buFont typeface="+mj-lt"/>
              <a:buAutoNum type="arabicPeriod"/>
            </a:pPr>
            <a:r>
              <a:rPr lang="en-GB" dirty="0"/>
              <a:t>Do the best you can with limited resources</a:t>
            </a:r>
          </a:p>
          <a:p>
            <a:pPr marL="514350" indent="-514350">
              <a:buFont typeface="+mj-lt"/>
              <a:buAutoNum type="arabicPeriod"/>
            </a:pPr>
            <a:r>
              <a:rPr lang="en-GB" dirty="0"/>
              <a:t>Each country should define its own </a:t>
            </a:r>
            <a:r>
              <a:rPr lang="en-GB" dirty="0">
                <a:highlight>
                  <a:srgbClr val="FFFF00"/>
                </a:highlight>
              </a:rPr>
              <a:t>organizational policy </a:t>
            </a:r>
            <a:r>
              <a:rPr lang="en-GB" dirty="0"/>
              <a:t>on the recontact process</a:t>
            </a:r>
          </a:p>
          <a:p>
            <a:pPr marL="514350" indent="-514350">
              <a:buFont typeface="+mj-lt"/>
              <a:buAutoNum type="arabicPeriod"/>
            </a:pPr>
            <a:r>
              <a:rPr lang="en-GB" dirty="0"/>
              <a:t>More </a:t>
            </a:r>
            <a:r>
              <a:rPr lang="en-GB" dirty="0">
                <a:highlight>
                  <a:srgbClr val="FFFF00"/>
                </a:highlight>
              </a:rPr>
              <a:t>research</a:t>
            </a:r>
            <a:r>
              <a:rPr lang="en-GB" dirty="0"/>
              <a:t> is needed to inform responsible recontacting processes</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id="{ACD0361B-85A6-954B-BCF9-DBD59B161300}"/>
              </a:ext>
            </a:extLst>
          </p:cNvPr>
          <p:cNvSpPr>
            <a:spLocks noGrp="1"/>
          </p:cNvSpPr>
          <p:nvPr>
            <p:ph type="title"/>
          </p:nvPr>
        </p:nvSpPr>
        <p:spPr>
          <a:xfrm>
            <a:off x="243099" y="149195"/>
            <a:ext cx="2460368" cy="1325563"/>
          </a:xfrm>
        </p:spPr>
        <p:txBody>
          <a:bodyPr anchor="ctr">
            <a:normAutofit/>
          </a:bodyPr>
          <a:lstStyle/>
          <a:p>
            <a:r>
              <a:rPr lang="en-US" sz="3600" dirty="0">
                <a:solidFill>
                  <a:schemeClr val="tx2"/>
                </a:solidFill>
              </a:rPr>
              <a:t>Current Guidance</a:t>
            </a:r>
          </a:p>
        </p:txBody>
      </p:sp>
      <p:pic>
        <p:nvPicPr>
          <p:cNvPr id="24" name="Picture 23" descr="Graphical user interface, text, application, email&#10;&#10;Description automatically generated">
            <a:extLst>
              <a:ext uri="{FF2B5EF4-FFF2-40B4-BE49-F238E27FC236}">
                <a16:creationId xmlns:a16="http://schemas.microsoft.com/office/drawing/2014/main" id="{B73FAE55-63A9-6248-A998-94780B0F2D0D}"/>
              </a:ext>
            </a:extLst>
          </p:cNvPr>
          <p:cNvPicPr>
            <a:picLocks noChangeAspect="1"/>
          </p:cNvPicPr>
          <p:nvPr/>
        </p:nvPicPr>
        <p:blipFill>
          <a:blip r:embed="rId2"/>
          <a:stretch>
            <a:fillRect/>
          </a:stretch>
        </p:blipFill>
        <p:spPr>
          <a:xfrm>
            <a:off x="6185647" y="149195"/>
            <a:ext cx="5763254" cy="2182960"/>
          </a:xfrm>
          <a:prstGeom prst="rect">
            <a:avLst/>
          </a:prstGeom>
          <a:ln w="25400">
            <a:noFill/>
          </a:ln>
        </p:spPr>
      </p:pic>
      <p:cxnSp>
        <p:nvCxnSpPr>
          <p:cNvPr id="23" name="Straight Connector 22">
            <a:extLst>
              <a:ext uri="{FF2B5EF4-FFF2-40B4-BE49-F238E27FC236}">
                <a16:creationId xmlns:a16="http://schemas.microsoft.com/office/drawing/2014/main" id="{0E91E0DC-FF70-BC4F-931F-379C7C5A81A8}"/>
              </a:ext>
            </a:extLst>
          </p:cNvPr>
          <p:cNvCxnSpPr>
            <a:cxnSpLocks/>
          </p:cNvCxnSpPr>
          <p:nvPr/>
        </p:nvCxnSpPr>
        <p:spPr>
          <a:xfrm>
            <a:off x="6868160" y="2899550"/>
            <a:ext cx="1158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E6ED2B-F3BD-4D46-B101-67A2C3D97A5C}"/>
              </a:ext>
            </a:extLst>
          </p:cNvPr>
          <p:cNvCxnSpPr>
            <a:cxnSpLocks/>
          </p:cNvCxnSpPr>
          <p:nvPr/>
        </p:nvCxnSpPr>
        <p:spPr>
          <a:xfrm>
            <a:off x="4683578" y="3184030"/>
            <a:ext cx="11076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23012D-433A-F646-BB78-3EE8BDE45A72}"/>
              </a:ext>
            </a:extLst>
          </p:cNvPr>
          <p:cNvCxnSpPr>
            <a:cxnSpLocks/>
          </p:cNvCxnSpPr>
          <p:nvPr/>
        </p:nvCxnSpPr>
        <p:spPr>
          <a:xfrm>
            <a:off x="2662827" y="3463430"/>
            <a:ext cx="9169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FB05ED-A04F-9C4F-849E-3A87775B7847}"/>
              </a:ext>
            </a:extLst>
          </p:cNvPr>
          <p:cNvCxnSpPr>
            <a:cxnSpLocks/>
          </p:cNvCxnSpPr>
          <p:nvPr/>
        </p:nvCxnSpPr>
        <p:spPr>
          <a:xfrm>
            <a:off x="853258" y="5195710"/>
            <a:ext cx="9958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B22EB2-B875-E84E-BF28-D8353091A748}"/>
              </a:ext>
            </a:extLst>
          </p:cNvPr>
          <p:cNvCxnSpPr>
            <a:cxnSpLocks/>
          </p:cNvCxnSpPr>
          <p:nvPr/>
        </p:nvCxnSpPr>
        <p:spPr>
          <a:xfrm>
            <a:off x="2187862" y="3752990"/>
            <a:ext cx="159165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B360F5-6050-9441-9605-6AE1BAD80417}"/>
              </a:ext>
            </a:extLst>
          </p:cNvPr>
          <p:cNvCxnSpPr>
            <a:cxnSpLocks/>
          </p:cNvCxnSpPr>
          <p:nvPr/>
        </p:nvCxnSpPr>
        <p:spPr>
          <a:xfrm>
            <a:off x="7846982" y="4332110"/>
            <a:ext cx="187613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E2FB8B-A6A9-C14B-9A0B-422DD8825DA0}"/>
              </a:ext>
            </a:extLst>
          </p:cNvPr>
          <p:cNvCxnSpPr>
            <a:cxnSpLocks/>
          </p:cNvCxnSpPr>
          <p:nvPr/>
        </p:nvCxnSpPr>
        <p:spPr>
          <a:xfrm>
            <a:off x="3346102" y="4047630"/>
            <a:ext cx="76869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D30BC2-2E5E-624D-AB69-2745107EF025}"/>
              </a:ext>
            </a:extLst>
          </p:cNvPr>
          <p:cNvCxnSpPr>
            <a:cxnSpLocks/>
          </p:cNvCxnSpPr>
          <p:nvPr/>
        </p:nvCxnSpPr>
        <p:spPr>
          <a:xfrm>
            <a:off x="3579782" y="6049150"/>
            <a:ext cx="16221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6F9031-27A0-C84A-AC60-8F241E97F06C}"/>
              </a:ext>
            </a:extLst>
          </p:cNvPr>
          <p:cNvCxnSpPr>
            <a:cxnSpLocks/>
          </p:cNvCxnSpPr>
          <p:nvPr/>
        </p:nvCxnSpPr>
        <p:spPr>
          <a:xfrm>
            <a:off x="1297222" y="6374270"/>
            <a:ext cx="69413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5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
            <a:extLst>
              <a:ext uri="{FF2B5EF4-FFF2-40B4-BE49-F238E27FC236}">
                <a16:creationId xmlns:a16="http://schemas.microsoft.com/office/drawing/2014/main" id="{994F7A61-64FB-1B46-BD9F-8E703F16A8F6}"/>
              </a:ext>
            </a:extLst>
          </p:cNvPr>
          <p:cNvSpPr>
            <a:spLocks noGrp="1"/>
          </p:cNvSpPr>
          <p:nvPr>
            <p:ph idx="1"/>
          </p:nvPr>
        </p:nvSpPr>
        <p:spPr>
          <a:xfrm>
            <a:off x="557197" y="787226"/>
            <a:ext cx="8713693" cy="5382164"/>
          </a:xfrm>
        </p:spPr>
        <p:txBody>
          <a:bodyPr>
            <a:noAutofit/>
          </a:bodyPr>
          <a:lstStyle/>
          <a:p>
            <a:r>
              <a:rPr lang="en-US" sz="2000" dirty="0">
                <a:solidFill>
                  <a:schemeClr val="tx2"/>
                </a:solidFill>
              </a:rPr>
              <a:t>Current clinical practice</a:t>
            </a:r>
          </a:p>
          <a:p>
            <a:pPr lvl="1"/>
            <a:r>
              <a:rPr lang="en-US" sz="1600" dirty="0">
                <a:solidFill>
                  <a:schemeClr val="tx2"/>
                </a:solidFill>
              </a:rPr>
              <a:t>Ad hoc, reactive approach, concerns about liability for initiation of reinterpretation and recontact</a:t>
            </a:r>
          </a:p>
          <a:p>
            <a:r>
              <a:rPr lang="en-US" sz="2000" dirty="0">
                <a:solidFill>
                  <a:schemeClr val="tx2"/>
                </a:solidFill>
              </a:rPr>
              <a:t>Ethical considerations</a:t>
            </a:r>
          </a:p>
          <a:p>
            <a:pPr lvl="1"/>
            <a:r>
              <a:rPr lang="en-US" sz="1600" dirty="0">
                <a:solidFill>
                  <a:schemeClr val="tx2"/>
                </a:solidFill>
              </a:rPr>
              <a:t>Balance between ethical desirability and practical feasibility</a:t>
            </a:r>
          </a:p>
          <a:p>
            <a:r>
              <a:rPr lang="en-US" sz="2000" dirty="0">
                <a:solidFill>
                  <a:schemeClr val="tx2"/>
                </a:solidFill>
              </a:rPr>
              <a:t>Initiation of reinterpretation</a:t>
            </a:r>
          </a:p>
          <a:p>
            <a:pPr lvl="1"/>
            <a:r>
              <a:rPr lang="en-US" sz="1600" dirty="0">
                <a:solidFill>
                  <a:schemeClr val="tx2"/>
                </a:solidFill>
              </a:rPr>
              <a:t>Different models: reactive to clinical events, automated, time-interval-based</a:t>
            </a:r>
          </a:p>
          <a:p>
            <a:r>
              <a:rPr lang="en-US" sz="2000" dirty="0">
                <a:solidFill>
                  <a:schemeClr val="tx2"/>
                </a:solidFill>
              </a:rPr>
              <a:t>Current guidance</a:t>
            </a:r>
          </a:p>
          <a:p>
            <a:pPr lvl="1"/>
            <a:r>
              <a:rPr lang="en-US" sz="1600" dirty="0">
                <a:solidFill>
                  <a:schemeClr val="tx2"/>
                </a:solidFill>
              </a:rPr>
              <a:t>ESHG recommendations on recontacting patients</a:t>
            </a:r>
          </a:p>
          <a:p>
            <a:r>
              <a:rPr lang="en-US" sz="2000" dirty="0">
                <a:solidFill>
                  <a:schemeClr val="tx2"/>
                </a:solidFill>
              </a:rPr>
              <a:t>Size of the problem</a:t>
            </a:r>
          </a:p>
          <a:p>
            <a:pPr lvl="1"/>
            <a:r>
              <a:rPr lang="en-US" sz="1600" dirty="0">
                <a:solidFill>
                  <a:schemeClr val="tx2"/>
                </a:solidFill>
              </a:rPr>
              <a:t>VUS much more likely to be reinterpreted and more often down than up</a:t>
            </a:r>
          </a:p>
          <a:p>
            <a:r>
              <a:rPr lang="en-US" sz="2000" dirty="0">
                <a:solidFill>
                  <a:schemeClr val="tx2"/>
                </a:solidFill>
              </a:rPr>
              <a:t>Introduce </a:t>
            </a:r>
            <a:r>
              <a:rPr lang="en-US" sz="2000" dirty="0" err="1">
                <a:solidFill>
                  <a:schemeClr val="tx2"/>
                </a:solidFill>
              </a:rPr>
              <a:t>CanVIG</a:t>
            </a:r>
            <a:r>
              <a:rPr lang="en-US" sz="2000" dirty="0">
                <a:solidFill>
                  <a:schemeClr val="tx2"/>
                </a:solidFill>
              </a:rPr>
              <a:t> guidance on laboratory and clinical actions following a variant reinterpretation</a:t>
            </a:r>
          </a:p>
          <a:p>
            <a:pPr lvl="1"/>
            <a:r>
              <a:rPr lang="en-US" sz="1600" dirty="0" err="1">
                <a:solidFill>
                  <a:schemeClr val="tx2"/>
                </a:solidFill>
              </a:rPr>
              <a:t>Systematises</a:t>
            </a:r>
            <a:r>
              <a:rPr lang="en-US" sz="1600" dirty="0">
                <a:solidFill>
                  <a:schemeClr val="tx2"/>
                </a:solidFill>
              </a:rPr>
              <a:t> current practice</a:t>
            </a:r>
          </a:p>
          <a:p>
            <a:pPr lvl="1"/>
            <a:r>
              <a:rPr lang="en-US" sz="1600" dirty="0" err="1">
                <a:solidFill>
                  <a:schemeClr val="tx2"/>
                </a:solidFill>
              </a:rPr>
              <a:t>Utilises</a:t>
            </a:r>
            <a:r>
              <a:rPr lang="en-US" sz="1600" dirty="0">
                <a:solidFill>
                  <a:schemeClr val="tx2"/>
                </a:solidFill>
              </a:rPr>
              <a:t> national </a:t>
            </a:r>
            <a:r>
              <a:rPr lang="en-US" sz="1600" dirty="0" err="1">
                <a:solidFill>
                  <a:schemeClr val="tx2"/>
                </a:solidFill>
              </a:rPr>
              <a:t>CanVIG</a:t>
            </a:r>
            <a:r>
              <a:rPr lang="en-US" sz="1600" dirty="0">
                <a:solidFill>
                  <a:schemeClr val="tx2"/>
                </a:solidFill>
              </a:rPr>
              <a:t> network for data sharing and patient benefit</a:t>
            </a:r>
          </a:p>
          <a:p>
            <a:pPr lvl="1"/>
            <a:r>
              <a:rPr lang="en-US" sz="1600" dirty="0" err="1">
                <a:solidFill>
                  <a:schemeClr val="tx2"/>
                </a:solidFill>
              </a:rPr>
              <a:t>Maximises</a:t>
            </a:r>
            <a:r>
              <a:rPr lang="en-US" sz="1600" dirty="0">
                <a:solidFill>
                  <a:schemeClr val="tx2"/>
                </a:solidFill>
              </a:rPr>
              <a:t> clinical benefit to patients and minimizes harm</a:t>
            </a:r>
          </a:p>
          <a:p>
            <a:pPr lvl="1"/>
            <a:r>
              <a:rPr lang="en-US" sz="1600" dirty="0">
                <a:solidFill>
                  <a:schemeClr val="tx2"/>
                </a:solidFill>
              </a:rPr>
              <a:t>Builds in caution surrounding conflicting or re-weighted evidence, especially around actionability threshold </a:t>
            </a:r>
          </a:p>
          <a:p>
            <a:pPr lvl="1"/>
            <a:r>
              <a:rPr lang="en-US" sz="1600" dirty="0">
                <a:solidFill>
                  <a:schemeClr val="tx2"/>
                </a:solidFill>
              </a:rPr>
              <a:t>Maps to ESHG recommendations on recontacting</a:t>
            </a:r>
          </a:p>
        </p:txBody>
      </p:sp>
      <p:sp>
        <p:nvSpPr>
          <p:cNvPr id="24" name="Title 1">
            <a:extLst>
              <a:ext uri="{FF2B5EF4-FFF2-40B4-BE49-F238E27FC236}">
                <a16:creationId xmlns:a16="http://schemas.microsoft.com/office/drawing/2014/main" id="{E03B473C-2A78-4D44-B5D3-C9B01ED99679}"/>
              </a:ext>
            </a:extLst>
          </p:cNvPr>
          <p:cNvSpPr>
            <a:spLocks noGrp="1"/>
          </p:cNvSpPr>
          <p:nvPr>
            <p:ph type="title"/>
          </p:nvPr>
        </p:nvSpPr>
        <p:spPr>
          <a:xfrm>
            <a:off x="319063" y="34749"/>
            <a:ext cx="11553568" cy="738459"/>
          </a:xfrm>
        </p:spPr>
        <p:txBody>
          <a:bodyPr anchor="b">
            <a:normAutofit/>
          </a:bodyPr>
          <a:lstStyle/>
          <a:p>
            <a:pPr algn="ctr"/>
            <a:r>
              <a:rPr lang="en-US" sz="3600" dirty="0">
                <a:solidFill>
                  <a:schemeClr val="tx2"/>
                </a:solidFill>
              </a:rPr>
              <a:t>Conclusion</a:t>
            </a:r>
          </a:p>
        </p:txBody>
      </p:sp>
      <p:sp>
        <p:nvSpPr>
          <p:cNvPr id="3" name="Rounded Rectangle 2">
            <a:extLst>
              <a:ext uri="{FF2B5EF4-FFF2-40B4-BE49-F238E27FC236}">
                <a16:creationId xmlns:a16="http://schemas.microsoft.com/office/drawing/2014/main" id="{D8AF5FDF-00DD-3145-821D-D75C765B5E40}"/>
              </a:ext>
            </a:extLst>
          </p:cNvPr>
          <p:cNvSpPr/>
          <p:nvPr/>
        </p:nvSpPr>
        <p:spPr>
          <a:xfrm>
            <a:off x="9430450" y="596004"/>
            <a:ext cx="2601684" cy="19148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a:t>Areas that need addressing:</a:t>
            </a:r>
          </a:p>
          <a:p>
            <a:pPr marL="285750" indent="-285750">
              <a:buFont typeface="Arial" panose="020B0604020202020204" pitchFamily="34" charset="0"/>
              <a:buChar char="•"/>
            </a:pPr>
            <a:r>
              <a:rPr lang="en-US" dirty="0"/>
              <a:t>Consent</a:t>
            </a:r>
          </a:p>
          <a:p>
            <a:pPr marL="285750" indent="-285750">
              <a:buFont typeface="Arial" panose="020B0604020202020204" pitchFamily="34" charset="0"/>
              <a:buChar char="•"/>
            </a:pPr>
            <a:r>
              <a:rPr lang="en-US" dirty="0"/>
              <a:t>Equity</a:t>
            </a:r>
          </a:p>
          <a:p>
            <a:pPr marL="285750" indent="-285750">
              <a:buFont typeface="Arial" panose="020B0604020202020204" pitchFamily="34" charset="0"/>
              <a:buChar char="•"/>
            </a:pPr>
            <a:r>
              <a:rPr lang="en-US" dirty="0"/>
              <a:t>Dedicated resources</a:t>
            </a:r>
          </a:p>
          <a:p>
            <a:pPr marL="285750" indent="-285750">
              <a:buFont typeface="Arial" panose="020B0604020202020204" pitchFamily="34" charset="0"/>
              <a:buChar char="•"/>
            </a:pPr>
            <a:r>
              <a:rPr lang="en-US" dirty="0"/>
              <a:t>Research</a:t>
            </a:r>
          </a:p>
        </p:txBody>
      </p:sp>
    </p:spTree>
    <p:extLst>
      <p:ext uri="{BB962C8B-B14F-4D97-AF65-F5344CB8AC3E}">
        <p14:creationId xmlns:p14="http://schemas.microsoft.com/office/powerpoint/2010/main" val="747560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333632" y="328300"/>
            <a:ext cx="11553568" cy="1325563"/>
          </a:xfrm>
        </p:spPr>
        <p:txBody>
          <a:bodyPr anchor="ctr">
            <a:normAutofit/>
          </a:bodyPr>
          <a:lstStyle/>
          <a:p>
            <a:pPr algn="ctr"/>
            <a:r>
              <a:rPr lang="en-US" sz="3600" dirty="0">
                <a:solidFill>
                  <a:schemeClr val="tx2"/>
                </a:solidFill>
              </a:rPr>
              <a:t>References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9D43777-69D5-6F40-AD4F-7541DC2A9DF4}"/>
              </a:ext>
            </a:extLst>
          </p:cNvPr>
          <p:cNvSpPr>
            <a:spLocks noGrp="1"/>
          </p:cNvSpPr>
          <p:nvPr>
            <p:ph idx="1"/>
          </p:nvPr>
        </p:nvSpPr>
        <p:spPr>
          <a:xfrm>
            <a:off x="333631" y="1803058"/>
            <a:ext cx="11553567" cy="4726642"/>
          </a:xfrm>
        </p:spPr>
        <p:txBody>
          <a:bodyPr>
            <a:normAutofit fontScale="47500" lnSpcReduction="20000"/>
          </a:bodyPr>
          <a:lstStyle/>
          <a:p>
            <a:pPr marL="342900" indent="-342900">
              <a:buFont typeface="+mj-lt"/>
              <a:buAutoNum type="arabicPeriod"/>
            </a:pPr>
            <a:r>
              <a:rPr lang="en-GB" dirty="0"/>
              <a:t>Hirschhorn, K., L. D. Fleisher, L. </a:t>
            </a:r>
            <a:r>
              <a:rPr lang="en-GB" dirty="0" err="1"/>
              <a:t>Godmilow</a:t>
            </a:r>
            <a:r>
              <a:rPr lang="en-GB" dirty="0"/>
              <a:t>, R. R. Howell, R. R. Lebel, E. R. McCabe, M. J. </a:t>
            </a:r>
            <a:r>
              <a:rPr lang="en-GB" dirty="0" err="1"/>
              <a:t>McGinniss</a:t>
            </a:r>
            <a:r>
              <a:rPr lang="en-GB" i="1" dirty="0"/>
              <a:t>, et al.</a:t>
            </a:r>
            <a:r>
              <a:rPr lang="en-GB" dirty="0"/>
              <a:t> "Duty to Re-Contact." [In </a:t>
            </a:r>
            <a:r>
              <a:rPr lang="en-GB" dirty="0" err="1"/>
              <a:t>eng</a:t>
            </a:r>
            <a:r>
              <a:rPr lang="en-GB" dirty="0"/>
              <a:t>]. </a:t>
            </a:r>
            <a:r>
              <a:rPr lang="en-GB" i="1" dirty="0"/>
              <a:t>Genet Med </a:t>
            </a:r>
            <a:r>
              <a:rPr lang="en-GB" dirty="0"/>
              <a:t>1, no. 4 (May-Jun 1999): 171-2. https://</a:t>
            </a:r>
            <a:r>
              <a:rPr lang="en-GB" dirty="0" err="1"/>
              <a:t>doi.org</a:t>
            </a:r>
            <a:r>
              <a:rPr lang="en-GB" dirty="0"/>
              <a:t>/10.1097/00125817-199905000-00010.</a:t>
            </a:r>
            <a:endParaRPr lang="en-US" sz="1800" dirty="0">
              <a:solidFill>
                <a:schemeClr val="tx2"/>
              </a:solidFill>
            </a:endParaRPr>
          </a:p>
          <a:p>
            <a:pPr marL="342900" indent="-342900">
              <a:buFont typeface="+mj-lt"/>
              <a:buAutoNum type="arabicPeriod"/>
            </a:pPr>
            <a:r>
              <a:rPr lang="en-US" sz="1800" dirty="0">
                <a:hlinkClick r:id="rId2"/>
              </a:rPr>
              <a:t>http://socialsciences.exeter.ac.uk/sociology/research/projects/mainstreaminggenetics/about/</a:t>
            </a:r>
            <a:endParaRPr lang="en-US" sz="1800" dirty="0"/>
          </a:p>
          <a:p>
            <a:pPr marL="342900" indent="-342900">
              <a:buFont typeface="+mj-lt"/>
              <a:buAutoNum type="arabicPeriod"/>
            </a:pPr>
            <a:r>
              <a:rPr lang="en-GB" dirty="0" err="1"/>
              <a:t>Carrieri</a:t>
            </a:r>
            <a:r>
              <a:rPr lang="en-GB" dirty="0"/>
              <a:t>, D., H. C. Howard, C. Benjamin, A. J. Clarke, S. </a:t>
            </a:r>
            <a:r>
              <a:rPr lang="en-GB" dirty="0" err="1"/>
              <a:t>Dheensa</a:t>
            </a:r>
            <a:r>
              <a:rPr lang="en-GB" dirty="0"/>
              <a:t>, S. Doheny, N. Hawkins</a:t>
            </a:r>
            <a:r>
              <a:rPr lang="en-GB" i="1" dirty="0"/>
              <a:t>, et al.</a:t>
            </a:r>
            <a:r>
              <a:rPr lang="en-GB" dirty="0"/>
              <a:t> "Recontacting Patients in Clinical Genetics Services: Recommendations of the European Society of Human Genetics." </a:t>
            </a:r>
            <a:r>
              <a:rPr lang="en-GB" i="1" dirty="0"/>
              <a:t>Eur J Hum Genet </a:t>
            </a:r>
            <a:r>
              <a:rPr lang="en-GB" dirty="0"/>
              <a:t>27, no. 2 (Feb 2019): 169-82. https://</a:t>
            </a:r>
            <a:r>
              <a:rPr lang="en-GB" dirty="0" err="1"/>
              <a:t>doi.org</a:t>
            </a:r>
            <a:r>
              <a:rPr lang="en-GB" dirty="0"/>
              <a:t>/10.1038/s41431-018-0285-1. https://</a:t>
            </a:r>
            <a:r>
              <a:rPr lang="en-GB" dirty="0" err="1"/>
              <a:t>www.ncbi.nlm.nih.gov</a:t>
            </a:r>
            <a:r>
              <a:rPr lang="en-GB" dirty="0"/>
              <a:t>/</a:t>
            </a:r>
            <a:r>
              <a:rPr lang="en-GB" dirty="0" err="1"/>
              <a:t>pubmed</a:t>
            </a:r>
            <a:r>
              <a:rPr lang="en-GB" dirty="0"/>
              <a:t>/30310124.</a:t>
            </a:r>
          </a:p>
          <a:p>
            <a:pPr marL="342900" indent="-342900">
              <a:buFont typeface="+mj-lt"/>
              <a:buAutoNum type="arabicPeriod"/>
            </a:pPr>
            <a:r>
              <a:rPr lang="en-GB" dirty="0" err="1"/>
              <a:t>Carrieri</a:t>
            </a:r>
            <a:r>
              <a:rPr lang="en-GB" dirty="0"/>
              <a:t>, D., A. M. Lucassen, A. J. Clarke, S. </a:t>
            </a:r>
            <a:r>
              <a:rPr lang="en-GB" dirty="0" err="1"/>
              <a:t>Dheensa</a:t>
            </a:r>
            <a:r>
              <a:rPr lang="en-GB" dirty="0"/>
              <a:t>, S. Doheny, P. D. </a:t>
            </a:r>
            <a:r>
              <a:rPr lang="en-GB" dirty="0" err="1"/>
              <a:t>Turnpenny</a:t>
            </a:r>
            <a:r>
              <a:rPr lang="en-GB" dirty="0"/>
              <a:t>, and S. E. Kelly. "Recontact in Clinical Practice: A Survey of Clinical Genetics Services in the United Kingdom." [In </a:t>
            </a:r>
            <a:r>
              <a:rPr lang="en-GB" dirty="0" err="1"/>
              <a:t>eng</a:t>
            </a:r>
            <a:r>
              <a:rPr lang="en-GB" dirty="0"/>
              <a:t>]. </a:t>
            </a:r>
            <a:r>
              <a:rPr lang="en-GB" i="1" dirty="0"/>
              <a:t>Genet Med </a:t>
            </a:r>
            <a:r>
              <a:rPr lang="en-GB" dirty="0"/>
              <a:t>18, no. 9 (Sep 2016): 876-81. </a:t>
            </a:r>
            <a:r>
              <a:rPr lang="en-GB" dirty="0">
                <a:hlinkClick r:id="rId3"/>
              </a:rPr>
              <a:t>https://doi.org/10.1038/gim.2015.194</a:t>
            </a:r>
            <a:r>
              <a:rPr lang="en-GB" dirty="0"/>
              <a:t>.</a:t>
            </a:r>
          </a:p>
          <a:p>
            <a:pPr marL="342900" indent="-342900">
              <a:buFont typeface="+mj-lt"/>
              <a:buAutoNum type="arabicPeriod"/>
            </a:pPr>
            <a:r>
              <a:rPr lang="en-GB" dirty="0"/>
              <a:t>Appelbaum, P. S., E. </a:t>
            </a:r>
            <a:r>
              <a:rPr lang="en-GB" dirty="0" err="1"/>
              <a:t>Parens</a:t>
            </a:r>
            <a:r>
              <a:rPr lang="en-GB" dirty="0"/>
              <a:t>, S. M. Berger, W. K. Chung, and W. Burke. "Is There a Duty to Reinterpret Genetic Data? The Ethical Dimensions." </a:t>
            </a:r>
            <a:r>
              <a:rPr lang="en-GB" i="1" dirty="0"/>
              <a:t>Genet Med </a:t>
            </a:r>
            <a:r>
              <a:rPr lang="en-GB" dirty="0"/>
              <a:t>22, no. 3 (Mar 2020): 633-39. https://</a:t>
            </a:r>
            <a:r>
              <a:rPr lang="en-GB" dirty="0" err="1"/>
              <a:t>doi.org</a:t>
            </a:r>
            <a:r>
              <a:rPr lang="en-GB" dirty="0"/>
              <a:t>/10.1038/s41436-019-0679-7. https://</a:t>
            </a:r>
            <a:r>
              <a:rPr lang="en-GB" dirty="0" err="1"/>
              <a:t>www.ncbi.nlm.nih.gov</a:t>
            </a:r>
            <a:r>
              <a:rPr lang="en-GB" dirty="0"/>
              <a:t>/</a:t>
            </a:r>
            <a:r>
              <a:rPr lang="en-GB" dirty="0" err="1"/>
              <a:t>pubmed</a:t>
            </a:r>
            <a:r>
              <a:rPr lang="en-GB" dirty="0"/>
              <a:t>/31616070.</a:t>
            </a:r>
          </a:p>
          <a:p>
            <a:pPr marL="342900" indent="-342900">
              <a:buFont typeface="+mj-lt"/>
              <a:buAutoNum type="arabicPeriod"/>
            </a:pPr>
            <a:endParaRPr lang="en-GB" dirty="0"/>
          </a:p>
          <a:p>
            <a:pPr marL="342900" indent="-342900">
              <a:buFont typeface="+mj-lt"/>
              <a:buAutoNum type="arabicPeriod"/>
            </a:pPr>
            <a:r>
              <a:rPr lang="en-GB" dirty="0" err="1"/>
              <a:t>Carrieri</a:t>
            </a:r>
            <a:r>
              <a:rPr lang="en-GB" dirty="0"/>
              <a:t>, D., S. </a:t>
            </a:r>
            <a:r>
              <a:rPr lang="en-GB" dirty="0" err="1"/>
              <a:t>Dheensa</a:t>
            </a:r>
            <a:r>
              <a:rPr lang="en-GB" dirty="0"/>
              <a:t>, S. Doheny, A. J. Clarke, P. D. </a:t>
            </a:r>
            <a:r>
              <a:rPr lang="en-GB" dirty="0" err="1"/>
              <a:t>Turnpenny</a:t>
            </a:r>
            <a:r>
              <a:rPr lang="en-GB" dirty="0"/>
              <a:t>, A. M. Lucassen, and S. E. Kelly. "Recontacting in Clinical Practice: The Views and Expectations of Patients in the United Kingdom." [In </a:t>
            </a:r>
            <a:r>
              <a:rPr lang="en-GB" dirty="0" err="1"/>
              <a:t>eng</a:t>
            </a:r>
            <a:r>
              <a:rPr lang="en-GB" dirty="0"/>
              <a:t>]. </a:t>
            </a:r>
            <a:r>
              <a:rPr lang="en-GB" i="1" dirty="0"/>
              <a:t>Eur J Hum Genet </a:t>
            </a:r>
            <a:r>
              <a:rPr lang="en-GB" dirty="0"/>
              <a:t>25, no. 10 (Oct 2017): 1106-12. https://</a:t>
            </a:r>
            <a:r>
              <a:rPr lang="en-GB" dirty="0" err="1"/>
              <a:t>doi.org</a:t>
            </a:r>
            <a:r>
              <a:rPr lang="en-GB" dirty="0"/>
              <a:t>/10.1038/ejhg.2017.122.</a:t>
            </a:r>
          </a:p>
          <a:p>
            <a:pPr marL="342900" indent="-342900">
              <a:buFont typeface="+mj-lt"/>
              <a:buAutoNum type="arabicPeriod"/>
            </a:pPr>
            <a:r>
              <a:rPr lang="en-GB" dirty="0"/>
              <a:t>Halverson, C. M. E., L. M. Connors, B. C. </a:t>
            </a:r>
            <a:r>
              <a:rPr lang="en-GB" dirty="0" err="1"/>
              <a:t>Wessinger</a:t>
            </a:r>
            <a:r>
              <a:rPr lang="en-GB" dirty="0"/>
              <a:t>, E. W. Clayton, and G. L. Wiesner. "Patient Perspectives on Variant Reclassification after Cancer Susceptibility Testing." [In </a:t>
            </a:r>
            <a:r>
              <a:rPr lang="en-GB" dirty="0" err="1"/>
              <a:t>eng</a:t>
            </a:r>
            <a:r>
              <a:rPr lang="en-GB" dirty="0"/>
              <a:t>]. </a:t>
            </a:r>
            <a:r>
              <a:rPr lang="en-GB" i="1" dirty="0"/>
              <a:t>Mol Genet Genomic Med </a:t>
            </a:r>
            <a:r>
              <a:rPr lang="en-GB" dirty="0"/>
              <a:t>8, no. 7 (Jul 2020): e1275. https://</a:t>
            </a:r>
            <a:r>
              <a:rPr lang="en-GB" dirty="0" err="1"/>
              <a:t>doi.org</a:t>
            </a:r>
            <a:r>
              <a:rPr lang="en-GB" dirty="0"/>
              <a:t>/10.1002/mgg3.1275.</a:t>
            </a:r>
          </a:p>
          <a:p>
            <a:pPr marL="342900" indent="-342900">
              <a:buFont typeface="+mj-lt"/>
              <a:buAutoNum type="arabicPeriod"/>
            </a:pPr>
            <a:r>
              <a:rPr lang="en-GB" dirty="0"/>
              <a:t>David, K. L., R. G. Best, L. M. </a:t>
            </a:r>
            <a:r>
              <a:rPr lang="en-GB" dirty="0" err="1"/>
              <a:t>Brenman</a:t>
            </a:r>
            <a:r>
              <a:rPr lang="en-GB" dirty="0"/>
              <a:t>, L. Bush, J. L. </a:t>
            </a:r>
            <a:r>
              <a:rPr lang="en-GB" dirty="0" err="1"/>
              <a:t>Deignan</a:t>
            </a:r>
            <a:r>
              <a:rPr lang="en-GB" dirty="0"/>
              <a:t>, D. Flannery, J. D. Hoffman</a:t>
            </a:r>
            <a:r>
              <a:rPr lang="en-GB" i="1" dirty="0"/>
              <a:t>, et al.</a:t>
            </a:r>
            <a:r>
              <a:rPr lang="en-GB" dirty="0"/>
              <a:t> "Patient Re-Contact after Revision of Genomic Test Results: Points to Consider-a Statement of the American College of Medical Genetics and Genomics (</a:t>
            </a:r>
            <a:r>
              <a:rPr lang="en-GB" dirty="0" err="1"/>
              <a:t>Acmg</a:t>
            </a:r>
            <a:r>
              <a:rPr lang="en-GB" dirty="0"/>
              <a:t>)." </a:t>
            </a:r>
            <a:r>
              <a:rPr lang="en-GB" i="1" dirty="0"/>
              <a:t>Genet Med </a:t>
            </a:r>
            <a:r>
              <a:rPr lang="en-GB" dirty="0"/>
              <a:t>21, no. 4 (Apr 2019): 769-71. https://</a:t>
            </a:r>
            <a:r>
              <a:rPr lang="en-GB" dirty="0" err="1"/>
              <a:t>doi.org</a:t>
            </a:r>
            <a:r>
              <a:rPr lang="en-GB" dirty="0"/>
              <a:t>/10.1038/s41436-018-0391-z. https://</a:t>
            </a:r>
            <a:r>
              <a:rPr lang="en-GB" dirty="0" err="1"/>
              <a:t>www.ncbi.nlm.nih.gov</a:t>
            </a:r>
            <a:r>
              <a:rPr lang="en-GB" dirty="0"/>
              <a:t>/</a:t>
            </a:r>
            <a:r>
              <a:rPr lang="en-GB" dirty="0" err="1"/>
              <a:t>pubmed</a:t>
            </a:r>
            <a:r>
              <a:rPr lang="en-GB" dirty="0"/>
              <a:t>/30578420.</a:t>
            </a:r>
          </a:p>
          <a:p>
            <a:pPr marL="342900" indent="-342900">
              <a:buFont typeface="+mj-lt"/>
              <a:buAutoNum type="arabicPeriod"/>
            </a:pPr>
            <a:r>
              <a:rPr lang="en-GB" dirty="0" err="1"/>
              <a:t>Mersch</a:t>
            </a:r>
            <a:r>
              <a:rPr lang="en-GB" dirty="0"/>
              <a:t>, J., N. Brown, S. </a:t>
            </a:r>
            <a:r>
              <a:rPr lang="en-GB" dirty="0" err="1"/>
              <a:t>Pirzadeh</a:t>
            </a:r>
            <a:r>
              <a:rPr lang="en-GB" dirty="0"/>
              <a:t>-Miller, E. Mundt, H. C. Cox, K. Brown, M. Aston</a:t>
            </a:r>
            <a:r>
              <a:rPr lang="en-GB" i="1" dirty="0"/>
              <a:t>, et al.</a:t>
            </a:r>
            <a:r>
              <a:rPr lang="en-GB" dirty="0"/>
              <a:t> "Prevalence of Variant Reclassification Following Hereditary Cancer Genetic Testing." [In </a:t>
            </a:r>
            <a:r>
              <a:rPr lang="en-GB" dirty="0" err="1"/>
              <a:t>eng</a:t>
            </a:r>
            <a:r>
              <a:rPr lang="en-GB" dirty="0"/>
              <a:t>]. </a:t>
            </a:r>
            <a:r>
              <a:rPr lang="en-GB" i="1" dirty="0"/>
              <a:t>Jama </a:t>
            </a:r>
            <a:r>
              <a:rPr lang="en-GB" dirty="0"/>
              <a:t>320, no. 12 (Sep 25 2018): 1266-74. </a:t>
            </a:r>
            <a:r>
              <a:rPr lang="en-GB" dirty="0">
                <a:hlinkClick r:id="rId4"/>
              </a:rPr>
              <a:t>https://doi.org/10.1001/jama.2018.13152</a:t>
            </a:r>
            <a:r>
              <a:rPr lang="en-GB" dirty="0"/>
              <a:t>.</a:t>
            </a:r>
          </a:p>
          <a:p>
            <a:pPr marL="342900" indent="-342900">
              <a:buFont typeface="+mj-lt"/>
              <a:buAutoNum type="arabicPeriod"/>
            </a:pPr>
            <a:r>
              <a:rPr lang="en-GB" dirty="0"/>
              <a:t>Garrett, A., M. </a:t>
            </a:r>
            <a:r>
              <a:rPr lang="en-GB" dirty="0" err="1"/>
              <a:t>Durkie</a:t>
            </a:r>
            <a:r>
              <a:rPr lang="en-GB" dirty="0"/>
              <a:t>, A. Callaway, G. J. </a:t>
            </a:r>
            <a:r>
              <a:rPr lang="en-GB" dirty="0" err="1"/>
              <a:t>Burghel</a:t>
            </a:r>
            <a:r>
              <a:rPr lang="en-GB" dirty="0"/>
              <a:t>, R. Robinson, J. Drummond, B. Torr</a:t>
            </a:r>
            <a:r>
              <a:rPr lang="en-GB" i="1" dirty="0"/>
              <a:t>, et al.</a:t>
            </a:r>
            <a:r>
              <a:rPr lang="en-GB" dirty="0"/>
              <a:t> "Combining Evidence for and against Pathogenicity for Variants in Cancer Susceptibility Genes: </a:t>
            </a:r>
            <a:r>
              <a:rPr lang="en-GB" dirty="0" err="1"/>
              <a:t>Canvig-Uk</a:t>
            </a:r>
            <a:r>
              <a:rPr lang="en-GB" dirty="0"/>
              <a:t> Consensus Recommendations." </a:t>
            </a:r>
            <a:r>
              <a:rPr lang="en-GB" i="1" dirty="0"/>
              <a:t>J Med Genet </a:t>
            </a:r>
            <a:r>
              <a:rPr lang="en-GB" dirty="0"/>
              <a:t>58, no. 5 (May 2021): 297-304. https://</a:t>
            </a:r>
            <a:r>
              <a:rPr lang="en-GB" dirty="0" err="1"/>
              <a:t>doi.org</a:t>
            </a:r>
            <a:r>
              <a:rPr lang="en-GB" dirty="0"/>
              <a:t>/10.1136/jmedgenet-2020-107248. https://</a:t>
            </a:r>
            <a:r>
              <a:rPr lang="en-GB" dirty="0" err="1"/>
              <a:t>www.ncbi.nlm.nih.gov</a:t>
            </a:r>
            <a:r>
              <a:rPr lang="en-GB" dirty="0"/>
              <a:t>/</a:t>
            </a:r>
            <a:r>
              <a:rPr lang="en-GB" dirty="0" err="1"/>
              <a:t>pubmed</a:t>
            </a:r>
            <a:r>
              <a:rPr lang="en-GB" dirty="0"/>
              <a:t>/33208383.</a:t>
            </a:r>
          </a:p>
          <a:p>
            <a:pPr marL="342900" indent="-342900">
              <a:buFont typeface="+mj-lt"/>
              <a:buAutoNum type="arabicPeriod"/>
            </a:pPr>
            <a:endParaRPr lang="en-GB" dirty="0"/>
          </a:p>
          <a:p>
            <a:pPr marL="342900" indent="-342900">
              <a:buFont typeface="+mj-lt"/>
              <a:buAutoNum type="arabicPeriod"/>
            </a:pPr>
            <a:endParaRPr lang="en-US"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235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371762" y="-45840"/>
            <a:ext cx="3275524" cy="1325563"/>
          </a:xfrm>
        </p:spPr>
        <p:txBody>
          <a:bodyPr anchor="ctr">
            <a:normAutofit/>
          </a:bodyPr>
          <a:lstStyle/>
          <a:p>
            <a:pPr algn="ctr"/>
            <a:r>
              <a:rPr lang="en-US" sz="3600" dirty="0">
                <a:solidFill>
                  <a:schemeClr val="tx2"/>
                </a:solidFill>
              </a:rPr>
              <a:t>Background</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9D43777-69D5-6F40-AD4F-7541DC2A9DF4}"/>
              </a:ext>
            </a:extLst>
          </p:cNvPr>
          <p:cNvSpPr>
            <a:spLocks noGrp="1"/>
          </p:cNvSpPr>
          <p:nvPr>
            <p:ph idx="1"/>
          </p:nvPr>
        </p:nvSpPr>
        <p:spPr>
          <a:xfrm>
            <a:off x="3513490" y="507159"/>
            <a:ext cx="7677987" cy="3083166"/>
          </a:xfrm>
        </p:spPr>
        <p:txBody>
          <a:bodyPr>
            <a:normAutofit/>
          </a:bodyPr>
          <a:lstStyle/>
          <a:p>
            <a:pPr marL="0" indent="0">
              <a:buNone/>
            </a:pPr>
            <a:r>
              <a:rPr lang="en-US" sz="2400" dirty="0">
                <a:solidFill>
                  <a:schemeClr val="tx2"/>
                </a:solidFill>
              </a:rPr>
              <a:t>Variant interpretation and reporting:</a:t>
            </a:r>
          </a:p>
          <a:p>
            <a:r>
              <a:rPr lang="en-US" sz="2400" dirty="0">
                <a:solidFill>
                  <a:schemeClr val="tx2"/>
                </a:solidFill>
              </a:rPr>
              <a:t>Binary cut-offs for actionability</a:t>
            </a:r>
          </a:p>
          <a:p>
            <a:r>
              <a:rPr lang="en-US" sz="2400" dirty="0">
                <a:solidFill>
                  <a:schemeClr val="tx2"/>
                </a:solidFill>
              </a:rPr>
              <a:t>Emergence of additional evidence</a:t>
            </a:r>
          </a:p>
          <a:p>
            <a:r>
              <a:rPr lang="en-US" sz="2400" dirty="0">
                <a:solidFill>
                  <a:schemeClr val="tx2"/>
                </a:solidFill>
              </a:rPr>
              <a:t>Evolving evaluations of strengths/weights of different pieces of evidence</a:t>
            </a:r>
          </a:p>
          <a:p>
            <a:r>
              <a:rPr lang="en-US" sz="2400" dirty="0">
                <a:solidFill>
                  <a:schemeClr val="tx2"/>
                </a:solidFill>
              </a:rPr>
              <a:t>Adoption of NGS increased volume of testing, and variants generated per test</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B33F64A-2C2C-D04F-8BC3-4975C7D320E0}"/>
              </a:ext>
            </a:extLst>
          </p:cNvPr>
          <p:cNvGrpSpPr/>
          <p:nvPr/>
        </p:nvGrpSpPr>
        <p:grpSpPr>
          <a:xfrm>
            <a:off x="817013" y="3907458"/>
            <a:ext cx="8194062" cy="2333600"/>
            <a:chOff x="1325743" y="800428"/>
            <a:chExt cx="8194062" cy="2333600"/>
          </a:xfrm>
        </p:grpSpPr>
        <p:sp>
          <p:nvSpPr>
            <p:cNvPr id="24" name="Rounded Rectangle 23">
              <a:extLst>
                <a:ext uri="{FF2B5EF4-FFF2-40B4-BE49-F238E27FC236}">
                  <a16:creationId xmlns:a16="http://schemas.microsoft.com/office/drawing/2014/main" id="{040FE6F3-5CA4-694B-A03C-E063C50506C3}"/>
                </a:ext>
              </a:extLst>
            </p:cNvPr>
            <p:cNvSpPr/>
            <p:nvPr/>
          </p:nvSpPr>
          <p:spPr>
            <a:xfrm>
              <a:off x="1325743" y="800428"/>
              <a:ext cx="6233297" cy="2018805"/>
            </a:xfrm>
            <a:prstGeom prst="roundRect">
              <a:avLst>
                <a:gd name="adj" fmla="val 2737"/>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D983F9A9-FB0A-3E4A-BBAB-97D3E2EF1813}"/>
                </a:ext>
              </a:extLst>
            </p:cNvPr>
            <p:cNvSpPr/>
            <p:nvPr/>
          </p:nvSpPr>
          <p:spPr>
            <a:xfrm>
              <a:off x="7559041" y="800429"/>
              <a:ext cx="1960764" cy="2018805"/>
            </a:xfrm>
            <a:prstGeom prst="roundRect">
              <a:avLst>
                <a:gd name="adj" fmla="val 2737"/>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F96C02A3-7060-5547-BE3B-6C706ACB1765}"/>
                </a:ext>
              </a:extLst>
            </p:cNvPr>
            <p:cNvSpPr/>
            <p:nvPr/>
          </p:nvSpPr>
          <p:spPr>
            <a:xfrm>
              <a:off x="1325743" y="1601964"/>
              <a:ext cx="8194062" cy="314794"/>
            </a:xfrm>
            <a:prstGeom prst="roundRect">
              <a:avLst/>
            </a:prstGeom>
            <a:gradFill flip="none" rotWithShape="1">
              <a:gsLst>
                <a:gs pos="0">
                  <a:schemeClr val="accent1">
                    <a:alpha val="50000"/>
                  </a:schemeClr>
                </a:gs>
                <a:gs pos="31000">
                  <a:schemeClr val="accent1">
                    <a:lumMod val="45000"/>
                    <a:lumOff val="55000"/>
                  </a:schemeClr>
                </a:gs>
                <a:gs pos="34000">
                  <a:schemeClr val="accent1">
                    <a:lumMod val="45000"/>
                    <a:lumOff val="55000"/>
                  </a:schemeClr>
                </a:gs>
                <a:gs pos="100000">
                  <a:srgbClr val="C00000">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&lt; -10     -9     -8     -7     -6     -5     -4     -3     -2     -1     0      1     2     3     4     5     6     7     8     9     10 &gt;</a:t>
              </a:r>
            </a:p>
          </p:txBody>
        </p:sp>
        <p:cxnSp>
          <p:nvCxnSpPr>
            <p:cNvPr id="27" name="Straight Connector 26">
              <a:extLst>
                <a:ext uri="{FF2B5EF4-FFF2-40B4-BE49-F238E27FC236}">
                  <a16:creationId xmlns:a16="http://schemas.microsoft.com/office/drawing/2014/main" id="{4E2FFE0D-E033-D54D-B509-2466D2B3CC2D}"/>
                </a:ext>
              </a:extLst>
            </p:cNvPr>
            <p:cNvCxnSpPr>
              <a:cxnSpLocks/>
            </p:cNvCxnSpPr>
            <p:nvPr/>
          </p:nvCxnSpPr>
          <p:spPr>
            <a:xfrm>
              <a:off x="7559041" y="800429"/>
              <a:ext cx="0" cy="201880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BD5CFFC-F751-944C-A395-E54A671E3CE5}"/>
                </a:ext>
              </a:extLst>
            </p:cNvPr>
            <p:cNvCxnSpPr/>
            <p:nvPr/>
          </p:nvCxnSpPr>
          <p:spPr>
            <a:xfrm>
              <a:off x="3541222" y="1601964"/>
              <a:ext cx="0" cy="3147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139E662-5397-8D43-B183-2AFC967E0746}"/>
                </a:ext>
              </a:extLst>
            </p:cNvPr>
            <p:cNvCxnSpPr>
              <a:cxnSpLocks/>
            </p:cNvCxnSpPr>
            <p:nvPr/>
          </p:nvCxnSpPr>
          <p:spPr>
            <a:xfrm>
              <a:off x="5676802" y="1601964"/>
              <a:ext cx="0" cy="31479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9A9ACB-1DA6-4F40-9A46-B9754BC3103E}"/>
                </a:ext>
              </a:extLst>
            </p:cNvPr>
            <p:cNvCxnSpPr/>
            <p:nvPr/>
          </p:nvCxnSpPr>
          <p:spPr>
            <a:xfrm>
              <a:off x="8916786" y="1601964"/>
              <a:ext cx="0" cy="31479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1D70515-FC4C-5A4D-8AD0-C4164FAA02B3}"/>
                </a:ext>
              </a:extLst>
            </p:cNvPr>
            <p:cNvSpPr txBox="1"/>
            <p:nvPr/>
          </p:nvSpPr>
          <p:spPr>
            <a:xfrm>
              <a:off x="2266866" y="1887217"/>
              <a:ext cx="333233" cy="369332"/>
            </a:xfrm>
            <a:prstGeom prst="rect">
              <a:avLst/>
            </a:prstGeom>
            <a:noFill/>
          </p:spPr>
          <p:txBody>
            <a:bodyPr wrap="square" rtlCol="0">
              <a:spAutoFit/>
            </a:bodyPr>
            <a:lstStyle/>
            <a:p>
              <a:r>
                <a:rPr lang="en-US" dirty="0"/>
                <a:t>B</a:t>
              </a:r>
            </a:p>
          </p:txBody>
        </p:sp>
        <p:sp>
          <p:nvSpPr>
            <p:cNvPr id="32" name="TextBox 31">
              <a:extLst>
                <a:ext uri="{FF2B5EF4-FFF2-40B4-BE49-F238E27FC236}">
                  <a16:creationId xmlns:a16="http://schemas.microsoft.com/office/drawing/2014/main" id="{579399C7-2E5D-8C44-8C46-982110712CCF}"/>
                </a:ext>
              </a:extLst>
            </p:cNvPr>
            <p:cNvSpPr txBox="1"/>
            <p:nvPr/>
          </p:nvSpPr>
          <p:spPr>
            <a:xfrm>
              <a:off x="4423169" y="1909373"/>
              <a:ext cx="447155" cy="369332"/>
            </a:xfrm>
            <a:prstGeom prst="rect">
              <a:avLst/>
            </a:prstGeom>
            <a:noFill/>
          </p:spPr>
          <p:txBody>
            <a:bodyPr wrap="square" rtlCol="0">
              <a:spAutoFit/>
            </a:bodyPr>
            <a:lstStyle/>
            <a:p>
              <a:r>
                <a:rPr lang="en-US" dirty="0"/>
                <a:t>LB</a:t>
              </a:r>
            </a:p>
          </p:txBody>
        </p:sp>
        <p:sp>
          <p:nvSpPr>
            <p:cNvPr id="33" name="TextBox 32">
              <a:extLst>
                <a:ext uri="{FF2B5EF4-FFF2-40B4-BE49-F238E27FC236}">
                  <a16:creationId xmlns:a16="http://schemas.microsoft.com/office/drawing/2014/main" id="{5CD24251-2F6C-004A-A395-2E07D40A7ABB}"/>
                </a:ext>
              </a:extLst>
            </p:cNvPr>
            <p:cNvSpPr txBox="1"/>
            <p:nvPr/>
          </p:nvSpPr>
          <p:spPr>
            <a:xfrm>
              <a:off x="6371770" y="1932006"/>
              <a:ext cx="597538" cy="369332"/>
            </a:xfrm>
            <a:prstGeom prst="rect">
              <a:avLst/>
            </a:prstGeom>
            <a:noFill/>
          </p:spPr>
          <p:txBody>
            <a:bodyPr wrap="square" rtlCol="0">
              <a:spAutoFit/>
            </a:bodyPr>
            <a:lstStyle/>
            <a:p>
              <a:r>
                <a:rPr lang="en-US" dirty="0"/>
                <a:t>VUS</a:t>
              </a:r>
            </a:p>
          </p:txBody>
        </p:sp>
        <p:sp>
          <p:nvSpPr>
            <p:cNvPr id="34" name="TextBox 33">
              <a:extLst>
                <a:ext uri="{FF2B5EF4-FFF2-40B4-BE49-F238E27FC236}">
                  <a16:creationId xmlns:a16="http://schemas.microsoft.com/office/drawing/2014/main" id="{B5530C5D-F14F-444D-BA90-E79B29821F7D}"/>
                </a:ext>
              </a:extLst>
            </p:cNvPr>
            <p:cNvSpPr txBox="1"/>
            <p:nvPr/>
          </p:nvSpPr>
          <p:spPr>
            <a:xfrm>
              <a:off x="8074832" y="1901988"/>
              <a:ext cx="439238" cy="369332"/>
            </a:xfrm>
            <a:prstGeom prst="rect">
              <a:avLst/>
            </a:prstGeom>
            <a:noFill/>
          </p:spPr>
          <p:txBody>
            <a:bodyPr wrap="square" rtlCol="0">
              <a:spAutoFit/>
            </a:bodyPr>
            <a:lstStyle/>
            <a:p>
              <a:r>
                <a:rPr lang="en-US" dirty="0"/>
                <a:t>LP</a:t>
              </a:r>
            </a:p>
          </p:txBody>
        </p:sp>
        <p:sp>
          <p:nvSpPr>
            <p:cNvPr id="35" name="TextBox 34">
              <a:extLst>
                <a:ext uri="{FF2B5EF4-FFF2-40B4-BE49-F238E27FC236}">
                  <a16:creationId xmlns:a16="http://schemas.microsoft.com/office/drawing/2014/main" id="{77A52D9B-FA61-5A44-9AAD-27F1CEF84ECA}"/>
                </a:ext>
              </a:extLst>
            </p:cNvPr>
            <p:cNvSpPr txBox="1"/>
            <p:nvPr/>
          </p:nvSpPr>
          <p:spPr>
            <a:xfrm>
              <a:off x="9083175" y="1916758"/>
              <a:ext cx="333233" cy="369332"/>
            </a:xfrm>
            <a:prstGeom prst="rect">
              <a:avLst/>
            </a:prstGeom>
            <a:noFill/>
          </p:spPr>
          <p:txBody>
            <a:bodyPr wrap="square" rtlCol="0">
              <a:spAutoFit/>
            </a:bodyPr>
            <a:lstStyle/>
            <a:p>
              <a:r>
                <a:rPr lang="en-US" dirty="0"/>
                <a:t>P</a:t>
              </a:r>
            </a:p>
          </p:txBody>
        </p:sp>
        <p:sp>
          <p:nvSpPr>
            <p:cNvPr id="36" name="TextBox 35">
              <a:extLst>
                <a:ext uri="{FF2B5EF4-FFF2-40B4-BE49-F238E27FC236}">
                  <a16:creationId xmlns:a16="http://schemas.microsoft.com/office/drawing/2014/main" id="{679AD4DC-F0E1-484F-A004-3B534F401921}"/>
                </a:ext>
              </a:extLst>
            </p:cNvPr>
            <p:cNvSpPr txBox="1"/>
            <p:nvPr/>
          </p:nvSpPr>
          <p:spPr>
            <a:xfrm>
              <a:off x="2435607" y="2764696"/>
              <a:ext cx="1682279" cy="369332"/>
            </a:xfrm>
            <a:prstGeom prst="rect">
              <a:avLst/>
            </a:prstGeom>
            <a:noFill/>
          </p:spPr>
          <p:txBody>
            <a:bodyPr wrap="square" rtlCol="0">
              <a:spAutoFit/>
            </a:bodyPr>
            <a:lstStyle/>
            <a:p>
              <a:r>
                <a:rPr lang="en-US" dirty="0"/>
                <a:t>Non-actionable</a:t>
              </a:r>
            </a:p>
          </p:txBody>
        </p:sp>
        <p:sp>
          <p:nvSpPr>
            <p:cNvPr id="37" name="TextBox 36">
              <a:extLst>
                <a:ext uri="{FF2B5EF4-FFF2-40B4-BE49-F238E27FC236}">
                  <a16:creationId xmlns:a16="http://schemas.microsoft.com/office/drawing/2014/main" id="{6607393A-CAA5-DC4E-AA09-66CE75D555F8}"/>
                </a:ext>
              </a:extLst>
            </p:cNvPr>
            <p:cNvSpPr txBox="1"/>
            <p:nvPr/>
          </p:nvSpPr>
          <p:spPr>
            <a:xfrm>
              <a:off x="7977177" y="2764696"/>
              <a:ext cx="1282397" cy="369332"/>
            </a:xfrm>
            <a:prstGeom prst="rect">
              <a:avLst/>
            </a:prstGeom>
            <a:noFill/>
          </p:spPr>
          <p:txBody>
            <a:bodyPr wrap="square" rtlCol="0">
              <a:spAutoFit/>
            </a:bodyPr>
            <a:lstStyle/>
            <a:p>
              <a:r>
                <a:rPr lang="en-US" dirty="0"/>
                <a:t>Actionable</a:t>
              </a:r>
            </a:p>
          </p:txBody>
        </p:sp>
        <p:sp>
          <p:nvSpPr>
            <p:cNvPr id="38" name="Circular Arrow 37">
              <a:extLst>
                <a:ext uri="{FF2B5EF4-FFF2-40B4-BE49-F238E27FC236}">
                  <a16:creationId xmlns:a16="http://schemas.microsoft.com/office/drawing/2014/main" id="{73CB33DD-FD10-A044-8B5C-1900B26963F8}"/>
                </a:ext>
              </a:extLst>
            </p:cNvPr>
            <p:cNvSpPr/>
            <p:nvPr/>
          </p:nvSpPr>
          <p:spPr>
            <a:xfrm rot="10800000">
              <a:off x="6972651" y="1699862"/>
              <a:ext cx="1102407" cy="1101558"/>
            </a:xfrm>
            <a:prstGeom prst="circularArrow">
              <a:avLst>
                <a:gd name="adj1" fmla="val 13919"/>
                <a:gd name="adj2" fmla="val 1142319"/>
                <a:gd name="adj3" fmla="val 19941887"/>
                <a:gd name="adj4" fmla="val 10799995"/>
                <a:gd name="adj5" fmla="val 15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ular Arrow 38">
              <a:extLst>
                <a:ext uri="{FF2B5EF4-FFF2-40B4-BE49-F238E27FC236}">
                  <a16:creationId xmlns:a16="http://schemas.microsoft.com/office/drawing/2014/main" id="{5374FF32-ADEC-244F-BA54-122A471D9F1F}"/>
                </a:ext>
              </a:extLst>
            </p:cNvPr>
            <p:cNvSpPr/>
            <p:nvPr/>
          </p:nvSpPr>
          <p:spPr>
            <a:xfrm rot="11118912">
              <a:off x="5132498" y="1757130"/>
              <a:ext cx="1759260" cy="1057919"/>
            </a:xfrm>
            <a:prstGeom prst="circularArrow">
              <a:avLst>
                <a:gd name="adj1" fmla="val 2653"/>
                <a:gd name="adj2" fmla="val 787349"/>
                <a:gd name="adj3" fmla="val 20316336"/>
                <a:gd name="adj4" fmla="val 10799995"/>
                <a:gd name="adj5" fmla="val 1408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ular Arrow 39">
              <a:extLst>
                <a:ext uri="{FF2B5EF4-FFF2-40B4-BE49-F238E27FC236}">
                  <a16:creationId xmlns:a16="http://schemas.microsoft.com/office/drawing/2014/main" id="{BCE6B1B8-D52A-C04E-9B54-CD18A219C7D5}"/>
                </a:ext>
              </a:extLst>
            </p:cNvPr>
            <p:cNvSpPr/>
            <p:nvPr/>
          </p:nvSpPr>
          <p:spPr>
            <a:xfrm rot="320952">
              <a:off x="5075696" y="853023"/>
              <a:ext cx="1871489" cy="1149063"/>
            </a:xfrm>
            <a:prstGeom prst="circularArrow">
              <a:avLst>
                <a:gd name="adj1" fmla="val 3148"/>
                <a:gd name="adj2" fmla="val 523844"/>
                <a:gd name="adj3" fmla="val 20606389"/>
                <a:gd name="adj4" fmla="val 10799995"/>
                <a:gd name="adj5" fmla="val 10267"/>
              </a:avLst>
            </a:prstGeom>
            <a:solidFill>
              <a:srgbClr val="FF0000"/>
            </a:solidFill>
            <a:ln>
              <a:solidFill>
                <a:srgbClr val="FF0000">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ular Arrow 40">
              <a:extLst>
                <a:ext uri="{FF2B5EF4-FFF2-40B4-BE49-F238E27FC236}">
                  <a16:creationId xmlns:a16="http://schemas.microsoft.com/office/drawing/2014/main" id="{CEADE0B7-5E0E-F540-9104-8BD859884454}"/>
                </a:ext>
              </a:extLst>
            </p:cNvPr>
            <p:cNvSpPr/>
            <p:nvPr/>
          </p:nvSpPr>
          <p:spPr>
            <a:xfrm rot="464230">
              <a:off x="6927353" y="892170"/>
              <a:ext cx="1102407" cy="1101558"/>
            </a:xfrm>
            <a:prstGeom prst="circularArrow">
              <a:avLst>
                <a:gd name="adj1" fmla="val 13919"/>
                <a:gd name="adj2" fmla="val 1142319"/>
                <a:gd name="adj3" fmla="val 19941887"/>
                <a:gd name="adj4" fmla="val 10799995"/>
                <a:gd name="adj5" fmla="val 1546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4617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itle 1">
            <a:extLst>
              <a:ext uri="{FF2B5EF4-FFF2-40B4-BE49-F238E27FC236}">
                <a16:creationId xmlns:a16="http://schemas.microsoft.com/office/drawing/2014/main" id="{1BBDAADE-D402-E344-9F09-138A6CA346A6}"/>
              </a:ext>
            </a:extLst>
          </p:cNvPr>
          <p:cNvSpPr txBox="1">
            <a:spLocks/>
          </p:cNvSpPr>
          <p:nvPr/>
        </p:nvSpPr>
        <p:spPr>
          <a:xfrm>
            <a:off x="464850" y="4646269"/>
            <a:ext cx="6195078" cy="132994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Clinical, Legal, Ethical, and Economic Issues Surrounding Variant Reinterpretation</a:t>
            </a:r>
            <a:endParaRPr lang="en-US" sz="4000" dirty="0"/>
          </a:p>
        </p:txBody>
      </p:sp>
      <p:sp>
        <p:nvSpPr>
          <p:cNvPr id="25" name="Subtitle 2">
            <a:extLst>
              <a:ext uri="{FF2B5EF4-FFF2-40B4-BE49-F238E27FC236}">
                <a16:creationId xmlns:a16="http://schemas.microsoft.com/office/drawing/2014/main" id="{BAE48F05-FCD2-B94F-8891-46C59D0A13D2}"/>
              </a:ext>
            </a:extLst>
          </p:cNvPr>
          <p:cNvSpPr txBox="1">
            <a:spLocks/>
          </p:cNvSpPr>
          <p:nvPr/>
        </p:nvSpPr>
        <p:spPr>
          <a:xfrm>
            <a:off x="6631490" y="4918667"/>
            <a:ext cx="6948195" cy="2050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26" name="Picture 2" descr="Go back to the University of Exeter home page">
            <a:extLst>
              <a:ext uri="{FF2B5EF4-FFF2-40B4-BE49-F238E27FC236}">
                <a16:creationId xmlns:a16="http://schemas.microsoft.com/office/drawing/2014/main" id="{247F1122-1C2E-154A-B088-A61648375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129" y="281887"/>
            <a:ext cx="2694157" cy="9978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D55978-0A85-A446-AF75-3799C220B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779" y="3714083"/>
            <a:ext cx="4660100" cy="7190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IH-logo – UCRC">
            <a:extLst>
              <a:ext uri="{FF2B5EF4-FFF2-40B4-BE49-F238E27FC236}">
                <a16:creationId xmlns:a16="http://schemas.microsoft.com/office/drawing/2014/main" id="{E25DEDA7-FC62-584B-9B4C-B3B3B07BA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067" y="5718427"/>
            <a:ext cx="1940780" cy="698681"/>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D7109395-F0B9-174D-866A-B1B157DAA80F}"/>
              </a:ext>
            </a:extLst>
          </p:cNvPr>
          <p:cNvSpPr txBox="1">
            <a:spLocks/>
          </p:cNvSpPr>
          <p:nvPr/>
        </p:nvSpPr>
        <p:spPr>
          <a:xfrm>
            <a:off x="4127711" y="856988"/>
            <a:ext cx="6840035" cy="13299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Recontacting in mainstreaming genetics</a:t>
            </a:r>
            <a:endParaRPr lang="en-US" sz="4000" dirty="0"/>
          </a:p>
        </p:txBody>
      </p:sp>
      <p:pic>
        <p:nvPicPr>
          <p:cNvPr id="1036" name="Picture 12" descr="Home - Economic and Social Research Council">
            <a:extLst>
              <a:ext uri="{FF2B5EF4-FFF2-40B4-BE49-F238E27FC236}">
                <a16:creationId xmlns:a16="http://schemas.microsoft.com/office/drawing/2014/main" id="{A232E3CA-6FCE-FD4B-9000-1248FA50AB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1430" y="270048"/>
            <a:ext cx="2694157" cy="6826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FE3C5AA-1577-5742-ACC3-AE3FC3CF01CD}"/>
              </a:ext>
            </a:extLst>
          </p:cNvPr>
          <p:cNvSpPr txBox="1"/>
          <p:nvPr/>
        </p:nvSpPr>
        <p:spPr>
          <a:xfrm>
            <a:off x="4156451" y="1762987"/>
            <a:ext cx="5907771" cy="369332"/>
          </a:xfrm>
          <a:prstGeom prst="rect">
            <a:avLst/>
          </a:prstGeom>
          <a:noFill/>
        </p:spPr>
        <p:txBody>
          <a:bodyPr wrap="none" rtlCol="0">
            <a:spAutoFit/>
          </a:bodyPr>
          <a:lstStyle/>
          <a:p>
            <a:r>
              <a:rPr lang="en-US" dirty="0"/>
              <a:t>Representation from: Medical sociology, clinical genetics, law</a:t>
            </a:r>
          </a:p>
        </p:txBody>
      </p:sp>
      <p:sp>
        <p:nvSpPr>
          <p:cNvPr id="30" name="TextBox 29">
            <a:extLst>
              <a:ext uri="{FF2B5EF4-FFF2-40B4-BE49-F238E27FC236}">
                <a16:creationId xmlns:a16="http://schemas.microsoft.com/office/drawing/2014/main" id="{F5989ABF-2E68-544F-A274-0F11F14029E9}"/>
              </a:ext>
            </a:extLst>
          </p:cNvPr>
          <p:cNvSpPr txBox="1"/>
          <p:nvPr/>
        </p:nvSpPr>
        <p:spPr>
          <a:xfrm>
            <a:off x="4155066" y="2161872"/>
            <a:ext cx="7821343" cy="1477328"/>
          </a:xfrm>
          <a:prstGeom prst="rect">
            <a:avLst/>
          </a:prstGeom>
          <a:noFill/>
        </p:spPr>
        <p:txBody>
          <a:bodyPr wrap="square" rtlCol="0">
            <a:spAutoFit/>
          </a:bodyPr>
          <a:lstStyle/>
          <a:p>
            <a:r>
              <a:rPr lang="en-GB" dirty="0"/>
              <a:t>“Recontact: Establish a new contact—initiated by either former patient or clinician – with former patients, seen in the past, discharged from care, and no longer in an ongoing relationship with the specific healthcare professional involved.”</a:t>
            </a:r>
            <a:r>
              <a:rPr lang="en-GB" baseline="30000" dirty="0"/>
              <a:t>3</a:t>
            </a:r>
          </a:p>
          <a:p>
            <a:r>
              <a:rPr lang="en-GB" dirty="0"/>
              <a:t>New info about: condition, surveillance, treatment, improved diagnostic accuracy, previously uncertain test results</a:t>
            </a:r>
            <a:r>
              <a:rPr lang="en-GB" baseline="30000" dirty="0"/>
              <a:t>4</a:t>
            </a:r>
          </a:p>
        </p:txBody>
      </p:sp>
      <p:sp>
        <p:nvSpPr>
          <p:cNvPr id="36" name="Title 1">
            <a:extLst>
              <a:ext uri="{FF2B5EF4-FFF2-40B4-BE49-F238E27FC236}">
                <a16:creationId xmlns:a16="http://schemas.microsoft.com/office/drawing/2014/main" id="{DF080D8C-E3CD-9D43-A88C-8AC32ADF47B5}"/>
              </a:ext>
            </a:extLst>
          </p:cNvPr>
          <p:cNvSpPr>
            <a:spLocks noGrp="1"/>
          </p:cNvSpPr>
          <p:nvPr>
            <p:ph type="title"/>
          </p:nvPr>
        </p:nvSpPr>
        <p:spPr>
          <a:xfrm>
            <a:off x="-160354" y="149195"/>
            <a:ext cx="2808961" cy="1325563"/>
          </a:xfrm>
        </p:spPr>
        <p:txBody>
          <a:bodyPr anchor="ctr">
            <a:normAutofit/>
          </a:bodyPr>
          <a:lstStyle/>
          <a:p>
            <a:pPr algn="ctr"/>
            <a:r>
              <a:rPr lang="en-US" sz="3600" dirty="0">
                <a:solidFill>
                  <a:schemeClr val="tx2"/>
                </a:solidFill>
              </a:rPr>
              <a:t>Background</a:t>
            </a:r>
          </a:p>
        </p:txBody>
      </p:sp>
    </p:spTree>
    <p:extLst>
      <p:ext uri="{BB962C8B-B14F-4D97-AF65-F5344CB8AC3E}">
        <p14:creationId xmlns:p14="http://schemas.microsoft.com/office/powerpoint/2010/main" val="273634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60354" y="149195"/>
            <a:ext cx="2808961" cy="1325563"/>
          </a:xfrm>
        </p:spPr>
        <p:txBody>
          <a:bodyPr anchor="ctr">
            <a:normAutofit/>
          </a:bodyPr>
          <a:lstStyle/>
          <a:p>
            <a:pPr algn="ctr"/>
            <a:r>
              <a:rPr lang="en-US" sz="3600" dirty="0">
                <a:solidFill>
                  <a:schemeClr val="tx2"/>
                </a:solidFill>
              </a:rPr>
              <a:t>Background</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9D43777-69D5-6F40-AD4F-7541DC2A9DF4}"/>
              </a:ext>
            </a:extLst>
          </p:cNvPr>
          <p:cNvSpPr>
            <a:spLocks noGrp="1"/>
          </p:cNvSpPr>
          <p:nvPr>
            <p:ph idx="1"/>
          </p:nvPr>
        </p:nvSpPr>
        <p:spPr>
          <a:xfrm>
            <a:off x="333631" y="2687054"/>
            <a:ext cx="10349802" cy="3842645"/>
          </a:xfrm>
        </p:spPr>
        <p:txBody>
          <a:bodyPr>
            <a:normAutofit/>
          </a:bodyPr>
          <a:lstStyle/>
          <a:p>
            <a:r>
              <a:rPr lang="en-GB" dirty="0"/>
              <a:t>Survey of UK clinical genetic service leads</a:t>
            </a:r>
          </a:p>
          <a:p>
            <a:r>
              <a:rPr lang="en-GB" dirty="0"/>
              <a:t>Year 2014/2015</a:t>
            </a:r>
          </a:p>
          <a:p>
            <a:r>
              <a:rPr lang="en-GB" dirty="0"/>
              <a:t>20/23 responded (9 consultants, 7 principal GCs, 4 GCs)</a:t>
            </a:r>
          </a:p>
          <a:p>
            <a:r>
              <a:rPr lang="en-GB" dirty="0"/>
              <a:t>Recontact occurs in UK clinical genetic practice</a:t>
            </a:r>
          </a:p>
          <a:p>
            <a:pPr lvl="1"/>
            <a:r>
              <a:rPr lang="en-GB" dirty="0"/>
              <a:t>Ad hoc, non-systematic</a:t>
            </a:r>
          </a:p>
          <a:p>
            <a:pPr lvl="1"/>
            <a:r>
              <a:rPr lang="en-GB" dirty="0"/>
              <a:t>Typically an event triggers file review</a:t>
            </a:r>
          </a:p>
          <a:p>
            <a:r>
              <a:rPr lang="en-GB" dirty="0"/>
              <a:t>Small majority (11/20) unsure about whether routine recontacting systems should be implemented</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Graphical user interface, text&#10;&#10;Description automatically generated">
            <a:extLst>
              <a:ext uri="{FF2B5EF4-FFF2-40B4-BE49-F238E27FC236}">
                <a16:creationId xmlns:a16="http://schemas.microsoft.com/office/drawing/2014/main" id="{D240121C-28AE-FE42-91FB-EAF96C3A16DF}"/>
              </a:ext>
            </a:extLst>
          </p:cNvPr>
          <p:cNvPicPr>
            <a:picLocks noChangeAspect="1"/>
          </p:cNvPicPr>
          <p:nvPr/>
        </p:nvPicPr>
        <p:blipFill>
          <a:blip r:embed="rId3"/>
          <a:stretch>
            <a:fillRect/>
          </a:stretch>
        </p:blipFill>
        <p:spPr>
          <a:xfrm>
            <a:off x="4460094" y="291423"/>
            <a:ext cx="7398275" cy="2395632"/>
          </a:xfrm>
          <a:prstGeom prst="rect">
            <a:avLst/>
          </a:prstGeom>
        </p:spPr>
      </p:pic>
    </p:spTree>
    <p:extLst>
      <p:ext uri="{BB962C8B-B14F-4D97-AF65-F5344CB8AC3E}">
        <p14:creationId xmlns:p14="http://schemas.microsoft.com/office/powerpoint/2010/main" val="3754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717D42F0-AE57-FC40-B8CA-C3437E48847B}"/>
              </a:ext>
            </a:extLst>
          </p:cNvPr>
          <p:cNvSpPr/>
          <p:nvPr/>
        </p:nvSpPr>
        <p:spPr>
          <a:xfrm>
            <a:off x="264563" y="3624117"/>
            <a:ext cx="11553568" cy="314794"/>
          </a:xfrm>
          <a:prstGeom prst="roundRect">
            <a:avLst/>
          </a:prstGeom>
          <a:gradFill flip="none" rotWithShape="1">
            <a:gsLst>
              <a:gs pos="0">
                <a:schemeClr val="accent1">
                  <a:alpha val="50000"/>
                </a:schemeClr>
              </a:gs>
              <a:gs pos="31000">
                <a:schemeClr val="accent1">
                  <a:lumMod val="45000"/>
                  <a:lumOff val="55000"/>
                </a:schemeClr>
              </a:gs>
              <a:gs pos="34000">
                <a:schemeClr val="accent1">
                  <a:lumMod val="45000"/>
                  <a:lumOff val="55000"/>
                </a:schemeClr>
              </a:gs>
              <a:gs pos="100000">
                <a:srgbClr val="C00000">
                  <a:alpha val="5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Patient Journey</a:t>
            </a:r>
          </a:p>
        </p:txBody>
      </p:sp>
      <p:sp>
        <p:nvSpPr>
          <p:cNvPr id="17" name="Down Arrow Callout 16">
            <a:extLst>
              <a:ext uri="{FF2B5EF4-FFF2-40B4-BE49-F238E27FC236}">
                <a16:creationId xmlns:a16="http://schemas.microsoft.com/office/drawing/2014/main" id="{CA05B92E-9978-C746-932C-0CEF4EA16A42}"/>
              </a:ext>
            </a:extLst>
          </p:cNvPr>
          <p:cNvSpPr/>
          <p:nvPr/>
        </p:nvSpPr>
        <p:spPr>
          <a:xfrm>
            <a:off x="77358" y="2702125"/>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Cancer Diagnosis</a:t>
            </a:r>
          </a:p>
        </p:txBody>
      </p:sp>
      <p:sp>
        <p:nvSpPr>
          <p:cNvPr id="43" name="Down Arrow Callout 42">
            <a:extLst>
              <a:ext uri="{FF2B5EF4-FFF2-40B4-BE49-F238E27FC236}">
                <a16:creationId xmlns:a16="http://schemas.microsoft.com/office/drawing/2014/main" id="{846B82F1-87FD-5B4B-A76F-10D19EC08AFF}"/>
              </a:ext>
            </a:extLst>
          </p:cNvPr>
          <p:cNvSpPr/>
          <p:nvPr/>
        </p:nvSpPr>
        <p:spPr>
          <a:xfrm>
            <a:off x="9428047" y="1863121"/>
            <a:ext cx="1823814" cy="1745110"/>
          </a:xfrm>
          <a:prstGeom prst="downArrowCallout">
            <a:avLst>
              <a:gd name="adj1" fmla="val 4724"/>
              <a:gd name="adj2" fmla="val 8930"/>
              <a:gd name="adj3" fmla="val 10314"/>
              <a:gd name="adj4" fmla="val 3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r>
              <a:rPr lang="en-US" baseline="30000" dirty="0"/>
              <a:t>nd</a:t>
            </a:r>
            <a:r>
              <a:rPr lang="en-US" dirty="0"/>
              <a:t> inconsistent cancer diagnosed</a:t>
            </a:r>
          </a:p>
        </p:txBody>
      </p:sp>
      <p:sp>
        <p:nvSpPr>
          <p:cNvPr id="48" name="Down Arrow Callout 47">
            <a:extLst>
              <a:ext uri="{FF2B5EF4-FFF2-40B4-BE49-F238E27FC236}">
                <a16:creationId xmlns:a16="http://schemas.microsoft.com/office/drawing/2014/main" id="{F504966D-1435-DF44-8F0E-CF2CE736C480}"/>
              </a:ext>
            </a:extLst>
          </p:cNvPr>
          <p:cNvSpPr/>
          <p:nvPr/>
        </p:nvSpPr>
        <p:spPr>
          <a:xfrm>
            <a:off x="2763953" y="2717073"/>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Cascade test for relative</a:t>
            </a:r>
          </a:p>
        </p:txBody>
      </p:sp>
      <p:sp>
        <p:nvSpPr>
          <p:cNvPr id="51" name="Down Arrow Callout 50">
            <a:extLst>
              <a:ext uri="{FF2B5EF4-FFF2-40B4-BE49-F238E27FC236}">
                <a16:creationId xmlns:a16="http://schemas.microsoft.com/office/drawing/2014/main" id="{D922B36F-BE4F-3748-979D-073B6311C26A}"/>
              </a:ext>
            </a:extLst>
          </p:cNvPr>
          <p:cNvSpPr/>
          <p:nvPr/>
        </p:nvSpPr>
        <p:spPr>
          <a:xfrm>
            <a:off x="6085634" y="2715213"/>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Cascade test for relative</a:t>
            </a:r>
          </a:p>
        </p:txBody>
      </p:sp>
      <p:sp>
        <p:nvSpPr>
          <p:cNvPr id="52" name="Down Arrow Callout 51">
            <a:extLst>
              <a:ext uri="{FF2B5EF4-FFF2-40B4-BE49-F238E27FC236}">
                <a16:creationId xmlns:a16="http://schemas.microsoft.com/office/drawing/2014/main" id="{50D825A0-9985-7546-83AF-CB15CE530A31}"/>
              </a:ext>
            </a:extLst>
          </p:cNvPr>
          <p:cNvSpPr/>
          <p:nvPr/>
        </p:nvSpPr>
        <p:spPr>
          <a:xfrm>
            <a:off x="8338216" y="2701188"/>
            <a:ext cx="1588319" cy="907043"/>
          </a:xfrm>
          <a:prstGeom prst="downArrowCallout">
            <a:avLst>
              <a:gd name="adj1" fmla="val 7718"/>
              <a:gd name="adj2" fmla="val 14919"/>
              <a:gd name="adj3" fmla="val 17799"/>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Cascade test for relative</a:t>
            </a:r>
          </a:p>
        </p:txBody>
      </p:sp>
      <p:sp>
        <p:nvSpPr>
          <p:cNvPr id="55" name="Line Callout 2 (No Border) 54">
            <a:extLst>
              <a:ext uri="{FF2B5EF4-FFF2-40B4-BE49-F238E27FC236}">
                <a16:creationId xmlns:a16="http://schemas.microsoft.com/office/drawing/2014/main" id="{08689EC7-2C70-D24F-8362-63D06EB724E1}"/>
              </a:ext>
            </a:extLst>
          </p:cNvPr>
          <p:cNvSpPr/>
          <p:nvPr/>
        </p:nvSpPr>
        <p:spPr>
          <a:xfrm>
            <a:off x="3841894" y="391817"/>
            <a:ext cx="2768507" cy="582555"/>
          </a:xfrm>
          <a:prstGeom prst="callout2">
            <a:avLst>
              <a:gd name="adj1" fmla="val 50695"/>
              <a:gd name="adj2" fmla="val 97955"/>
              <a:gd name="adj3" fmla="val 52935"/>
              <a:gd name="adj4" fmla="val 117449"/>
              <a:gd name="adj5" fmla="val 550037"/>
              <a:gd name="adj6" fmla="val 50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Variant found in ‘unrelated’ new proband</a:t>
            </a:r>
          </a:p>
        </p:txBody>
      </p:sp>
      <p:sp>
        <p:nvSpPr>
          <p:cNvPr id="56" name="Down Arrow Callout 55">
            <a:extLst>
              <a:ext uri="{FF2B5EF4-FFF2-40B4-BE49-F238E27FC236}">
                <a16:creationId xmlns:a16="http://schemas.microsoft.com/office/drawing/2014/main" id="{3D643055-D107-B846-8BED-24246E990121}"/>
              </a:ext>
            </a:extLst>
          </p:cNvPr>
          <p:cNvSpPr/>
          <p:nvPr/>
        </p:nvSpPr>
        <p:spPr>
          <a:xfrm>
            <a:off x="6874854" y="1871064"/>
            <a:ext cx="1823814" cy="1745110"/>
          </a:xfrm>
          <a:prstGeom prst="downArrowCallout">
            <a:avLst>
              <a:gd name="adj1" fmla="val 4724"/>
              <a:gd name="adj2" fmla="val 8930"/>
              <a:gd name="adj3" fmla="val 10314"/>
              <a:gd name="adj4" fmla="val 3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 reducing surgery</a:t>
            </a:r>
          </a:p>
        </p:txBody>
      </p:sp>
      <p:sp>
        <p:nvSpPr>
          <p:cNvPr id="57" name="Down Arrow Callout 56">
            <a:extLst>
              <a:ext uri="{FF2B5EF4-FFF2-40B4-BE49-F238E27FC236}">
                <a16:creationId xmlns:a16="http://schemas.microsoft.com/office/drawing/2014/main" id="{4C7A9CA0-BBBE-A942-993D-7A9D3D48F914}"/>
              </a:ext>
            </a:extLst>
          </p:cNvPr>
          <p:cNvSpPr/>
          <p:nvPr/>
        </p:nvSpPr>
        <p:spPr>
          <a:xfrm>
            <a:off x="3772497" y="1868098"/>
            <a:ext cx="1823814" cy="1745110"/>
          </a:xfrm>
          <a:prstGeom prst="downArrowCallout">
            <a:avLst>
              <a:gd name="adj1" fmla="val 4724"/>
              <a:gd name="adj2" fmla="val 8930"/>
              <a:gd name="adj3" fmla="val 10314"/>
              <a:gd name="adj4" fmla="val 3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PGD/PND for proband</a:t>
            </a:r>
          </a:p>
        </p:txBody>
      </p:sp>
      <p:sp>
        <p:nvSpPr>
          <p:cNvPr id="58" name="Down Arrow Callout 57">
            <a:extLst>
              <a:ext uri="{FF2B5EF4-FFF2-40B4-BE49-F238E27FC236}">
                <a16:creationId xmlns:a16="http://schemas.microsoft.com/office/drawing/2014/main" id="{32AC3006-F1F3-FB4C-8183-050EAB763023}"/>
              </a:ext>
            </a:extLst>
          </p:cNvPr>
          <p:cNvSpPr/>
          <p:nvPr/>
        </p:nvSpPr>
        <p:spPr>
          <a:xfrm>
            <a:off x="1264980" y="1854741"/>
            <a:ext cx="1823814" cy="1745110"/>
          </a:xfrm>
          <a:prstGeom prst="downArrowCallout">
            <a:avLst>
              <a:gd name="adj1" fmla="val 4724"/>
              <a:gd name="adj2" fmla="val 8930"/>
              <a:gd name="adj3" fmla="val 10314"/>
              <a:gd name="adj4" fmla="val 3653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CSG Variant Identified</a:t>
            </a:r>
          </a:p>
        </p:txBody>
      </p:sp>
      <p:sp>
        <p:nvSpPr>
          <p:cNvPr id="60" name="Explosion 1 59">
            <a:extLst>
              <a:ext uri="{FF2B5EF4-FFF2-40B4-BE49-F238E27FC236}">
                <a16:creationId xmlns:a16="http://schemas.microsoft.com/office/drawing/2014/main" id="{B87A89C7-ED89-454F-947B-2A4598228A83}"/>
              </a:ext>
            </a:extLst>
          </p:cNvPr>
          <p:cNvSpPr/>
          <p:nvPr/>
        </p:nvSpPr>
        <p:spPr>
          <a:xfrm>
            <a:off x="3405789" y="362225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xplosion 1 60">
            <a:extLst>
              <a:ext uri="{FF2B5EF4-FFF2-40B4-BE49-F238E27FC236}">
                <a16:creationId xmlns:a16="http://schemas.microsoft.com/office/drawing/2014/main" id="{0C99A787-AE2E-3048-92BC-F2727C728336}"/>
              </a:ext>
            </a:extLst>
          </p:cNvPr>
          <p:cNvSpPr/>
          <p:nvPr/>
        </p:nvSpPr>
        <p:spPr>
          <a:xfrm>
            <a:off x="10211792" y="3599277"/>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Explosion 1 61">
            <a:extLst>
              <a:ext uri="{FF2B5EF4-FFF2-40B4-BE49-F238E27FC236}">
                <a16:creationId xmlns:a16="http://schemas.microsoft.com/office/drawing/2014/main" id="{3C6CF823-EBC5-F949-9EAE-E558DF288F61}"/>
              </a:ext>
            </a:extLst>
          </p:cNvPr>
          <p:cNvSpPr/>
          <p:nvPr/>
        </p:nvSpPr>
        <p:spPr>
          <a:xfrm>
            <a:off x="8999361" y="3599851"/>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Explosion 1 62">
            <a:extLst>
              <a:ext uri="{FF2B5EF4-FFF2-40B4-BE49-F238E27FC236}">
                <a16:creationId xmlns:a16="http://schemas.microsoft.com/office/drawing/2014/main" id="{51433BA0-47D1-7F41-9E45-5AC8C6AE8127}"/>
              </a:ext>
            </a:extLst>
          </p:cNvPr>
          <p:cNvSpPr/>
          <p:nvPr/>
        </p:nvSpPr>
        <p:spPr>
          <a:xfrm>
            <a:off x="7634607" y="3608231"/>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xplosion 1 63">
            <a:extLst>
              <a:ext uri="{FF2B5EF4-FFF2-40B4-BE49-F238E27FC236}">
                <a16:creationId xmlns:a16="http://schemas.microsoft.com/office/drawing/2014/main" id="{619AD026-B400-B442-98FF-D2212608C483}"/>
              </a:ext>
            </a:extLst>
          </p:cNvPr>
          <p:cNvSpPr/>
          <p:nvPr/>
        </p:nvSpPr>
        <p:spPr>
          <a:xfrm>
            <a:off x="4530884" y="3602184"/>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xplosion 1 64">
            <a:extLst>
              <a:ext uri="{FF2B5EF4-FFF2-40B4-BE49-F238E27FC236}">
                <a16:creationId xmlns:a16="http://schemas.microsoft.com/office/drawing/2014/main" id="{64D1F2D6-981C-C442-88C1-55AD9BE01B4B}"/>
              </a:ext>
            </a:extLst>
          </p:cNvPr>
          <p:cNvSpPr/>
          <p:nvPr/>
        </p:nvSpPr>
        <p:spPr>
          <a:xfrm>
            <a:off x="6751398" y="3618045"/>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xplosion 1 65">
            <a:extLst>
              <a:ext uri="{FF2B5EF4-FFF2-40B4-BE49-F238E27FC236}">
                <a16:creationId xmlns:a16="http://schemas.microsoft.com/office/drawing/2014/main" id="{65777D38-FCF9-494C-8B50-7879F4531400}"/>
              </a:ext>
            </a:extLst>
          </p:cNvPr>
          <p:cNvSpPr/>
          <p:nvPr/>
        </p:nvSpPr>
        <p:spPr>
          <a:xfrm>
            <a:off x="2017703" y="360509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a:extLst>
              <a:ext uri="{FF2B5EF4-FFF2-40B4-BE49-F238E27FC236}">
                <a16:creationId xmlns:a16="http://schemas.microsoft.com/office/drawing/2014/main" id="{068F4409-729D-5449-8910-3208D0AB2F0F}"/>
              </a:ext>
            </a:extLst>
          </p:cNvPr>
          <p:cNvSpPr/>
          <p:nvPr/>
        </p:nvSpPr>
        <p:spPr>
          <a:xfrm>
            <a:off x="5035309" y="3611986"/>
            <a:ext cx="304646" cy="33963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a:extLst>
              <a:ext uri="{FF2B5EF4-FFF2-40B4-BE49-F238E27FC236}">
                <a16:creationId xmlns:a16="http://schemas.microsoft.com/office/drawing/2014/main" id="{5D6D9B6F-679E-F941-AB03-036D521F1E27}"/>
              </a:ext>
            </a:extLst>
          </p:cNvPr>
          <p:cNvSpPr/>
          <p:nvPr/>
        </p:nvSpPr>
        <p:spPr>
          <a:xfrm rot="18979874">
            <a:off x="-390775" y="5084629"/>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2015 ACMG Variant interpretation Criteria</a:t>
            </a:r>
          </a:p>
        </p:txBody>
      </p:sp>
      <p:sp>
        <p:nvSpPr>
          <p:cNvPr id="69" name="Pentagon 68">
            <a:extLst>
              <a:ext uri="{FF2B5EF4-FFF2-40B4-BE49-F238E27FC236}">
                <a16:creationId xmlns:a16="http://schemas.microsoft.com/office/drawing/2014/main" id="{149191C1-9D8C-DC42-BCA3-8495FD6B2C9F}"/>
              </a:ext>
            </a:extLst>
          </p:cNvPr>
          <p:cNvSpPr/>
          <p:nvPr/>
        </p:nvSpPr>
        <p:spPr>
          <a:xfrm rot="18979874">
            <a:off x="1483058" y="5081468"/>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2018  Findlay et al. BRCA1 MAVE</a:t>
            </a:r>
          </a:p>
        </p:txBody>
      </p:sp>
      <p:sp>
        <p:nvSpPr>
          <p:cNvPr id="70" name="Pentagon 69">
            <a:extLst>
              <a:ext uri="{FF2B5EF4-FFF2-40B4-BE49-F238E27FC236}">
                <a16:creationId xmlns:a16="http://schemas.microsoft.com/office/drawing/2014/main" id="{AE358BC2-E194-E842-AA71-650587003EAB}"/>
              </a:ext>
            </a:extLst>
          </p:cNvPr>
          <p:cNvSpPr/>
          <p:nvPr/>
        </p:nvSpPr>
        <p:spPr>
          <a:xfrm rot="18979874">
            <a:off x="3370310" y="5095123"/>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Bouwman</a:t>
            </a:r>
            <a:r>
              <a:rPr lang="en-US" sz="1400" dirty="0"/>
              <a:t> et al. BRCA1 MAVE</a:t>
            </a:r>
          </a:p>
        </p:txBody>
      </p:sp>
      <p:sp>
        <p:nvSpPr>
          <p:cNvPr id="71" name="Pentagon 70">
            <a:extLst>
              <a:ext uri="{FF2B5EF4-FFF2-40B4-BE49-F238E27FC236}">
                <a16:creationId xmlns:a16="http://schemas.microsoft.com/office/drawing/2014/main" id="{2B5694EF-0717-AC46-9267-CA3ADD7C3CE4}"/>
              </a:ext>
            </a:extLst>
          </p:cNvPr>
          <p:cNvSpPr/>
          <p:nvPr/>
        </p:nvSpPr>
        <p:spPr>
          <a:xfrm rot="18979874">
            <a:off x="3892046" y="510878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2020 </a:t>
            </a:r>
            <a:r>
              <a:rPr lang="en-US" sz="1400" dirty="0" err="1"/>
              <a:t>CanVIG</a:t>
            </a:r>
            <a:r>
              <a:rPr lang="en-US" sz="1400" dirty="0"/>
              <a:t> PHE Case – control data</a:t>
            </a:r>
          </a:p>
        </p:txBody>
      </p:sp>
      <p:sp>
        <p:nvSpPr>
          <p:cNvPr id="72" name="Pentagon 71">
            <a:extLst>
              <a:ext uri="{FF2B5EF4-FFF2-40B4-BE49-F238E27FC236}">
                <a16:creationId xmlns:a16="http://schemas.microsoft.com/office/drawing/2014/main" id="{4657CA33-37F1-144E-9835-D58EC8FC0B5E}"/>
              </a:ext>
            </a:extLst>
          </p:cNvPr>
          <p:cNvSpPr/>
          <p:nvPr/>
        </p:nvSpPr>
        <p:spPr>
          <a:xfrm rot="18979874">
            <a:off x="5076050" y="5098931"/>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2021 </a:t>
            </a:r>
            <a:r>
              <a:rPr lang="en-US" sz="1400" dirty="0" err="1"/>
              <a:t>CanVIG</a:t>
            </a:r>
            <a:r>
              <a:rPr lang="en-US" sz="1400" dirty="0"/>
              <a:t> BRCA specific guidance</a:t>
            </a:r>
          </a:p>
        </p:txBody>
      </p:sp>
      <p:sp>
        <p:nvSpPr>
          <p:cNvPr id="73" name="Pentagon 72">
            <a:extLst>
              <a:ext uri="{FF2B5EF4-FFF2-40B4-BE49-F238E27FC236}">
                <a16:creationId xmlns:a16="http://schemas.microsoft.com/office/drawing/2014/main" id="{2E23E391-5A2B-6E4A-A4F8-7FC81BE74913}"/>
              </a:ext>
            </a:extLst>
          </p:cNvPr>
          <p:cNvSpPr/>
          <p:nvPr/>
        </p:nvSpPr>
        <p:spPr>
          <a:xfrm rot="18979874">
            <a:off x="6819413" y="5081470"/>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sp>
        <p:nvSpPr>
          <p:cNvPr id="74" name="TextBox 73">
            <a:extLst>
              <a:ext uri="{FF2B5EF4-FFF2-40B4-BE49-F238E27FC236}">
                <a16:creationId xmlns:a16="http://schemas.microsoft.com/office/drawing/2014/main" id="{8210BB80-7D8C-1344-B2D9-178D2D431122}"/>
              </a:ext>
            </a:extLst>
          </p:cNvPr>
          <p:cNvSpPr txBox="1"/>
          <p:nvPr/>
        </p:nvSpPr>
        <p:spPr>
          <a:xfrm>
            <a:off x="8454961" y="6101797"/>
            <a:ext cx="3715468" cy="646331"/>
          </a:xfrm>
          <a:prstGeom prst="rect">
            <a:avLst/>
          </a:prstGeom>
          <a:noFill/>
        </p:spPr>
        <p:txBody>
          <a:bodyPr wrap="square" rtlCol="0">
            <a:spAutoFit/>
          </a:bodyPr>
          <a:lstStyle/>
          <a:p>
            <a:r>
              <a:rPr lang="en-US" sz="3600" dirty="0">
                <a:latin typeface="+mj-lt"/>
              </a:rPr>
              <a:t>Reactive Approach</a:t>
            </a:r>
          </a:p>
        </p:txBody>
      </p:sp>
      <p:sp>
        <p:nvSpPr>
          <p:cNvPr id="40" name="Pentagon 39">
            <a:extLst>
              <a:ext uri="{FF2B5EF4-FFF2-40B4-BE49-F238E27FC236}">
                <a16:creationId xmlns:a16="http://schemas.microsoft.com/office/drawing/2014/main" id="{DD5A48E2-2E0F-FD43-8136-B33BA317CB82}"/>
              </a:ext>
            </a:extLst>
          </p:cNvPr>
          <p:cNvSpPr/>
          <p:nvPr/>
        </p:nvSpPr>
        <p:spPr>
          <a:xfrm rot="18979874">
            <a:off x="762065" y="5081467"/>
            <a:ext cx="3524012" cy="2394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2017 “Leeds share some functional work”</a:t>
            </a:r>
          </a:p>
        </p:txBody>
      </p:sp>
      <p:sp>
        <p:nvSpPr>
          <p:cNvPr id="41" name="TextBox 40">
            <a:extLst>
              <a:ext uri="{FF2B5EF4-FFF2-40B4-BE49-F238E27FC236}">
                <a16:creationId xmlns:a16="http://schemas.microsoft.com/office/drawing/2014/main" id="{0BA98737-EB1F-014E-8390-E37DE10C303D}"/>
              </a:ext>
            </a:extLst>
          </p:cNvPr>
          <p:cNvSpPr txBox="1"/>
          <p:nvPr/>
        </p:nvSpPr>
        <p:spPr>
          <a:xfrm>
            <a:off x="7235342" y="373250"/>
            <a:ext cx="4612533" cy="830997"/>
          </a:xfrm>
          <a:prstGeom prst="rect">
            <a:avLst/>
          </a:prstGeom>
          <a:noFill/>
        </p:spPr>
        <p:txBody>
          <a:bodyPr wrap="square" rtlCol="0">
            <a:spAutoFit/>
          </a:bodyPr>
          <a:lstStyle/>
          <a:p>
            <a:pPr algn="r"/>
            <a:r>
              <a:rPr lang="en-US" sz="2400" dirty="0">
                <a:latin typeface="+mj-lt"/>
              </a:rPr>
              <a:t>Reinterpreting in response to clinical developments</a:t>
            </a:r>
          </a:p>
        </p:txBody>
      </p:sp>
      <p:sp>
        <p:nvSpPr>
          <p:cNvPr id="45" name="Title 1">
            <a:extLst>
              <a:ext uri="{FF2B5EF4-FFF2-40B4-BE49-F238E27FC236}">
                <a16:creationId xmlns:a16="http://schemas.microsoft.com/office/drawing/2014/main" id="{24CB30B2-16B8-B147-B75C-3A1D8499B45E}"/>
              </a:ext>
            </a:extLst>
          </p:cNvPr>
          <p:cNvSpPr txBox="1">
            <a:spLocks/>
          </p:cNvSpPr>
          <p:nvPr/>
        </p:nvSpPr>
        <p:spPr>
          <a:xfrm>
            <a:off x="0" y="97044"/>
            <a:ext cx="288426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2"/>
                </a:solidFill>
              </a:rPr>
              <a:t>Initiation of Reinterpretation</a:t>
            </a:r>
            <a:endParaRPr lang="en-US" sz="3600" dirty="0">
              <a:solidFill>
                <a:schemeClr val="tx2"/>
              </a:solidFill>
            </a:endParaRPr>
          </a:p>
        </p:txBody>
      </p:sp>
    </p:spTree>
    <p:extLst>
      <p:ext uri="{BB962C8B-B14F-4D97-AF65-F5344CB8AC3E}">
        <p14:creationId xmlns:p14="http://schemas.microsoft.com/office/powerpoint/2010/main" val="17084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1000"/>
                                        <p:tgtEl>
                                          <p:spTgt spid="68"/>
                                        </p:tgtEl>
                                      </p:cBhvr>
                                    </p:animEffect>
                                    <p:anim calcmode="lin" valueType="num">
                                      <p:cBhvr>
                                        <p:cTn id="48" dur="1000" fill="hold"/>
                                        <p:tgtEl>
                                          <p:spTgt spid="68"/>
                                        </p:tgtEl>
                                        <p:attrNameLst>
                                          <p:attrName>ppt_x</p:attrName>
                                        </p:attrNameLst>
                                      </p:cBhvr>
                                      <p:tavLst>
                                        <p:tav tm="0">
                                          <p:val>
                                            <p:strVal val="#ppt_x"/>
                                          </p:val>
                                        </p:tav>
                                        <p:tav tm="100000">
                                          <p:val>
                                            <p:strVal val="#ppt_x"/>
                                          </p:val>
                                        </p:tav>
                                      </p:tavLst>
                                    </p:anim>
                                    <p:anim calcmode="lin" valueType="num">
                                      <p:cBhvr>
                                        <p:cTn id="49" dur="900" decel="100000" fill="hold"/>
                                        <p:tgtEl>
                                          <p:spTgt spid="6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900" decel="100000" fill="hold"/>
                                        <p:tgtEl>
                                          <p:spTgt spid="4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900" decel="100000" fill="hold"/>
                                        <p:tgtEl>
                                          <p:spTgt spid="6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1000"/>
                                        <p:tgtEl>
                                          <p:spTgt spid="70"/>
                                        </p:tgtEl>
                                      </p:cBhvr>
                                    </p:animEffect>
                                    <p:anim calcmode="lin" valueType="num">
                                      <p:cBhvr>
                                        <p:cTn id="66" dur="1000" fill="hold"/>
                                        <p:tgtEl>
                                          <p:spTgt spid="70"/>
                                        </p:tgtEl>
                                        <p:attrNameLst>
                                          <p:attrName>ppt_x</p:attrName>
                                        </p:attrNameLst>
                                      </p:cBhvr>
                                      <p:tavLst>
                                        <p:tav tm="0">
                                          <p:val>
                                            <p:strVal val="#ppt_x"/>
                                          </p:val>
                                        </p:tav>
                                        <p:tav tm="100000">
                                          <p:val>
                                            <p:strVal val="#ppt_x"/>
                                          </p:val>
                                        </p:tav>
                                      </p:tavLst>
                                    </p:anim>
                                    <p:anim calcmode="lin" valueType="num">
                                      <p:cBhvr>
                                        <p:cTn id="67" dur="900" decel="100000" fill="hold"/>
                                        <p:tgtEl>
                                          <p:spTgt spid="7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1000"/>
                                        <p:tgtEl>
                                          <p:spTgt spid="71"/>
                                        </p:tgtEl>
                                      </p:cBhvr>
                                    </p:animEffect>
                                    <p:anim calcmode="lin" valueType="num">
                                      <p:cBhvr>
                                        <p:cTn id="72" dur="1000" fill="hold"/>
                                        <p:tgtEl>
                                          <p:spTgt spid="71"/>
                                        </p:tgtEl>
                                        <p:attrNameLst>
                                          <p:attrName>ppt_x</p:attrName>
                                        </p:attrNameLst>
                                      </p:cBhvr>
                                      <p:tavLst>
                                        <p:tav tm="0">
                                          <p:val>
                                            <p:strVal val="#ppt_x"/>
                                          </p:val>
                                        </p:tav>
                                        <p:tav tm="100000">
                                          <p:val>
                                            <p:strVal val="#ppt_x"/>
                                          </p:val>
                                        </p:tav>
                                      </p:tavLst>
                                    </p:anim>
                                    <p:anim calcmode="lin" valueType="num">
                                      <p:cBhvr>
                                        <p:cTn id="73" dur="900" decel="100000" fill="hold"/>
                                        <p:tgtEl>
                                          <p:spTgt spid="7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1000"/>
                                        <p:tgtEl>
                                          <p:spTgt spid="72"/>
                                        </p:tgtEl>
                                      </p:cBhvr>
                                    </p:animEffect>
                                    <p:anim calcmode="lin" valueType="num">
                                      <p:cBhvr>
                                        <p:cTn id="78" dur="1000" fill="hold"/>
                                        <p:tgtEl>
                                          <p:spTgt spid="72"/>
                                        </p:tgtEl>
                                        <p:attrNameLst>
                                          <p:attrName>ppt_x</p:attrName>
                                        </p:attrNameLst>
                                      </p:cBhvr>
                                      <p:tavLst>
                                        <p:tav tm="0">
                                          <p:val>
                                            <p:strVal val="#ppt_x"/>
                                          </p:val>
                                        </p:tav>
                                        <p:tav tm="100000">
                                          <p:val>
                                            <p:strVal val="#ppt_x"/>
                                          </p:val>
                                        </p:tav>
                                      </p:tavLst>
                                    </p:anim>
                                    <p:anim calcmode="lin" valueType="num">
                                      <p:cBhvr>
                                        <p:cTn id="79" dur="900" decel="100000" fill="hold"/>
                                        <p:tgtEl>
                                          <p:spTgt spid="72"/>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1000"/>
                                        <p:tgtEl>
                                          <p:spTgt spid="73"/>
                                        </p:tgtEl>
                                      </p:cBhvr>
                                    </p:animEffect>
                                    <p:anim calcmode="lin" valueType="num">
                                      <p:cBhvr>
                                        <p:cTn id="84" dur="1000" fill="hold"/>
                                        <p:tgtEl>
                                          <p:spTgt spid="73"/>
                                        </p:tgtEl>
                                        <p:attrNameLst>
                                          <p:attrName>ppt_x</p:attrName>
                                        </p:attrNameLst>
                                      </p:cBhvr>
                                      <p:tavLst>
                                        <p:tav tm="0">
                                          <p:val>
                                            <p:strVal val="#ppt_x"/>
                                          </p:val>
                                        </p:tav>
                                        <p:tav tm="100000">
                                          <p:val>
                                            <p:strVal val="#ppt_x"/>
                                          </p:val>
                                        </p:tav>
                                      </p:tavLst>
                                    </p:anim>
                                    <p:anim calcmode="lin" valueType="num">
                                      <p:cBhvr>
                                        <p:cTn id="85" dur="900" decel="100000" fill="hold"/>
                                        <p:tgtEl>
                                          <p:spTgt spid="7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animBg="1"/>
      <p:bldP spid="51" grpId="0" animBg="1"/>
      <p:bldP spid="52" grpId="0" animBg="1"/>
      <p:bldP spid="55" grpId="0" animBg="1"/>
      <p:bldP spid="56" grpId="0" animBg="1"/>
      <p:bldP spid="57" grpId="0" animBg="1"/>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7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60354" y="149195"/>
            <a:ext cx="2808961" cy="1325563"/>
          </a:xfrm>
        </p:spPr>
        <p:txBody>
          <a:bodyPr anchor="ctr">
            <a:normAutofit/>
          </a:bodyPr>
          <a:lstStyle/>
          <a:p>
            <a:pPr algn="ctr"/>
            <a:r>
              <a:rPr lang="en-US" sz="3600" dirty="0">
                <a:solidFill>
                  <a:schemeClr val="tx2"/>
                </a:solidFill>
              </a:rPr>
              <a:t>Background</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2021 ACMG Annual Meeting">
            <a:extLst>
              <a:ext uri="{FF2B5EF4-FFF2-40B4-BE49-F238E27FC236}">
                <a16:creationId xmlns:a16="http://schemas.microsoft.com/office/drawing/2014/main" id="{51CF3380-DC0A-444E-8BD6-6F0B3232B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593" y="6314586"/>
            <a:ext cx="5372514" cy="430920"/>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a:extLst>
              <a:ext uri="{FF2B5EF4-FFF2-40B4-BE49-F238E27FC236}">
                <a16:creationId xmlns:a16="http://schemas.microsoft.com/office/drawing/2014/main" id="{D2961833-8134-1741-A85A-DA3898FB12AF}"/>
              </a:ext>
            </a:extLst>
          </p:cNvPr>
          <p:cNvSpPr txBox="1">
            <a:spLocks/>
          </p:cNvSpPr>
          <p:nvPr/>
        </p:nvSpPr>
        <p:spPr>
          <a:xfrm>
            <a:off x="3760080" y="5820310"/>
            <a:ext cx="8291027" cy="709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Original presentation: </a:t>
            </a:r>
            <a:r>
              <a:rPr lang="en-US" sz="1600" dirty="0" err="1"/>
              <a:t>W.Chung</a:t>
            </a:r>
            <a:r>
              <a:rPr lang="en-US" sz="1600" dirty="0"/>
              <a:t> (Medical Geneticist, Columbia), </a:t>
            </a:r>
            <a:r>
              <a:rPr lang="en-US" sz="1600" dirty="0" err="1"/>
              <a:t>P.Appelbaum</a:t>
            </a:r>
            <a:r>
              <a:rPr lang="en-US" sz="1600" dirty="0"/>
              <a:t> (Psychiatrist, Columbia) , </a:t>
            </a:r>
            <a:r>
              <a:rPr lang="en-US" sz="1600" dirty="0" err="1"/>
              <a:t>J.Roberts</a:t>
            </a:r>
            <a:r>
              <a:rPr lang="en-US" sz="1600" dirty="0"/>
              <a:t> (Director of Health Law in Policy, Houston), </a:t>
            </a:r>
            <a:r>
              <a:rPr lang="en-US" sz="1600" dirty="0" err="1"/>
              <a:t>J.Pagan</a:t>
            </a:r>
            <a:r>
              <a:rPr lang="en-US" sz="1600" dirty="0"/>
              <a:t> (Health economist, NYU)</a:t>
            </a:r>
          </a:p>
        </p:txBody>
      </p:sp>
      <p:pic>
        <p:nvPicPr>
          <p:cNvPr id="24" name="Picture 8">
            <a:extLst>
              <a:ext uri="{FF2B5EF4-FFF2-40B4-BE49-F238E27FC236}">
                <a16:creationId xmlns:a16="http://schemas.microsoft.com/office/drawing/2014/main" id="{CAB3A64F-018D-4349-B169-2C8A8A9F7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199" y="6267200"/>
            <a:ext cx="3065600" cy="473013"/>
          </a:xfrm>
          <a:prstGeom prst="rect">
            <a:avLst/>
          </a:prstGeom>
          <a:noFill/>
          <a:extLst>
            <a:ext uri="{909E8E84-426E-40DD-AFC4-6F175D3DCCD1}">
              <a14:hiddenFill xmlns:a14="http://schemas.microsoft.com/office/drawing/2010/main">
                <a:solidFill>
                  <a:srgbClr val="FFFFFF"/>
                </a:solidFill>
              </a14:hiddenFill>
            </a:ext>
          </a:extLst>
        </p:spPr>
      </p:pic>
      <p:pic>
        <p:nvPicPr>
          <p:cNvPr id="26" name="Content Placeholder 4" descr="Chart, bar chart&#10;&#10;Description automatically generated">
            <a:extLst>
              <a:ext uri="{FF2B5EF4-FFF2-40B4-BE49-F238E27FC236}">
                <a16:creationId xmlns:a16="http://schemas.microsoft.com/office/drawing/2014/main" id="{B1D1D09E-59A7-C84D-94D7-CE06EB95D4F0}"/>
              </a:ext>
            </a:extLst>
          </p:cNvPr>
          <p:cNvPicPr>
            <a:picLocks noChangeAspect="1"/>
          </p:cNvPicPr>
          <p:nvPr/>
        </p:nvPicPr>
        <p:blipFill rotWithShape="1">
          <a:blip r:embed="rId5"/>
          <a:srcRect l="192" t="6335" r="4069" b="10352"/>
          <a:stretch/>
        </p:blipFill>
        <p:spPr>
          <a:xfrm>
            <a:off x="2128860" y="1273615"/>
            <a:ext cx="8257214" cy="4018571"/>
          </a:xfrm>
          <a:prstGeom prst="rect">
            <a:avLst/>
          </a:prstGeom>
        </p:spPr>
      </p:pic>
    </p:spTree>
    <p:extLst>
      <p:ext uri="{BB962C8B-B14F-4D97-AF65-F5344CB8AC3E}">
        <p14:creationId xmlns:p14="http://schemas.microsoft.com/office/powerpoint/2010/main" val="203807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5CAF9F1-DBF8-DB4D-982A-A67B38A17B4E}"/>
              </a:ext>
            </a:extLst>
          </p:cNvPr>
          <p:cNvSpPr>
            <a:spLocks noGrp="1"/>
          </p:cNvSpPr>
          <p:nvPr>
            <p:ph type="title"/>
          </p:nvPr>
        </p:nvSpPr>
        <p:spPr>
          <a:xfrm>
            <a:off x="-160354" y="149195"/>
            <a:ext cx="2808961" cy="1325563"/>
          </a:xfrm>
        </p:spPr>
        <p:txBody>
          <a:bodyPr anchor="ctr">
            <a:normAutofit/>
          </a:bodyPr>
          <a:lstStyle/>
          <a:p>
            <a:pPr algn="ctr"/>
            <a:r>
              <a:rPr lang="en-US" sz="3600" dirty="0">
                <a:solidFill>
                  <a:schemeClr val="tx2"/>
                </a:solidFill>
              </a:rPr>
              <a:t>Background</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2021 ACMG Annual Meeting">
            <a:extLst>
              <a:ext uri="{FF2B5EF4-FFF2-40B4-BE49-F238E27FC236}">
                <a16:creationId xmlns:a16="http://schemas.microsoft.com/office/drawing/2014/main" id="{51CF3380-DC0A-444E-8BD6-6F0B3232B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593" y="6314586"/>
            <a:ext cx="5372514" cy="430920"/>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a:extLst>
              <a:ext uri="{FF2B5EF4-FFF2-40B4-BE49-F238E27FC236}">
                <a16:creationId xmlns:a16="http://schemas.microsoft.com/office/drawing/2014/main" id="{D2961833-8134-1741-A85A-DA3898FB12AF}"/>
              </a:ext>
            </a:extLst>
          </p:cNvPr>
          <p:cNvSpPr txBox="1">
            <a:spLocks/>
          </p:cNvSpPr>
          <p:nvPr/>
        </p:nvSpPr>
        <p:spPr>
          <a:xfrm>
            <a:off x="3760080" y="5820310"/>
            <a:ext cx="8291027" cy="709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Original presentation: </a:t>
            </a:r>
            <a:r>
              <a:rPr lang="en-US" sz="1600" dirty="0" err="1"/>
              <a:t>W.Chung</a:t>
            </a:r>
            <a:r>
              <a:rPr lang="en-US" sz="1600" dirty="0"/>
              <a:t> (Medical Geneticist, Columbia), </a:t>
            </a:r>
            <a:r>
              <a:rPr lang="en-US" sz="1600" dirty="0" err="1"/>
              <a:t>P.Appelbaum</a:t>
            </a:r>
            <a:r>
              <a:rPr lang="en-US" sz="1600" dirty="0"/>
              <a:t> (Psychiatrist, Columbia) , </a:t>
            </a:r>
            <a:r>
              <a:rPr lang="en-US" sz="1600" dirty="0" err="1"/>
              <a:t>J.Roberts</a:t>
            </a:r>
            <a:r>
              <a:rPr lang="en-US" sz="1600" dirty="0"/>
              <a:t> (Director of Health Law in Policy, Houston), </a:t>
            </a:r>
            <a:r>
              <a:rPr lang="en-US" sz="1600" dirty="0" err="1"/>
              <a:t>J.Pagan</a:t>
            </a:r>
            <a:r>
              <a:rPr lang="en-US" sz="1600" dirty="0"/>
              <a:t> (Health economist, NYU)</a:t>
            </a:r>
          </a:p>
        </p:txBody>
      </p:sp>
      <p:pic>
        <p:nvPicPr>
          <p:cNvPr id="24" name="Picture 8">
            <a:extLst>
              <a:ext uri="{FF2B5EF4-FFF2-40B4-BE49-F238E27FC236}">
                <a16:creationId xmlns:a16="http://schemas.microsoft.com/office/drawing/2014/main" id="{CAB3A64F-018D-4349-B169-2C8A8A9F7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199" y="6267200"/>
            <a:ext cx="3065600" cy="473013"/>
          </a:xfrm>
          <a:prstGeom prst="rect">
            <a:avLst/>
          </a:prstGeom>
          <a:noFill/>
          <a:extLst>
            <a:ext uri="{909E8E84-426E-40DD-AFC4-6F175D3DCCD1}">
              <a14:hiddenFill xmlns:a14="http://schemas.microsoft.com/office/drawing/2010/main">
                <a:solidFill>
                  <a:srgbClr val="FFFFFF"/>
                </a:solidFill>
              </a14:hiddenFill>
            </a:ext>
          </a:extLst>
        </p:spPr>
      </p:pic>
      <p:pic>
        <p:nvPicPr>
          <p:cNvPr id="25" name="Content Placeholder 4" descr="Chart, bar chart&#10;&#10;Description automatically generated">
            <a:extLst>
              <a:ext uri="{FF2B5EF4-FFF2-40B4-BE49-F238E27FC236}">
                <a16:creationId xmlns:a16="http://schemas.microsoft.com/office/drawing/2014/main" id="{6F84AB87-34ED-CD47-9C85-C96CD5224079}"/>
              </a:ext>
            </a:extLst>
          </p:cNvPr>
          <p:cNvPicPr>
            <a:picLocks noChangeAspect="1"/>
          </p:cNvPicPr>
          <p:nvPr/>
        </p:nvPicPr>
        <p:blipFill rotWithShape="1">
          <a:blip r:embed="rId5"/>
          <a:srcRect t="4127" r="1982" b="10365"/>
          <a:stretch/>
        </p:blipFill>
        <p:spPr>
          <a:xfrm>
            <a:off x="2062044" y="1325578"/>
            <a:ext cx="8391426" cy="4094072"/>
          </a:xfrm>
          <a:prstGeom prst="rect">
            <a:avLst/>
          </a:prstGeom>
        </p:spPr>
      </p:pic>
    </p:spTree>
    <p:extLst>
      <p:ext uri="{BB962C8B-B14F-4D97-AF65-F5344CB8AC3E}">
        <p14:creationId xmlns:p14="http://schemas.microsoft.com/office/powerpoint/2010/main" val="2709409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3648</Words>
  <Application>Microsoft Macintosh PowerPoint</Application>
  <PresentationFormat>Widescreen</PresentationFormat>
  <Paragraphs>387</Paragraphs>
  <Slides>38</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Calibri Light</vt:lpstr>
      <vt:lpstr>Office Theme</vt:lpstr>
      <vt:lpstr>Worksheet</vt:lpstr>
      <vt:lpstr>PowerPoint Presentation</vt:lpstr>
      <vt:lpstr>Objectives</vt:lpstr>
      <vt:lpstr>PowerPoint Presentation</vt:lpstr>
      <vt:lpstr>Background</vt:lpstr>
      <vt:lpstr>Background</vt:lpstr>
      <vt:lpstr>Background</vt:lpstr>
      <vt:lpstr>PowerPoint Presentation</vt:lpstr>
      <vt:lpstr>Background</vt:lpstr>
      <vt:lpstr>Background</vt:lpstr>
      <vt:lpstr>PowerPoint Presentation</vt:lpstr>
      <vt:lpstr>PowerPoint Presentation</vt:lpstr>
      <vt:lpstr>Ethics</vt:lpstr>
      <vt:lpstr>Ethics</vt:lpstr>
      <vt:lpstr>Patient perspectives</vt:lpstr>
      <vt:lpstr>Patient perspectives</vt:lpstr>
      <vt:lpstr>PowerPoint Presentation</vt:lpstr>
      <vt:lpstr>Initiation of Reinterpretation</vt:lpstr>
      <vt:lpstr>PowerPoint Presentation</vt:lpstr>
      <vt:lpstr>PowerPoint Presentation</vt:lpstr>
      <vt:lpstr>Initiation of Reinterpretation</vt:lpstr>
      <vt:lpstr>PowerPoint Presentation</vt:lpstr>
      <vt:lpstr>Size of the problem</vt:lpstr>
      <vt:lpstr>Size of the problem</vt:lpstr>
      <vt:lpstr>Size of the problem</vt:lpstr>
      <vt:lpstr>Size of the problem</vt:lpstr>
      <vt:lpstr>Size of the problem</vt:lpstr>
      <vt:lpstr>PowerPoint Presentation</vt:lpstr>
      <vt:lpstr>Current Guidance</vt:lpstr>
      <vt:lpstr>Current Guidance</vt:lpstr>
      <vt:lpstr>PowerPoint Presentation</vt:lpstr>
      <vt:lpstr>PowerPoint Presentation</vt:lpstr>
      <vt:lpstr>PowerPoint Presentation</vt:lpstr>
      <vt:lpstr>PowerPoint Presentation</vt:lpstr>
      <vt:lpstr>PowerPoint Presentation</vt:lpstr>
      <vt:lpstr>PowerPoint Presentation</vt:lpstr>
      <vt:lpstr>Current Guidance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Loong</dc:creator>
  <cp:lastModifiedBy>Lucy Loong</cp:lastModifiedBy>
  <cp:revision>73</cp:revision>
  <dcterms:created xsi:type="dcterms:W3CDTF">2021-06-07T15:19:22Z</dcterms:created>
  <dcterms:modified xsi:type="dcterms:W3CDTF">2021-06-11T09:42:22Z</dcterms:modified>
</cp:coreProperties>
</file>