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4"/>
  </p:notesMasterIdLst>
  <p:sldIdLst>
    <p:sldId id="259" r:id="rId2"/>
    <p:sldId id="270" r:id="rId3"/>
    <p:sldId id="266" r:id="rId4"/>
    <p:sldId id="277" r:id="rId5"/>
    <p:sldId id="267" r:id="rId6"/>
    <p:sldId id="272" r:id="rId7"/>
    <p:sldId id="274" r:id="rId8"/>
    <p:sldId id="275" r:id="rId9"/>
    <p:sldId id="273" r:id="rId10"/>
    <p:sldId id="278" r:id="rId11"/>
    <p:sldId id="279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AF56B-A6C6-4188-8AD6-DAC57B860BE3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6F218-AC18-4AB6-9700-AC1BBF6F1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245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artn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215932" y="6308527"/>
            <a:ext cx="11639520" cy="54947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3" y="1473868"/>
            <a:ext cx="11704749" cy="438875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ct val="8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32" y="5753344"/>
            <a:ext cx="11639520" cy="440023"/>
          </a:xfrm>
        </p:spPr>
        <p:txBody>
          <a:bodyPr>
            <a:normAutofit/>
          </a:bodyPr>
          <a:lstStyle>
            <a:lvl1pPr marL="0" indent="0" algn="l">
              <a:buNone/>
              <a:defRPr sz="19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334433" y="6172200"/>
            <a:ext cx="11521019" cy="126000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0" y="3"/>
            <a:ext cx="12192000" cy="9167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100735" y="168892"/>
            <a:ext cx="1428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</a:rPr>
              <a:t>in partnership</a:t>
            </a:r>
            <a:r>
              <a:rPr lang="en-GB" sz="1200" baseline="0" dirty="0">
                <a:solidFill>
                  <a:schemeClr val="tx2"/>
                </a:solidFill>
              </a:rPr>
              <a:t> with</a:t>
            </a:r>
            <a:endParaRPr lang="en-GB" sz="1200" dirty="0">
              <a:solidFill>
                <a:schemeClr val="tx2"/>
              </a:solidFill>
            </a:endParaRPr>
          </a:p>
        </p:txBody>
      </p:sp>
      <p:pic>
        <p:nvPicPr>
          <p:cNvPr id="13" name="Picture 12" descr="CRUK_Pos_RGB_15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6223" y="445764"/>
            <a:ext cx="2308352" cy="670560"/>
          </a:xfrm>
          <a:prstGeom prst="rect">
            <a:avLst/>
          </a:prstGeom>
        </p:spPr>
      </p:pic>
      <p:pic>
        <p:nvPicPr>
          <p:cNvPr id="10" name="Picture 9" descr="The Royal Marsden logo_RGB_300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36063" y="515318"/>
            <a:ext cx="3019389" cy="381183"/>
          </a:xfrm>
          <a:prstGeom prst="rect">
            <a:avLst/>
          </a:prstGeom>
        </p:spPr>
      </p:pic>
      <p:pic>
        <p:nvPicPr>
          <p:cNvPr id="11" name="Picture 10" descr="ICR logo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8667" y="521665"/>
            <a:ext cx="346252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3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334433" y="1572176"/>
            <a:ext cx="11520000" cy="500448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1600" y="398348"/>
            <a:ext cx="9941051" cy="1159864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3400"/>
            </a:lvl1pPr>
            <a:lvl2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400">
                <a:solidFill>
                  <a:srgbClr val="A0A1A3"/>
                </a:solidFill>
              </a:defRPr>
            </a:lvl2pPr>
            <a:lvl3pPr marL="0" indent="0">
              <a:lnSpc>
                <a:spcPct val="85000"/>
              </a:lnSpc>
              <a:buFontTx/>
              <a:buNone/>
              <a:defRPr sz="3400"/>
            </a:lvl3pPr>
            <a:lvl4pPr marL="0" indent="0">
              <a:lnSpc>
                <a:spcPct val="85000"/>
              </a:lnSpc>
              <a:buFontTx/>
              <a:buNone/>
              <a:defRPr sz="3400"/>
            </a:lvl4pPr>
            <a:lvl5pPr marL="0" indent="0">
              <a:lnSpc>
                <a:spcPct val="85000"/>
              </a:lnSpc>
              <a:buFontTx/>
              <a:buNone/>
              <a:defRPr sz="3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A88A-9ECB-DF45-A377-2575079D05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63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 Image with caption: Dark b/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3795185" y="1572176"/>
            <a:ext cx="8064000" cy="500448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1600" y="398348"/>
            <a:ext cx="9941051" cy="1159864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3400">
                <a:solidFill>
                  <a:schemeClr val="bg1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0" indent="0">
              <a:lnSpc>
                <a:spcPct val="85000"/>
              </a:lnSpc>
              <a:buFontTx/>
              <a:buNone/>
              <a:defRPr sz="3400"/>
            </a:lvl3pPr>
            <a:lvl4pPr marL="0" indent="0">
              <a:lnSpc>
                <a:spcPct val="85000"/>
              </a:lnSpc>
              <a:buFontTx/>
              <a:buNone/>
              <a:defRPr sz="3400"/>
            </a:lvl4pPr>
            <a:lvl5pPr marL="0" indent="0">
              <a:lnSpc>
                <a:spcPct val="85000"/>
              </a:lnSpc>
              <a:buFontTx/>
              <a:buNone/>
              <a:defRPr sz="3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B2A88A-9ECB-DF45-A377-2575079D05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334436" y="1572174"/>
            <a:ext cx="2885017" cy="126000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Content Placeholder 2"/>
          <p:cNvSpPr>
            <a:spLocks noGrp="1"/>
          </p:cNvSpPr>
          <p:nvPr userDrawn="1">
            <p:ph idx="1"/>
          </p:nvPr>
        </p:nvSpPr>
        <p:spPr>
          <a:xfrm>
            <a:off x="216002" y="1690748"/>
            <a:ext cx="3120972" cy="517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10699751" y="252000"/>
            <a:ext cx="1155700" cy="126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818721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 Image with caption: Dark b/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6096002" y="1572176"/>
            <a:ext cx="5759449" cy="500448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1600" y="398348"/>
            <a:ext cx="9941051" cy="1159864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3400">
                <a:solidFill>
                  <a:schemeClr val="bg1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0" indent="0">
              <a:lnSpc>
                <a:spcPct val="85000"/>
              </a:lnSpc>
              <a:buFontTx/>
              <a:buNone/>
              <a:defRPr sz="3400"/>
            </a:lvl3pPr>
            <a:lvl4pPr marL="0" indent="0">
              <a:lnSpc>
                <a:spcPct val="85000"/>
              </a:lnSpc>
              <a:buFontTx/>
              <a:buNone/>
              <a:defRPr sz="3400"/>
            </a:lvl4pPr>
            <a:lvl5pPr marL="0" indent="0">
              <a:lnSpc>
                <a:spcPct val="85000"/>
              </a:lnSpc>
              <a:buFontTx/>
              <a:buNone/>
              <a:defRPr sz="3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B2A88A-9ECB-DF45-A377-2575079D05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334435" y="1572174"/>
            <a:ext cx="5185832" cy="126000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Content Placeholder 2"/>
          <p:cNvSpPr>
            <a:spLocks noGrp="1"/>
          </p:cNvSpPr>
          <p:nvPr userDrawn="1">
            <p:ph idx="1"/>
          </p:nvPr>
        </p:nvSpPr>
        <p:spPr>
          <a:xfrm>
            <a:off x="212056" y="1690748"/>
            <a:ext cx="5436187" cy="517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10699751" y="252000"/>
            <a:ext cx="1155700" cy="126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4219443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: Dark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6096" y="2529015"/>
            <a:ext cx="9941051" cy="1159864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3400">
                <a:solidFill>
                  <a:schemeClr val="bg1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400">
                <a:solidFill>
                  <a:srgbClr val="A0A1A3"/>
                </a:solidFill>
              </a:defRPr>
            </a:lvl2pPr>
            <a:lvl3pPr marL="0" indent="0">
              <a:lnSpc>
                <a:spcPct val="85000"/>
              </a:lnSpc>
              <a:buFontTx/>
              <a:buNone/>
              <a:defRPr sz="3400"/>
            </a:lvl3pPr>
            <a:lvl4pPr marL="0" indent="0">
              <a:lnSpc>
                <a:spcPct val="85000"/>
              </a:lnSpc>
              <a:buFontTx/>
              <a:buNone/>
              <a:defRPr sz="3400"/>
            </a:lvl4pPr>
            <a:lvl5pPr marL="0" indent="0">
              <a:lnSpc>
                <a:spcPct val="85000"/>
              </a:lnSpc>
              <a:buFontTx/>
              <a:buNone/>
              <a:defRPr sz="3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B2A88A-9ECB-DF45-A377-2575079D05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Rounded Rectangle 4"/>
          <p:cNvSpPr/>
          <p:nvPr userDrawn="1"/>
        </p:nvSpPr>
        <p:spPr>
          <a:xfrm>
            <a:off x="10699751" y="252000"/>
            <a:ext cx="1155700" cy="126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4094114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1600" y="398351"/>
            <a:ext cx="9941051" cy="1273433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3400"/>
            </a:lvl1pPr>
            <a:lvl2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0" indent="0">
              <a:lnSpc>
                <a:spcPct val="85000"/>
              </a:lnSpc>
              <a:buFontTx/>
              <a:buNone/>
              <a:defRPr sz="3400"/>
            </a:lvl3pPr>
            <a:lvl4pPr marL="0" indent="0">
              <a:lnSpc>
                <a:spcPct val="85000"/>
              </a:lnSpc>
              <a:buFontTx/>
              <a:buNone/>
              <a:defRPr sz="3400"/>
            </a:lvl4pPr>
            <a:lvl5pPr marL="0" indent="0">
              <a:lnSpc>
                <a:spcPct val="85000"/>
              </a:lnSpc>
              <a:buFontTx/>
              <a:buNone/>
              <a:defRPr sz="3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A88A-9ECB-DF45-A377-2575079D05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429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"/>
            <a:ext cx="12192000" cy="9167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100735" y="168892"/>
            <a:ext cx="1428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</a:rPr>
              <a:t>in partnership</a:t>
            </a:r>
            <a:r>
              <a:rPr lang="en-GB" sz="1200" baseline="0" dirty="0">
                <a:solidFill>
                  <a:schemeClr val="tx2"/>
                </a:solidFill>
              </a:rPr>
              <a:t> with</a:t>
            </a:r>
            <a:endParaRPr lang="en-GB" sz="1200" dirty="0">
              <a:solidFill>
                <a:schemeClr val="tx2"/>
              </a:solidFill>
            </a:endParaRPr>
          </a:p>
        </p:txBody>
      </p:sp>
      <p:pic>
        <p:nvPicPr>
          <p:cNvPr id="10" name="Picture 9" descr="CRUK_Pos_RGB_15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6223" y="445764"/>
            <a:ext cx="2308352" cy="670560"/>
          </a:xfrm>
          <a:prstGeom prst="rect">
            <a:avLst/>
          </a:prstGeom>
        </p:spPr>
      </p:pic>
      <p:pic>
        <p:nvPicPr>
          <p:cNvPr id="11" name="Picture 10" descr="The Royal Marsden logo_RGB_300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36063" y="515318"/>
            <a:ext cx="3019389" cy="381183"/>
          </a:xfrm>
          <a:prstGeom prst="rect">
            <a:avLst/>
          </a:prstGeom>
        </p:spPr>
      </p:pic>
      <p:pic>
        <p:nvPicPr>
          <p:cNvPr id="13" name="Picture 12" descr="ICR logo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8667" y="521665"/>
            <a:ext cx="3462528" cy="502920"/>
          </a:xfrm>
          <a:prstGeom prst="rect">
            <a:avLst/>
          </a:prstGeom>
        </p:spPr>
      </p:pic>
      <p:sp>
        <p:nvSpPr>
          <p:cNvPr id="15" name="Rounded Rectangle 14"/>
          <p:cNvSpPr/>
          <p:nvPr userDrawn="1"/>
        </p:nvSpPr>
        <p:spPr>
          <a:xfrm>
            <a:off x="334433" y="6172200"/>
            <a:ext cx="11521019" cy="126000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16000" y="1641266"/>
            <a:ext cx="3840000" cy="448145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0"/>
          </p:nvPr>
        </p:nvSpPr>
        <p:spPr>
          <a:xfrm>
            <a:off x="8161439" y="1641266"/>
            <a:ext cx="3840000" cy="448145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1"/>
          </p:nvPr>
        </p:nvSpPr>
        <p:spPr>
          <a:xfrm>
            <a:off x="4188720" y="1641266"/>
            <a:ext cx="3840000" cy="448145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2097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"/>
            <a:ext cx="12192000" cy="9167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5" name="Picture 4" descr="ICR logo_12cm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6656" y="1905000"/>
            <a:ext cx="5758688" cy="263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74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"/>
            <a:ext cx="12192000" cy="9167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6" name="Picture 5" descr="End photo slid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875" y="0"/>
            <a:ext cx="10266250" cy="637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9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2A88A-9ECB-DF45-A377-2575079D05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7693" y="2134236"/>
            <a:ext cx="9923291" cy="2296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362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007" y="339249"/>
            <a:ext cx="11057872" cy="553999"/>
          </a:xfrm>
        </p:spPr>
        <p:txBody>
          <a:bodyPr anchor="b">
            <a:noAutofit/>
          </a:bodyPr>
          <a:lstStyle>
            <a:lvl1pPr>
              <a:defRPr sz="3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2007" y="1022205"/>
            <a:ext cx="11057871" cy="488795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92009" y="1639958"/>
            <a:ext cx="10742400" cy="4493214"/>
          </a:xfrm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788FA-F864-4521-9DFD-AF03C9BFF3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07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artner logos and 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3" y="1719562"/>
            <a:ext cx="11704749" cy="438875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ct val="8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334433" y="6172200"/>
            <a:ext cx="11521019" cy="342900"/>
          </a:xfrm>
          <a:prstGeom prst="roundRect">
            <a:avLst>
              <a:gd name="adj" fmla="val 926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3"/>
            <a:ext cx="12192000" cy="9167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100735" y="168892"/>
            <a:ext cx="1428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</a:rPr>
              <a:t>in partnership</a:t>
            </a:r>
            <a:r>
              <a:rPr lang="en-GB" sz="1200" baseline="0" dirty="0">
                <a:solidFill>
                  <a:schemeClr val="tx2"/>
                </a:solidFill>
              </a:rPr>
              <a:t> with</a:t>
            </a:r>
            <a:endParaRPr lang="en-GB" sz="1200" dirty="0">
              <a:solidFill>
                <a:schemeClr val="tx2"/>
              </a:solidFill>
            </a:endParaRPr>
          </a:p>
        </p:txBody>
      </p:sp>
      <p:pic>
        <p:nvPicPr>
          <p:cNvPr id="10" name="Picture 9" descr="CRUK_Pos_RGB_15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6223" y="445764"/>
            <a:ext cx="2308352" cy="670560"/>
          </a:xfrm>
          <a:prstGeom prst="rect">
            <a:avLst/>
          </a:prstGeom>
        </p:spPr>
      </p:pic>
      <p:pic>
        <p:nvPicPr>
          <p:cNvPr id="11" name="Picture 10" descr="The Royal Marsden logo_RGB_300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36063" y="515318"/>
            <a:ext cx="3019389" cy="381183"/>
          </a:xfrm>
          <a:prstGeom prst="rect">
            <a:avLst/>
          </a:prstGeom>
        </p:spPr>
      </p:pic>
      <p:pic>
        <p:nvPicPr>
          <p:cNvPr id="13" name="Picture 12" descr="ICR logo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8667" y="521665"/>
            <a:ext cx="346252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02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7240" y="457714"/>
            <a:ext cx="11505235" cy="88053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algn="ctr">
              <a:lnSpc>
                <a:spcPct val="100000"/>
              </a:lnSpc>
              <a:defRPr sz="40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156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Partners/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334433" y="6052230"/>
            <a:ext cx="11521019" cy="342900"/>
          </a:xfrm>
          <a:prstGeom prst="roundRect">
            <a:avLst>
              <a:gd name="adj" fmla="val 926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3"/>
            <a:ext cx="12192000" cy="9167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100735" y="168892"/>
            <a:ext cx="1428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</a:rPr>
              <a:t>in partnership</a:t>
            </a:r>
            <a:r>
              <a:rPr lang="en-GB" sz="1200" baseline="0" dirty="0">
                <a:solidFill>
                  <a:schemeClr val="tx2"/>
                </a:solidFill>
              </a:rPr>
              <a:t> with</a:t>
            </a:r>
            <a:endParaRPr lang="en-GB" sz="1200" dirty="0">
              <a:solidFill>
                <a:schemeClr val="tx2"/>
              </a:solidFill>
            </a:endParaRPr>
          </a:p>
        </p:txBody>
      </p:sp>
      <p:pic>
        <p:nvPicPr>
          <p:cNvPr id="10" name="Picture 9" descr="CRUK_Pos_RGB_15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6223" y="445764"/>
            <a:ext cx="2308352" cy="670560"/>
          </a:xfrm>
          <a:prstGeom prst="rect">
            <a:avLst/>
          </a:prstGeom>
        </p:spPr>
      </p:pic>
      <p:pic>
        <p:nvPicPr>
          <p:cNvPr id="11" name="Picture 10" descr="The Royal Marsden logo_RGB_300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36063" y="515318"/>
            <a:ext cx="3019389" cy="381183"/>
          </a:xfrm>
          <a:prstGeom prst="rect">
            <a:avLst/>
          </a:prstGeom>
        </p:spPr>
      </p:pic>
      <p:pic>
        <p:nvPicPr>
          <p:cNvPr id="13" name="Picture 12" descr="ICR logo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8667" y="521665"/>
            <a:ext cx="3462528" cy="50292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07783" y="1498238"/>
            <a:ext cx="11804292" cy="4443119"/>
          </a:xfrm>
        </p:spPr>
        <p:txBody>
          <a:bodyPr anchor="b" anchorCtr="0"/>
          <a:lstStyle>
            <a:lvl1pPr>
              <a:lnSpc>
                <a:spcPct val="80000"/>
              </a:lnSpc>
              <a:defRPr sz="3600">
                <a:solidFill>
                  <a:srgbClr val="616365"/>
                </a:solidFill>
              </a:defRPr>
            </a:lvl1pPr>
            <a:lvl2pPr marL="0" indent="0">
              <a:lnSpc>
                <a:spcPct val="90000"/>
              </a:lnSpc>
              <a:spcBef>
                <a:spcPts val="1900"/>
              </a:spcBef>
              <a:buNone/>
              <a:defRPr>
                <a:solidFill>
                  <a:srgbClr val="616365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rgbClr val="A0A1A3"/>
                </a:solidFill>
              </a:defRPr>
            </a:lvl3pPr>
            <a:lvl4pPr marL="0" indent="0">
              <a:lnSpc>
                <a:spcPct val="90000"/>
              </a:lnSpc>
              <a:spcBef>
                <a:spcPts val="1300"/>
              </a:spcBef>
              <a:buNone/>
              <a:defRPr sz="1300">
                <a:solidFill>
                  <a:srgbClr val="616365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300">
                <a:solidFill>
                  <a:srgbClr val="A0A1A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304833" y="6076454"/>
            <a:ext cx="11550619" cy="33855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Making the discoveries that defeat cancer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94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hor with partn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334433" y="6172200"/>
            <a:ext cx="11521019" cy="126000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0" y="3"/>
            <a:ext cx="12192000" cy="9167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100735" y="168892"/>
            <a:ext cx="1428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</a:rPr>
              <a:t>in partnership</a:t>
            </a:r>
            <a:r>
              <a:rPr lang="en-GB" sz="1200" baseline="0" dirty="0">
                <a:solidFill>
                  <a:schemeClr val="tx2"/>
                </a:solidFill>
              </a:rPr>
              <a:t> with</a:t>
            </a:r>
            <a:endParaRPr lang="en-GB" sz="1200" dirty="0">
              <a:solidFill>
                <a:schemeClr val="tx2"/>
              </a:solidFill>
            </a:endParaRPr>
          </a:p>
        </p:txBody>
      </p:sp>
      <p:pic>
        <p:nvPicPr>
          <p:cNvPr id="11" name="Picture 10" descr="ICR 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667" y="521665"/>
            <a:ext cx="3462528" cy="50292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98969" y="1591200"/>
            <a:ext cx="11813105" cy="454923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80000"/>
              </a:lnSpc>
              <a:buFontTx/>
              <a:buNone/>
              <a:defRPr sz="1900">
                <a:solidFill>
                  <a:srgbClr val="616365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900">
                <a:solidFill>
                  <a:srgbClr val="A0A1A3"/>
                </a:solidFill>
              </a:defRPr>
            </a:lvl2pPr>
            <a:lvl3pPr marL="0" indent="0">
              <a:buFontTx/>
              <a:buNone/>
              <a:defRPr sz="160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sz="160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4" name="Picture 13" descr="CRUK_Pos_RGB_150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06223" y="445764"/>
            <a:ext cx="2308352" cy="670560"/>
          </a:xfrm>
          <a:prstGeom prst="rect">
            <a:avLst/>
          </a:prstGeom>
        </p:spPr>
      </p:pic>
      <p:pic>
        <p:nvPicPr>
          <p:cNvPr id="15" name="Picture 14" descr="The Royal Marsden logo_RGB_300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36063" y="515318"/>
            <a:ext cx="3019389" cy="38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9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9933" y="397051"/>
            <a:ext cx="9941051" cy="1631719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3400"/>
            </a:lvl1pPr>
            <a:lvl2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0" indent="0">
              <a:lnSpc>
                <a:spcPct val="85000"/>
              </a:lnSpc>
              <a:buFontTx/>
              <a:buNone/>
              <a:defRPr sz="3400"/>
            </a:lvl3pPr>
            <a:lvl4pPr marL="0" indent="0">
              <a:lnSpc>
                <a:spcPct val="85000"/>
              </a:lnSpc>
              <a:buFontTx/>
              <a:buNone/>
              <a:defRPr sz="3400"/>
            </a:lvl4pPr>
            <a:lvl5pPr marL="0" indent="0">
              <a:lnSpc>
                <a:spcPct val="85000"/>
              </a:lnSpc>
              <a:buFontTx/>
              <a:buNone/>
              <a:defRPr sz="3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" y="2134236"/>
            <a:ext cx="9923291" cy="4733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A88A-9ECB-DF45-A377-2575079D05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ounded Rectangle 10"/>
          <p:cNvSpPr/>
          <p:nvPr userDrawn="1"/>
        </p:nvSpPr>
        <p:spPr>
          <a:xfrm>
            <a:off x="334433" y="2016125"/>
            <a:ext cx="9793819" cy="126000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479613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sion statemen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369" y="2215583"/>
            <a:ext cx="9997440" cy="379476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3"/>
            <a:ext cx="10432101" cy="12521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A88A-9ECB-DF45-A377-2575079D056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ICR logo_Title slide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9397" y="600784"/>
            <a:ext cx="5880000" cy="91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8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ition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sion statement bars_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831" y="1846330"/>
            <a:ext cx="10050272" cy="460857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3"/>
            <a:ext cx="10432101" cy="12521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A88A-9ECB-DF45-A377-2575079D056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 descr="Mission statement bars_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831" y="402749"/>
            <a:ext cx="10050272" cy="13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8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3795185" y="1572176"/>
            <a:ext cx="8064000" cy="500448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1600" y="398348"/>
            <a:ext cx="9941051" cy="1159864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3400"/>
            </a:lvl1pPr>
            <a:lvl2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400">
                <a:solidFill>
                  <a:srgbClr val="A0A1A3"/>
                </a:solidFill>
              </a:defRPr>
            </a:lvl2pPr>
            <a:lvl3pPr marL="0" indent="0">
              <a:lnSpc>
                <a:spcPct val="85000"/>
              </a:lnSpc>
              <a:buFontTx/>
              <a:buNone/>
              <a:defRPr sz="3400"/>
            </a:lvl3pPr>
            <a:lvl4pPr marL="0" indent="0">
              <a:lnSpc>
                <a:spcPct val="85000"/>
              </a:lnSpc>
              <a:buFontTx/>
              <a:buNone/>
              <a:defRPr sz="3400"/>
            </a:lvl4pPr>
            <a:lvl5pPr marL="0" indent="0">
              <a:lnSpc>
                <a:spcPct val="85000"/>
              </a:lnSpc>
              <a:buFontTx/>
              <a:buNone/>
              <a:defRPr sz="3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A88A-9ECB-DF45-A377-2575079D05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Content Placeholder 2"/>
          <p:cNvSpPr>
            <a:spLocks noGrp="1"/>
          </p:cNvSpPr>
          <p:nvPr userDrawn="1">
            <p:ph idx="1"/>
          </p:nvPr>
        </p:nvSpPr>
        <p:spPr>
          <a:xfrm>
            <a:off x="216002" y="1690748"/>
            <a:ext cx="3120972" cy="51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3966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6096001" y="1572176"/>
            <a:ext cx="5759451" cy="500448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1600" y="398348"/>
            <a:ext cx="9941051" cy="1159864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3400"/>
            </a:lvl1pPr>
            <a:lvl2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400">
                <a:solidFill>
                  <a:srgbClr val="A0A1A3"/>
                </a:solidFill>
              </a:defRPr>
            </a:lvl2pPr>
            <a:lvl3pPr marL="0" indent="0">
              <a:lnSpc>
                <a:spcPct val="85000"/>
              </a:lnSpc>
              <a:buFontTx/>
              <a:buNone/>
              <a:defRPr sz="3400"/>
            </a:lvl3pPr>
            <a:lvl4pPr marL="0" indent="0">
              <a:lnSpc>
                <a:spcPct val="85000"/>
              </a:lnSpc>
              <a:buFontTx/>
              <a:buNone/>
              <a:defRPr sz="3400"/>
            </a:lvl4pPr>
            <a:lvl5pPr marL="0" indent="0">
              <a:lnSpc>
                <a:spcPct val="85000"/>
              </a:lnSpc>
              <a:buFontTx/>
              <a:buNone/>
              <a:defRPr sz="3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A88A-9ECB-DF45-A377-2575079D05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Content Placeholder 2"/>
          <p:cNvSpPr>
            <a:spLocks noGrp="1"/>
          </p:cNvSpPr>
          <p:nvPr userDrawn="1">
            <p:ph idx="1"/>
          </p:nvPr>
        </p:nvSpPr>
        <p:spPr>
          <a:xfrm>
            <a:off x="212055" y="1690748"/>
            <a:ext cx="5436188" cy="51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423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693" y="2134236"/>
            <a:ext cx="9923291" cy="229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99753" y="377292"/>
            <a:ext cx="1291167" cy="32438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9B2A88A-9ECB-DF45-A377-2575079D05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115227" y="80537"/>
            <a:ext cx="9240809" cy="125289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ounded Rectangle 9"/>
          <p:cNvSpPr/>
          <p:nvPr/>
        </p:nvSpPr>
        <p:spPr>
          <a:xfrm>
            <a:off x="9733568" y="83598"/>
            <a:ext cx="2082129" cy="146348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201394" y="398348"/>
            <a:ext cx="9939591" cy="11131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510106"/>
            <a:ext cx="12192000" cy="2786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5227" y="6483286"/>
            <a:ext cx="120767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50" dirty="0" smtClean="0">
                <a:solidFill>
                  <a:schemeClr val="bg1"/>
                </a:solidFill>
                <a:latin typeface="Calibri "/>
              </a:rPr>
              <a:t>@</a:t>
            </a:r>
            <a:r>
              <a:rPr lang="en-GB" sz="1350" dirty="0" err="1" smtClean="0">
                <a:solidFill>
                  <a:schemeClr val="bg1"/>
                </a:solidFill>
                <a:latin typeface="Calibri "/>
              </a:rPr>
              <a:t>ICR_London</a:t>
            </a:r>
            <a:r>
              <a:rPr lang="en-GB" sz="1350" dirty="0" smtClean="0">
                <a:solidFill>
                  <a:schemeClr val="bg1"/>
                </a:solidFill>
                <a:latin typeface="Calibri "/>
              </a:rPr>
              <a:t>         </a:t>
            </a:r>
            <a:r>
              <a:rPr lang="en-GB" sz="1350" baseline="0" dirty="0" smtClean="0">
                <a:solidFill>
                  <a:schemeClr val="bg1"/>
                </a:solidFill>
                <a:latin typeface="Calibri "/>
              </a:rPr>
              <a:t>                                                          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Making the discoveries that defeat cancer</a:t>
            </a:r>
            <a:r>
              <a:rPr lang="en-GB" sz="1350" dirty="0" smtClean="0">
                <a:solidFill>
                  <a:schemeClr val="bg1"/>
                </a:solidFill>
                <a:latin typeface="Calibri "/>
              </a:rPr>
              <a:t>        </a:t>
            </a:r>
            <a:r>
              <a:rPr lang="en-GB" sz="1350" baseline="0" dirty="0" smtClean="0">
                <a:solidFill>
                  <a:schemeClr val="bg1"/>
                </a:solidFill>
                <a:latin typeface="Calibri "/>
              </a:rPr>
              <a:t>                                                     </a:t>
            </a:r>
            <a:r>
              <a:rPr lang="en-GB" sz="1350" dirty="0" smtClean="0">
                <a:solidFill>
                  <a:schemeClr val="bg1"/>
                </a:solidFill>
                <a:latin typeface="Calibri "/>
              </a:rPr>
              <a:t>@clare__</a:t>
            </a:r>
            <a:r>
              <a:rPr lang="en-GB" sz="1350" dirty="0" err="1" smtClean="0">
                <a:solidFill>
                  <a:schemeClr val="bg1"/>
                </a:solidFill>
                <a:latin typeface="Calibri "/>
              </a:rPr>
              <a:t>turnbull</a:t>
            </a:r>
            <a:endParaRPr lang="en-GB" sz="1350" dirty="0">
              <a:solidFill>
                <a:schemeClr val="bg1"/>
              </a:solidFill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55595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3" r:id="rId20"/>
  </p:sldLayoutIdLst>
  <p:hf hdr="0" ftr="0" dt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500"/>
        </a:spcBef>
        <a:buFontTx/>
        <a:buNone/>
        <a:defRPr sz="1900" kern="1200">
          <a:solidFill>
            <a:schemeClr val="tx2"/>
          </a:solidFill>
          <a:latin typeface="+mn-lt"/>
          <a:ea typeface="+mn-ea"/>
          <a:cs typeface="+mn-cs"/>
        </a:defRPr>
      </a:lvl1pPr>
      <a:lvl2pPr marL="180000" indent="-180000" algn="l" defTabSz="457200" rtl="0" eaLnBrk="1" latinLnBrk="0" hangingPunct="1">
        <a:spcBef>
          <a:spcPts val="500"/>
        </a:spcBef>
        <a:buFont typeface="Arial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2pPr>
      <a:lvl3pPr marL="180000" indent="-180000" algn="l" defTabSz="457200" rtl="0" eaLnBrk="1" latinLnBrk="0" hangingPunct="1">
        <a:spcBef>
          <a:spcPts val="500"/>
        </a:spcBef>
        <a:buFont typeface="Arial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3pPr>
      <a:lvl4pPr marL="180000" indent="-180000" algn="l" defTabSz="457200" rtl="0" eaLnBrk="1" latinLnBrk="0" hangingPunct="1">
        <a:spcBef>
          <a:spcPts val="500"/>
        </a:spcBef>
        <a:buFont typeface="Arial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80000" indent="-180000" algn="l" defTabSz="457200" rtl="0" eaLnBrk="1" latinLnBrk="0" hangingPunct="1">
        <a:spcBef>
          <a:spcPts val="500"/>
        </a:spcBef>
        <a:buFont typeface="Arial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9.emf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9.emf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685" y="2649086"/>
            <a:ext cx="9008216" cy="1134101"/>
          </a:xfrm>
        </p:spPr>
        <p:txBody>
          <a:bodyPr/>
          <a:lstStyle/>
          <a:p>
            <a:r>
              <a:rPr lang="en-GB" sz="4000" b="1" dirty="0" smtClean="0"/>
              <a:t>MULTIFACTORIAL CLASSIFICATION SYSTEMS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3649" y="4929307"/>
            <a:ext cx="8227011" cy="366596"/>
          </a:xfrm>
        </p:spPr>
        <p:txBody>
          <a:bodyPr/>
          <a:lstStyle/>
          <a:p>
            <a:r>
              <a:rPr lang="en-GB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 Clare Turnbull</a:t>
            </a:r>
          </a:p>
          <a:p>
            <a:pPr marL="285750" indent="-285750">
              <a:spcBef>
                <a:spcPts val="0"/>
              </a:spcBef>
            </a:pPr>
            <a:r>
              <a:rPr lang="en-GB" altLang="en-US" sz="160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Professor </a:t>
            </a:r>
            <a:r>
              <a:rPr lang="en-GB" alt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en-GB" alt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Translational Cancer Genomics, </a:t>
            </a:r>
            <a:r>
              <a:rPr lang="en-GB" alt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Institute of Cancer Research, </a:t>
            </a:r>
            <a:endParaRPr lang="en-GB" altLang="en-US" sz="16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0"/>
              </a:spcBef>
            </a:pPr>
            <a:r>
              <a:rPr lang="en-GB" alt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NHS </a:t>
            </a:r>
            <a:r>
              <a:rPr lang="en-GB" alt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consultant in Cancer Genetics (</a:t>
            </a:r>
            <a:r>
              <a:rPr lang="en-GB" alt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Honorary), </a:t>
            </a:r>
            <a:r>
              <a:rPr lang="en-GB" alt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Royal Marsden NHS Trust</a:t>
            </a:r>
          </a:p>
          <a:p>
            <a:pPr marL="285750" indent="-285750">
              <a:spcBef>
                <a:spcPts val="0"/>
              </a:spcBef>
            </a:pPr>
            <a:r>
              <a:rPr lang="en-GB" alt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Consultant </a:t>
            </a:r>
            <a:r>
              <a:rPr lang="en-GB" alt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Public Health Medicine (Honorary), </a:t>
            </a:r>
            <a:r>
              <a:rPr lang="en-GB" alt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Public Health England</a:t>
            </a:r>
          </a:p>
          <a:p>
            <a:pPr marL="285750" indent="-285750">
              <a:spcBef>
                <a:spcPts val="0"/>
              </a:spcBef>
            </a:pPr>
            <a:endParaRPr lang="en-GB" altLang="en-US" b="1" i="1" dirty="0">
              <a:solidFill>
                <a:srgbClr val="44546B"/>
              </a:solidFill>
            </a:endParaRPr>
          </a:p>
          <a:p>
            <a:endParaRPr lang="en-GB" dirty="0"/>
          </a:p>
        </p:txBody>
      </p:sp>
      <p:pic>
        <p:nvPicPr>
          <p:cNvPr id="6" name="Picture 5" descr="ICR 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49" y="573470"/>
            <a:ext cx="4487144" cy="86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413" y="573470"/>
            <a:ext cx="1244596" cy="772960"/>
          </a:xfrm>
          <a:prstGeom prst="rect">
            <a:avLst/>
          </a:prstGeom>
        </p:spPr>
      </p:pic>
      <p:pic>
        <p:nvPicPr>
          <p:cNvPr id="1026" name="Picture 2" descr="Image result for royal marsden hospital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865" y="1776638"/>
            <a:ext cx="2632712" cy="122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oyal marsden hospital log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6" b="19175"/>
          <a:stretch/>
        </p:blipFill>
        <p:spPr bwMode="auto">
          <a:xfrm>
            <a:off x="6350588" y="499574"/>
            <a:ext cx="3011277" cy="75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23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4206" b="12725"/>
          <a:stretch/>
        </p:blipFill>
        <p:spPr>
          <a:xfrm>
            <a:off x="118872" y="758951"/>
            <a:ext cx="12157257" cy="4882897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1819656" y="3447288"/>
            <a:ext cx="630936" cy="155448"/>
          </a:xfrm>
          <a:prstGeom prst="lef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737" y="2496667"/>
            <a:ext cx="3460098" cy="51709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34056" y="3447288"/>
            <a:ext cx="1481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STRONG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04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3387" b="42055"/>
          <a:stretch/>
        </p:blipFill>
        <p:spPr>
          <a:xfrm>
            <a:off x="100584" y="1051560"/>
            <a:ext cx="18017542" cy="4306825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2714462" y="4520868"/>
            <a:ext cx="630936" cy="155448"/>
          </a:xfrm>
          <a:prstGeom prst="lef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301" y="2893592"/>
            <a:ext cx="3460098" cy="51709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4894" y="4413926"/>
            <a:ext cx="1481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MODERATE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26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2009" y="1639958"/>
            <a:ext cx="7078639" cy="4493214"/>
          </a:xfrm>
        </p:spPr>
        <p:txBody>
          <a:bodyPr/>
          <a:lstStyle/>
          <a:p>
            <a:r>
              <a:rPr lang="en-GB" dirty="0"/>
              <a:t>If Easton LLR=4.5, this is strong because &gt;4 </a:t>
            </a:r>
            <a:r>
              <a:rPr lang="en-GB" dirty="0" smtClean="0"/>
              <a:t>points</a:t>
            </a:r>
          </a:p>
          <a:p>
            <a:r>
              <a:rPr lang="en-GB" dirty="0" smtClean="0"/>
              <a:t>If Parsons </a:t>
            </a:r>
            <a:r>
              <a:rPr lang="en-GB" dirty="0"/>
              <a:t>LR=4,5, this is mod, as LR to earn mod is 4.3 (which converts to 2 points)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057" y="1472539"/>
            <a:ext cx="3460098" cy="517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1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ACMG 2015</a:t>
            </a:r>
            <a:endParaRPr lang="en-GB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A788FA-F864-4521-9DFD-AF03C9BFF3E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6163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0062" y="1245280"/>
            <a:ext cx="3450326" cy="5282569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39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TAVTIGIAN 2018</a:t>
            </a:r>
            <a:endParaRPr lang="en-GB" sz="32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522900" lvl="1" indent="-342900"/>
            <a:endParaRPr lang="en-GB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A788FA-F864-4521-9DFD-AF03C9BFF3E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6163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140077"/>
            <a:ext cx="7385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Tavtigian </a:t>
            </a:r>
            <a:r>
              <a:rPr lang="en-GB" sz="1400" dirty="0" smtClean="0"/>
              <a:t>SV et al </a:t>
            </a:r>
            <a:r>
              <a:rPr lang="en-GB" sz="1400" b="1" dirty="0" smtClean="0"/>
              <a:t>Genetics </a:t>
            </a:r>
            <a:r>
              <a:rPr lang="en-GB" sz="1400" b="1" dirty="0"/>
              <a:t>in medicine </a:t>
            </a:r>
            <a:r>
              <a:rPr lang="en-GB" sz="1400" dirty="0" smtClean="0"/>
              <a:t>2018;</a:t>
            </a:r>
            <a:r>
              <a:rPr lang="en-GB" sz="1400" b="1" dirty="0" smtClean="0"/>
              <a:t>20</a:t>
            </a:r>
            <a:r>
              <a:rPr lang="en-GB" sz="1400" dirty="0" smtClean="0"/>
              <a:t>(9</a:t>
            </a:r>
            <a:r>
              <a:rPr lang="en-GB" sz="1400" dirty="0"/>
              <a:t>):1054-60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811" y="1114539"/>
            <a:ext cx="3460098" cy="531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GARRETT 2020/TAVTIGIAN 2020</a:t>
            </a:r>
            <a:endParaRPr lang="en-GB" sz="32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522900" lvl="1" indent="-342900"/>
            <a:endParaRPr lang="en-GB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A788FA-F864-4521-9DFD-AF03C9BFF3E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6163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286" y="1185876"/>
            <a:ext cx="3460098" cy="527932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99" y="900153"/>
            <a:ext cx="8264324" cy="3090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86565"/>
            <a:ext cx="3559073" cy="307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6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ACMG/SVI 2022?</a:t>
            </a:r>
            <a:endParaRPr lang="en-GB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A788FA-F864-4521-9DFD-AF03C9BFF3E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6163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0338" y="1301098"/>
            <a:ext cx="3460098" cy="517093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?discrete evidence categories in continuous scale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85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50" y="2718530"/>
            <a:ext cx="9137679" cy="3550906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333345" y="346608"/>
            <a:ext cx="7333548" cy="2371922"/>
            <a:chOff x="748124" y="2353516"/>
            <a:chExt cx="7647751" cy="271853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1937" y="2353516"/>
              <a:ext cx="7300126" cy="215096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8124" y="4437713"/>
              <a:ext cx="7647751" cy="634333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7258639" y="3299381"/>
            <a:ext cx="1423448" cy="8578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846136" y="2580036"/>
            <a:ext cx="3412503" cy="7193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498103" y="3335581"/>
            <a:ext cx="716437" cy="85784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19661" y="3371952"/>
            <a:ext cx="1459729" cy="85784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06725" y="3396791"/>
            <a:ext cx="1459729" cy="85784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35764" y="3374400"/>
            <a:ext cx="1070475" cy="85784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23573" y="3219697"/>
            <a:ext cx="2037761" cy="30769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79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50" y="2718530"/>
            <a:ext cx="9137679" cy="3550906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333345" y="346608"/>
            <a:ext cx="7333548" cy="2371922"/>
            <a:chOff x="748124" y="2353516"/>
            <a:chExt cx="7647751" cy="271853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1937" y="2353516"/>
              <a:ext cx="7300126" cy="215096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8124" y="4437713"/>
              <a:ext cx="7647751" cy="634333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7258639" y="3299381"/>
            <a:ext cx="1423448" cy="8578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846136" y="2580036"/>
            <a:ext cx="3412503" cy="7193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498103" y="3335581"/>
            <a:ext cx="716437" cy="85784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19661" y="3371952"/>
            <a:ext cx="1459729" cy="85784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06725" y="3396791"/>
            <a:ext cx="1459729" cy="85784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35764" y="3374400"/>
            <a:ext cx="1070475" cy="85784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23573" y="3219697"/>
            <a:ext cx="2037761" cy="30769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0338" y="1301098"/>
            <a:ext cx="3460098" cy="517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5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50" y="2718530"/>
            <a:ext cx="9137679" cy="3550906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333345" y="346608"/>
            <a:ext cx="7333548" cy="2371922"/>
            <a:chOff x="748124" y="2353516"/>
            <a:chExt cx="7647751" cy="271853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1937" y="2353516"/>
              <a:ext cx="7300126" cy="215096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8124" y="4437713"/>
              <a:ext cx="7647751" cy="634333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7258639" y="3299381"/>
            <a:ext cx="1423448" cy="8578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846136" y="2580036"/>
            <a:ext cx="3412503" cy="7193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498103" y="3335581"/>
            <a:ext cx="716437" cy="85784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19661" y="3371952"/>
            <a:ext cx="1459729" cy="85784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06725" y="3396791"/>
            <a:ext cx="1459729" cy="85784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35764" y="3374400"/>
            <a:ext cx="1070475" cy="85784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86719" y="3341529"/>
            <a:ext cx="2037761" cy="30769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5195" y="1284969"/>
            <a:ext cx="3460098" cy="517093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06239" y="340927"/>
            <a:ext cx="4352253" cy="880533"/>
          </a:xfrm>
        </p:spPr>
        <p:txBody>
          <a:bodyPr/>
          <a:lstStyle/>
          <a:p>
            <a:r>
              <a:rPr lang="en-GB" dirty="0" smtClean="0"/>
              <a:t>EP==LLR</a:t>
            </a:r>
            <a:endParaRPr lang="en-GB" dirty="0"/>
          </a:p>
        </p:txBody>
      </p:sp>
      <p:sp>
        <p:nvSpPr>
          <p:cNvPr id="4" name="Left-Right Arrow 3"/>
          <p:cNvSpPr/>
          <p:nvPr/>
        </p:nvSpPr>
        <p:spPr>
          <a:xfrm rot="18908134">
            <a:off x="6067209" y="4337914"/>
            <a:ext cx="4648969" cy="462190"/>
          </a:xfrm>
          <a:prstGeom prst="left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54" y="306530"/>
            <a:ext cx="6114365" cy="37268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5640" y="3337560"/>
            <a:ext cx="8649617" cy="3305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057" y="1472539"/>
            <a:ext cx="3460098" cy="5170933"/>
          </a:xfrm>
          <a:prstGeom prst="rect">
            <a:avLst/>
          </a:prstGeom>
        </p:spPr>
      </p:pic>
      <p:sp>
        <p:nvSpPr>
          <p:cNvPr id="6" name="Left-Right Arrow 5"/>
          <p:cNvSpPr/>
          <p:nvPr/>
        </p:nvSpPr>
        <p:spPr>
          <a:xfrm rot="18993336">
            <a:off x="5554934" y="4589142"/>
            <a:ext cx="4358203" cy="462190"/>
          </a:xfrm>
          <a:prstGeom prst="left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7381350" y="365631"/>
            <a:ext cx="4352253" cy="880533"/>
          </a:xfrm>
        </p:spPr>
        <p:txBody>
          <a:bodyPr/>
          <a:lstStyle/>
          <a:p>
            <a:r>
              <a:rPr lang="en-GB" dirty="0" smtClean="0"/>
              <a:t>EP=ln(LR)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48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R Scientific PowerPoint template">
  <a:themeElements>
    <a:clrScheme name="Custom 50">
      <a:dk1>
        <a:srgbClr val="000000"/>
      </a:dk1>
      <a:lt1>
        <a:srgbClr val="FFFFFF"/>
      </a:lt1>
      <a:dk2>
        <a:srgbClr val="616365"/>
      </a:dk2>
      <a:lt2>
        <a:srgbClr val="A71930"/>
      </a:lt2>
      <a:accent1>
        <a:srgbClr val="EE7EA6"/>
      </a:accent1>
      <a:accent2>
        <a:srgbClr val="F9A100"/>
      </a:accent2>
      <a:accent3>
        <a:srgbClr val="FFD602"/>
      </a:accent3>
      <a:accent4>
        <a:srgbClr val="C9DD03"/>
      </a:accent4>
      <a:accent5>
        <a:srgbClr val="726E20"/>
      </a:accent5>
      <a:accent6>
        <a:srgbClr val="003D4C"/>
      </a:accent6>
      <a:hlink>
        <a:srgbClr val="A0A1A3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111</Words>
  <Application>Microsoft Office PowerPoint</Application>
  <PresentationFormat>Widescreen</PresentationFormat>
  <Paragraphs>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</vt:lpstr>
      <vt:lpstr>ICR Scientific PowerPoint template</vt:lpstr>
      <vt:lpstr>MULTIFACTORIAL CLASSIFICATION SYSTEMS</vt:lpstr>
      <vt:lpstr>ACMG 2015</vt:lpstr>
      <vt:lpstr>TAVTIGIAN 2018</vt:lpstr>
      <vt:lpstr>GARRETT 2020/TAVTIGIAN 2020</vt:lpstr>
      <vt:lpstr>ACMG/SVI 2022?</vt:lpstr>
      <vt:lpstr>PowerPoint Presentation</vt:lpstr>
      <vt:lpstr>PowerPoint Presentation</vt:lpstr>
      <vt:lpstr>EP==LLR</vt:lpstr>
      <vt:lpstr>EP=ln(LR)</vt:lpstr>
      <vt:lpstr>PowerPoint Presentation</vt:lpstr>
      <vt:lpstr>PowerPoint Presentation</vt:lpstr>
      <vt:lpstr>PowerPoint Presentation</vt:lpstr>
    </vt:vector>
  </TitlesOfParts>
  <Company>Institute of Cancer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of Variant Effects  Clinical Variant Interpretation Work-Stream</dc:title>
  <dc:creator>Clare Turnbull</dc:creator>
  <cp:lastModifiedBy>Alice Garrett</cp:lastModifiedBy>
  <cp:revision>43</cp:revision>
  <dcterms:created xsi:type="dcterms:W3CDTF">2021-03-11T11:58:34Z</dcterms:created>
  <dcterms:modified xsi:type="dcterms:W3CDTF">2021-04-12T11:42:27Z</dcterms:modified>
</cp:coreProperties>
</file>