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76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9FF"/>
    <a:srgbClr val="0E7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10" autoAdjust="0"/>
  </p:normalViewPr>
  <p:slideViewPr>
    <p:cSldViewPr>
      <p:cViewPr varScale="1">
        <p:scale>
          <a:sx n="126" d="100"/>
          <a:sy n="126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king:Dropbox%20(ICR):CGCV_WP2:CanVIG_ADMINISTRATION:Classification_submission_templates:TEST_Case%20classifications%20master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king:Dropbox%20(ICR):CGCV_WP2:CanVIG_ADMINISTRATION:Classification_submission_templates:TEST_Case%20classifications%20master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53543307087"/>
          <c:y val="0.0515532632432335"/>
          <c:w val="0.83399137607799"/>
          <c:h val="0.801661286633411"/>
        </c:manualLayout>
      </c:layout>
      <c:bubbleChart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-0.097222440944882"/>
                  <c:y val="0.0046296296296296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611111111111112"/>
                  <c:y val="-0.0046296296296296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'[Variant classifications mastersheet_2021_01.xlsx]Bubble'!$A$2:$A$6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xVal>
          <c:yVal>
            <c:numRef>
              <c:f>'[Variant classifications mastersheet_2021_01.xlsx]Bubble'!$B$2:$B$6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yVal>
          <c:bubbleSize>
            <c:numRef>
              <c:f>'[Variant classifications mastersheet_2021_01.xlsx]Bubble'!$C$2:$C$6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8.0</c:v>
                </c:pt>
                <c:pt idx="3">
                  <c:v>2.0</c:v>
                </c:pt>
                <c:pt idx="4">
                  <c:v>0.0</c:v>
                </c:pt>
              </c:numCache>
            </c:numRef>
          </c:bubbleSize>
          <c:bubble3D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bubbleScale val="100"/>
        <c:showNegBubbles val="0"/>
        <c:axId val="2118814024"/>
        <c:axId val="2118819640"/>
      </c:bubbleChart>
      <c:valAx>
        <c:axId val="2118814024"/>
        <c:scaling>
          <c:orientation val="minMax"/>
          <c:max val="2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mr-IN" sz="1600" dirty="0"/>
                  <a:t>BRCA1 c.5071A&gt;G p.(Thr1691Ala)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20895200599925"/>
              <c:y val="0.8757558495436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trike="noStrike">
                <a:solidFill>
                  <a:schemeClr val="bg1"/>
                </a:solidFill>
              </a:defRPr>
            </a:pPr>
            <a:endParaRPr lang="en-US"/>
          </a:p>
        </c:txPr>
        <c:crossAx val="2118819640"/>
        <c:crosses val="autoZero"/>
        <c:crossBetween val="midCat"/>
        <c:majorUnit val="1.0"/>
        <c:minorUnit val="0.2"/>
      </c:valAx>
      <c:valAx>
        <c:axId val="2118819640"/>
        <c:scaling>
          <c:orientation val="minMax"/>
          <c:max val="5.5"/>
          <c:min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Variant</a:t>
                </a:r>
                <a:r>
                  <a:rPr lang="en-US" sz="1600" baseline="0"/>
                  <a:t> Classification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8814024"/>
        <c:crosses val="autoZero"/>
        <c:crossBetween val="midCat"/>
        <c:majorUnit val="1.0"/>
        <c:min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595768320371"/>
          <c:y val="0.0352780708259781"/>
          <c:w val="0.785713457596941"/>
          <c:h val="0.777143371946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'[Variant classifications mastersheet_2021_01.xlsx]Stacked bar chart'!$C$1</c:f>
              <c:strCache>
                <c:ptCount val="1"/>
                <c:pt idx="0">
                  <c:v>Class 1</c:v>
                </c:pt>
              </c:strCache>
            </c:strRef>
          </c:tx>
          <c:invertIfNegative val="0"/>
          <c:cat>
            <c:multiLvlStrRef>
              <c:f>'[Variant classifications mastersheet_2021_01.xlsx]Stacked bar chart'!$A$2:$B$11</c:f>
              <c:multiLvlStrCache>
                <c:ptCount val="10"/>
                <c:lvl>
                  <c:pt idx="0">
                    <c:v>MOD</c:v>
                  </c:pt>
                  <c:pt idx="1">
                    <c:v>MOD</c:v>
                  </c:pt>
                  <c:pt idx="2">
                    <c:v>SUP</c:v>
                  </c:pt>
                  <c:pt idx="3">
                    <c:v>MOD</c:v>
                  </c:pt>
                  <c:pt idx="4">
                    <c:v>MOD</c:v>
                  </c:pt>
                  <c:pt idx="5">
                    <c:v>SUP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  <c:pt idx="9">
                    <c:v>SUP</c:v>
                  </c:pt>
                </c:lvl>
                <c:lvl>
                  <c:pt idx="0">
                    <c:v>PS4</c:v>
                  </c:pt>
                  <c:pt idx="1">
                    <c:v>PM1</c:v>
                  </c:pt>
                  <c:pt idx="2">
                    <c:v>PM1</c:v>
                  </c:pt>
                  <c:pt idx="3">
                    <c:v>PM2</c:v>
                  </c:pt>
                  <c:pt idx="4">
                    <c:v>PM5</c:v>
                  </c:pt>
                  <c:pt idx="5">
                    <c:v>PM5</c:v>
                  </c:pt>
                  <c:pt idx="6">
                    <c:v>PP3</c:v>
                  </c:pt>
                  <c:pt idx="7">
                    <c:v>PP3</c:v>
                  </c:pt>
                  <c:pt idx="8">
                    <c:v>PP4</c:v>
                  </c:pt>
                  <c:pt idx="9">
                    <c:v>BS3</c:v>
                  </c:pt>
                </c:lvl>
              </c:multiLvlStrCache>
            </c:multiLvlStrRef>
          </c:cat>
          <c:val>
            <c:numRef>
              <c:f>'[Variant classifications mastersheet_2021_01.xlsx]Stacked bar chart'!$C$2:$C$11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'[Variant classifications mastersheet_2021_01.xlsx]Stacked bar chart'!$D$1</c:f>
              <c:strCache>
                <c:ptCount val="1"/>
                <c:pt idx="0">
                  <c:v>Class 2</c:v>
                </c:pt>
              </c:strCache>
            </c:strRef>
          </c:tx>
          <c:invertIfNegative val="0"/>
          <c:cat>
            <c:multiLvlStrRef>
              <c:f>'[Variant classifications mastersheet_2021_01.xlsx]Stacked bar chart'!$A$2:$B$11</c:f>
              <c:multiLvlStrCache>
                <c:ptCount val="10"/>
                <c:lvl>
                  <c:pt idx="0">
                    <c:v>MOD</c:v>
                  </c:pt>
                  <c:pt idx="1">
                    <c:v>MOD</c:v>
                  </c:pt>
                  <c:pt idx="2">
                    <c:v>SUP</c:v>
                  </c:pt>
                  <c:pt idx="3">
                    <c:v>MOD</c:v>
                  </c:pt>
                  <c:pt idx="4">
                    <c:v>MOD</c:v>
                  </c:pt>
                  <c:pt idx="5">
                    <c:v>SUP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  <c:pt idx="9">
                    <c:v>SUP</c:v>
                  </c:pt>
                </c:lvl>
                <c:lvl>
                  <c:pt idx="0">
                    <c:v>PS4</c:v>
                  </c:pt>
                  <c:pt idx="1">
                    <c:v>PM1</c:v>
                  </c:pt>
                  <c:pt idx="2">
                    <c:v>PM1</c:v>
                  </c:pt>
                  <c:pt idx="3">
                    <c:v>PM2</c:v>
                  </c:pt>
                  <c:pt idx="4">
                    <c:v>PM5</c:v>
                  </c:pt>
                  <c:pt idx="5">
                    <c:v>PM5</c:v>
                  </c:pt>
                  <c:pt idx="6">
                    <c:v>PP3</c:v>
                  </c:pt>
                  <c:pt idx="7">
                    <c:v>PP3</c:v>
                  </c:pt>
                  <c:pt idx="8">
                    <c:v>PP4</c:v>
                  </c:pt>
                  <c:pt idx="9">
                    <c:v>BS3</c:v>
                  </c:pt>
                </c:lvl>
              </c:multiLvlStrCache>
            </c:multiLvlStrRef>
          </c:cat>
          <c:val>
            <c:numRef>
              <c:f>'[Variant classifications mastersheet_2021_01.xlsx]Stacked bar chart'!$D$2:$D$11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'[Variant classifications mastersheet_2021_01.xlsx]Stacked bar chart'!$E$1</c:f>
              <c:strCache>
                <c:ptCount val="1"/>
                <c:pt idx="0">
                  <c:v>Class 3</c:v>
                </c:pt>
              </c:strCache>
            </c:strRef>
          </c:tx>
          <c:invertIfNegative val="0"/>
          <c:cat>
            <c:multiLvlStrRef>
              <c:f>'[Variant classifications mastersheet_2021_01.xlsx]Stacked bar chart'!$A$2:$B$11</c:f>
              <c:multiLvlStrCache>
                <c:ptCount val="10"/>
                <c:lvl>
                  <c:pt idx="0">
                    <c:v>MOD</c:v>
                  </c:pt>
                  <c:pt idx="1">
                    <c:v>MOD</c:v>
                  </c:pt>
                  <c:pt idx="2">
                    <c:v>SUP</c:v>
                  </c:pt>
                  <c:pt idx="3">
                    <c:v>MOD</c:v>
                  </c:pt>
                  <c:pt idx="4">
                    <c:v>MOD</c:v>
                  </c:pt>
                  <c:pt idx="5">
                    <c:v>SUP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  <c:pt idx="9">
                    <c:v>SUP</c:v>
                  </c:pt>
                </c:lvl>
                <c:lvl>
                  <c:pt idx="0">
                    <c:v>PS4</c:v>
                  </c:pt>
                  <c:pt idx="1">
                    <c:v>PM1</c:v>
                  </c:pt>
                  <c:pt idx="2">
                    <c:v>PM1</c:v>
                  </c:pt>
                  <c:pt idx="3">
                    <c:v>PM2</c:v>
                  </c:pt>
                  <c:pt idx="4">
                    <c:v>PM5</c:v>
                  </c:pt>
                  <c:pt idx="5">
                    <c:v>PM5</c:v>
                  </c:pt>
                  <c:pt idx="6">
                    <c:v>PP3</c:v>
                  </c:pt>
                  <c:pt idx="7">
                    <c:v>PP3</c:v>
                  </c:pt>
                  <c:pt idx="8">
                    <c:v>PP4</c:v>
                  </c:pt>
                  <c:pt idx="9">
                    <c:v>BS3</c:v>
                  </c:pt>
                </c:lvl>
              </c:multiLvlStrCache>
            </c:multiLvlStrRef>
          </c:cat>
          <c:val>
            <c:numRef>
              <c:f>'[Variant classifications mastersheet_2021_01.xlsx]Stacked bar chart'!$E$2:$E$11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5.0</c:v>
                </c:pt>
                <c:pt idx="3">
                  <c:v>8.0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7.0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'[Variant classifications mastersheet_2021_01.xlsx]Stacked bar chart'!$F$1</c:f>
              <c:strCache>
                <c:ptCount val="1"/>
                <c:pt idx="0">
                  <c:v>Class 4</c:v>
                </c:pt>
              </c:strCache>
            </c:strRef>
          </c:tx>
          <c:invertIfNegative val="0"/>
          <c:cat>
            <c:multiLvlStrRef>
              <c:f>'[Variant classifications mastersheet_2021_01.xlsx]Stacked bar chart'!$A$2:$B$11</c:f>
              <c:multiLvlStrCache>
                <c:ptCount val="10"/>
                <c:lvl>
                  <c:pt idx="0">
                    <c:v>MOD</c:v>
                  </c:pt>
                  <c:pt idx="1">
                    <c:v>MOD</c:v>
                  </c:pt>
                  <c:pt idx="2">
                    <c:v>SUP</c:v>
                  </c:pt>
                  <c:pt idx="3">
                    <c:v>MOD</c:v>
                  </c:pt>
                  <c:pt idx="4">
                    <c:v>MOD</c:v>
                  </c:pt>
                  <c:pt idx="5">
                    <c:v>SUP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  <c:pt idx="9">
                    <c:v>SUP</c:v>
                  </c:pt>
                </c:lvl>
                <c:lvl>
                  <c:pt idx="0">
                    <c:v>PS4</c:v>
                  </c:pt>
                  <c:pt idx="1">
                    <c:v>PM1</c:v>
                  </c:pt>
                  <c:pt idx="2">
                    <c:v>PM1</c:v>
                  </c:pt>
                  <c:pt idx="3">
                    <c:v>PM2</c:v>
                  </c:pt>
                  <c:pt idx="4">
                    <c:v>PM5</c:v>
                  </c:pt>
                  <c:pt idx="5">
                    <c:v>PM5</c:v>
                  </c:pt>
                  <c:pt idx="6">
                    <c:v>PP3</c:v>
                  </c:pt>
                  <c:pt idx="7">
                    <c:v>PP3</c:v>
                  </c:pt>
                  <c:pt idx="8">
                    <c:v>PP4</c:v>
                  </c:pt>
                  <c:pt idx="9">
                    <c:v>BS3</c:v>
                  </c:pt>
                </c:lvl>
              </c:multiLvlStrCache>
            </c:multiLvlStrRef>
          </c:cat>
          <c:val>
            <c:numRef>
              <c:f>'[Variant classifications mastersheet_2021_01.xlsx]Stacked bar chart'!$F$2:$F$11</c:f>
              <c:numCache>
                <c:formatCode>General</c:formatCode>
                <c:ptCount val="10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2.0</c:v>
                </c:pt>
                <c:pt idx="8">
                  <c:v>2.0</c:v>
                </c:pt>
                <c:pt idx="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'[Variant classifications mastersheet_2021_01.xlsx]Stacked bar chart'!$G$1</c:f>
              <c:strCache>
                <c:ptCount val="1"/>
                <c:pt idx="0">
                  <c:v>Class 5</c:v>
                </c:pt>
              </c:strCache>
            </c:strRef>
          </c:tx>
          <c:invertIfNegative val="0"/>
          <c:cat>
            <c:multiLvlStrRef>
              <c:f>'[Variant classifications mastersheet_2021_01.xlsx]Stacked bar chart'!$A$2:$B$11</c:f>
              <c:multiLvlStrCache>
                <c:ptCount val="10"/>
                <c:lvl>
                  <c:pt idx="0">
                    <c:v>MOD</c:v>
                  </c:pt>
                  <c:pt idx="1">
                    <c:v>MOD</c:v>
                  </c:pt>
                  <c:pt idx="2">
                    <c:v>SUP</c:v>
                  </c:pt>
                  <c:pt idx="3">
                    <c:v>MOD</c:v>
                  </c:pt>
                  <c:pt idx="4">
                    <c:v>MOD</c:v>
                  </c:pt>
                  <c:pt idx="5">
                    <c:v>SUP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  <c:pt idx="9">
                    <c:v>SUP</c:v>
                  </c:pt>
                </c:lvl>
                <c:lvl>
                  <c:pt idx="0">
                    <c:v>PS4</c:v>
                  </c:pt>
                  <c:pt idx="1">
                    <c:v>PM1</c:v>
                  </c:pt>
                  <c:pt idx="2">
                    <c:v>PM1</c:v>
                  </c:pt>
                  <c:pt idx="3">
                    <c:v>PM2</c:v>
                  </c:pt>
                  <c:pt idx="4">
                    <c:v>PM5</c:v>
                  </c:pt>
                  <c:pt idx="5">
                    <c:v>PM5</c:v>
                  </c:pt>
                  <c:pt idx="6">
                    <c:v>PP3</c:v>
                  </c:pt>
                  <c:pt idx="7">
                    <c:v>PP3</c:v>
                  </c:pt>
                  <c:pt idx="8">
                    <c:v>PP4</c:v>
                  </c:pt>
                  <c:pt idx="9">
                    <c:v>BS3</c:v>
                  </c:pt>
                </c:lvl>
              </c:multiLvlStrCache>
            </c:multiLvlStrRef>
          </c:cat>
          <c:val>
            <c:numRef>
              <c:f>'[Variant classifications mastersheet_2021_01.xlsx]Stacked bar chart'!$G$2:$G$11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18928664"/>
        <c:axId val="2118931720"/>
      </c:barChart>
      <c:catAx>
        <c:axId val="2118928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931720"/>
        <c:crosses val="autoZero"/>
        <c:auto val="1"/>
        <c:lblAlgn val="ctr"/>
        <c:lblOffset val="100"/>
        <c:noMultiLvlLbl val="0"/>
      </c:catAx>
      <c:valAx>
        <c:axId val="2118931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8928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106C6-D08F-416D-9F26-379FF7A133A3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5019-4C26-4605-B5AF-7BD3BA93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7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Linear regression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5019-4C26-4605-B5AF-7BD3BA93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3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IV papillary serous ovarian carcinoma. Medical records revealed a history of microcephaly, short stature (adult height of 150 cm) and developmental delay with limited speech at age 4 years. Review of pictures provided by the family demonstrates coarse features with low anterior hairline,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macrognathia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prominent nasal bridge and small alae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She did not have obvious abnormalities of her thumbs and had a normal complete blood count at the time of her cancer diagnosis. Neither ataxia nor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telangiectasias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documented.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C4F0-0FE0-486D-ABE3-40DBC9BD557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7188-FE3D-4866-A860-4DA7095ACF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1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7188-FE3D-4866-A860-4DA7095ACF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5019-4C26-4605-B5AF-7BD3BA93DE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4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5019-4C26-4605-B5AF-7BD3BA93DE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1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6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125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517036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125645"/>
            <a:ext cx="6858000" cy="12439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" y="52332"/>
            <a:ext cx="1778679" cy="1119458"/>
          </a:xfrm>
          <a:prstGeom prst="roundRect">
            <a:avLst/>
          </a:prstGeom>
        </p:spPr>
      </p:pic>
      <p:pic>
        <p:nvPicPr>
          <p:cNvPr id="17" name="Picture 16" descr="http://cangene-canvaruk.org/cancerres_logo_round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36" y="43942"/>
            <a:ext cx="1730557" cy="111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 userDrawn="1"/>
        </p:nvGrpSpPr>
        <p:grpSpPr>
          <a:xfrm>
            <a:off x="1936835" y="50136"/>
            <a:ext cx="2466975" cy="1116000"/>
            <a:chOff x="4025900" y="1371600"/>
            <a:chExt cx="3289300" cy="1116000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4025900" y="1371600"/>
              <a:ext cx="3289300" cy="11160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65602" y="1371600"/>
              <a:ext cx="3022020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79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936835" y="50136"/>
            <a:ext cx="2466975" cy="1116000"/>
            <a:chOff x="4025900" y="1371600"/>
            <a:chExt cx="3289300" cy="11160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4025900" y="1371600"/>
              <a:ext cx="3289300" cy="11160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65602" y="1371600"/>
              <a:ext cx="3022020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5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1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0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6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8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CC83-786A-4D80-8569-55A78E4D40E1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9F01-7EC4-43D7-A5A3-D1B719A6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6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252150"/>
            <a:chOff x="0" y="8390"/>
            <a:chExt cx="12192000" cy="1252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ound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4490"/>
            <a:ext cx="51534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10312"/>
            <a:ext cx="7886700" cy="336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4DC8-8899-4F74-AC56-BE1A17C79E7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B81E-AA63-403C-B1CC-CBBA6CCB6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http://cangene-canvaruk.org/cancerres_logo_roun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36" y="43942"/>
            <a:ext cx="1730557" cy="111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0" y="6233020"/>
            <a:ext cx="9144000" cy="625199"/>
            <a:chOff x="0" y="6233019"/>
            <a:chExt cx="12192000" cy="62519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3019"/>
              <a:ext cx="12192000" cy="625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01948" y="6287847"/>
              <a:ext cx="1923665" cy="504000"/>
            </a:xfrm>
            <a:prstGeom prst="roundRect">
              <a:avLst/>
            </a:prstGeom>
          </p:spPr>
        </p:pic>
        <p:pic>
          <p:nvPicPr>
            <p:cNvPr id="14" name="Picture 2" descr="http://cangene-canvaruk.org/oxford_logo_round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922" y="6278550"/>
              <a:ext cx="164705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angene-canvaruk.org/manchester_logo_round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890" y="6287847"/>
              <a:ext cx="1636361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cangene-canvaruk.org/southampton_logo_round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28" y="6278550"/>
              <a:ext cx="146511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cangene-canvaruk.org/stgeorges_logo_round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257" y="6287847"/>
              <a:ext cx="886466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820401" y="6287847"/>
              <a:ext cx="2033229" cy="504000"/>
            </a:xfrm>
            <a:prstGeom prst="round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3" t="15020" b="15020"/>
            <a:stretch/>
          </p:blipFill>
          <p:spPr>
            <a:xfrm>
              <a:off x="2959907" y="6278550"/>
              <a:ext cx="977357" cy="504000"/>
            </a:xfrm>
            <a:prstGeom prst="round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1234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cid:image001.png@01D6877F.D869633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smtClean="0">
                <a:solidFill>
                  <a:srgbClr val="00B0F0"/>
                </a:solidFill>
              </a:rPr>
              <a:t>BRCA reclassification examples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Miranda Durkie</a:t>
            </a:r>
          </a:p>
          <a:p>
            <a:pPr algn="ctr"/>
            <a:r>
              <a:rPr lang="en-GB" dirty="0" smtClean="0"/>
              <a:t>CanVIG-UK</a:t>
            </a:r>
          </a:p>
          <a:p>
            <a:pPr algn="ctr"/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Feb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34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BRCA2</a:t>
            </a:r>
            <a:r>
              <a:rPr lang="en-GB" dirty="0" smtClean="0"/>
              <a:t>: c.73G&gt;A p.(Gly25Arg)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18457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Classified as </a:t>
            </a:r>
            <a:r>
              <a:rPr lang="en-GB" b="1" dirty="0" smtClean="0">
                <a:solidFill>
                  <a:srgbClr val="17B9FF"/>
                </a:solidFill>
              </a:rPr>
              <a:t>class 4 likely pathogenic </a:t>
            </a:r>
            <a:r>
              <a:rPr lang="en-GB" dirty="0" smtClean="0"/>
              <a:t>independently by both Sheffield &amp; </a:t>
            </a:r>
            <a:r>
              <a:rPr lang="en-GB" dirty="0"/>
              <a:t>L</a:t>
            </a:r>
            <a:r>
              <a:rPr lang="en-GB" dirty="0" smtClean="0"/>
              <a:t>eeds in 2018 based on:</a:t>
            </a:r>
          </a:p>
          <a:p>
            <a:pPr lvl="1"/>
            <a:r>
              <a:rPr lang="en-GB" dirty="0" smtClean="0"/>
              <a:t>Functional studies by 1) Xia </a:t>
            </a:r>
            <a:r>
              <a:rPr lang="en-GB" dirty="0"/>
              <a:t>et al </a:t>
            </a:r>
            <a:r>
              <a:rPr lang="en-GB" dirty="0" smtClean="0"/>
              <a:t>2006 </a:t>
            </a:r>
            <a:r>
              <a:rPr lang="en-GB" sz="2200" dirty="0" smtClean="0"/>
              <a:t>(</a:t>
            </a:r>
            <a:r>
              <a:rPr lang="en-GB" sz="2200" i="1" dirty="0" smtClean="0"/>
              <a:t>50</a:t>
            </a:r>
            <a:r>
              <a:rPr lang="en-GB" sz="2200" i="1" dirty="0"/>
              <a:t>% HR/DSBR activity </a:t>
            </a:r>
            <a:r>
              <a:rPr lang="en-GB" sz="2200" i="1" dirty="0" smtClean="0"/>
              <a:t>&amp; greatly diminished PALB2 binding</a:t>
            </a:r>
            <a:r>
              <a:rPr lang="en-GB" sz="2200" dirty="0" smtClean="0"/>
              <a:t>)</a:t>
            </a:r>
            <a:r>
              <a:rPr lang="en-GB" dirty="0" smtClean="0"/>
              <a:t>, 2) Biswas </a:t>
            </a:r>
            <a:r>
              <a:rPr lang="en-GB" dirty="0"/>
              <a:t>et al 2012 </a:t>
            </a:r>
            <a:r>
              <a:rPr lang="en-GB" sz="2200" dirty="0" smtClean="0"/>
              <a:t>(sensitive to DNA-damaging agents &amp; </a:t>
            </a:r>
            <a:r>
              <a:rPr lang="en-GB" sz="2200" i="1" dirty="0" smtClean="0"/>
              <a:t>HR </a:t>
            </a:r>
            <a:r>
              <a:rPr lang="en-GB" sz="2200" i="1" dirty="0"/>
              <a:t>repair </a:t>
            </a:r>
            <a:r>
              <a:rPr lang="en-GB" sz="2200" i="1" dirty="0" smtClean="0"/>
              <a:t>50%</a:t>
            </a:r>
            <a:r>
              <a:rPr lang="en-GB" sz="2200" dirty="0" smtClean="0"/>
              <a:t>)</a:t>
            </a:r>
          </a:p>
          <a:p>
            <a:pPr lvl="1"/>
            <a:endParaRPr lang="en-GB" sz="2200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&amp; 3) Hartford </a:t>
            </a:r>
            <a:r>
              <a:rPr lang="en-GB" dirty="0"/>
              <a:t>et al 2016 </a:t>
            </a:r>
            <a:r>
              <a:rPr lang="en-GB" sz="2200" dirty="0"/>
              <a:t>(</a:t>
            </a:r>
            <a:r>
              <a:rPr lang="en-GB" sz="2400" i="1" dirty="0"/>
              <a:t>mouse model with high tumorigenesis</a:t>
            </a:r>
            <a:r>
              <a:rPr lang="en-GB" sz="2200" dirty="0"/>
              <a:t>)</a:t>
            </a:r>
            <a:r>
              <a:rPr lang="en-GB" dirty="0"/>
              <a:t>.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Note these papers </a:t>
            </a:r>
            <a:r>
              <a:rPr lang="en-GB" dirty="0"/>
              <a:t>did suggest could be hypomorphic: </a:t>
            </a:r>
            <a:r>
              <a:rPr lang="en-GB" b="1" dirty="0" smtClean="0">
                <a:solidFill>
                  <a:srgbClr val="00B0F0"/>
                </a:solidFill>
              </a:rPr>
              <a:t>PS3_mod</a:t>
            </a:r>
            <a:endParaRPr lang="en-GB" dirty="0" smtClean="0">
              <a:solidFill>
                <a:srgbClr val="00B0F0"/>
              </a:solidFill>
            </a:endParaRPr>
          </a:p>
          <a:p>
            <a:pPr lvl="1"/>
            <a:r>
              <a:rPr lang="en-GB" dirty="0" smtClean="0"/>
              <a:t>on </a:t>
            </a:r>
            <a:r>
              <a:rPr lang="en-GB" dirty="0"/>
              <a:t>UNIPROT listed as pathogenic due to abolished interaction with PALB2 (Xia 2006)</a:t>
            </a:r>
          </a:p>
          <a:p>
            <a:pPr lvl="1"/>
            <a:r>
              <a:rPr lang="en-GB" dirty="0" smtClean="0"/>
              <a:t>Reported BIC x1, ClinVar x2 (</a:t>
            </a:r>
            <a:r>
              <a:rPr lang="en-GB" dirty="0" err="1" smtClean="0"/>
              <a:t>GeneDx</a:t>
            </a:r>
            <a:r>
              <a:rPr lang="en-GB" dirty="0" smtClean="0"/>
              <a:t>), LOVD x3: </a:t>
            </a:r>
            <a:r>
              <a:rPr lang="en-GB" b="1" dirty="0" smtClean="0">
                <a:solidFill>
                  <a:srgbClr val="00B0F0"/>
                </a:solidFill>
              </a:rPr>
              <a:t>PS4_mod</a:t>
            </a:r>
            <a:endParaRPr lang="en-GB" b="1" dirty="0">
              <a:solidFill>
                <a:srgbClr val="00B0F0"/>
              </a:solidFill>
            </a:endParaRPr>
          </a:p>
          <a:p>
            <a:pPr lvl="1"/>
            <a:r>
              <a:rPr lang="en-GB" dirty="0"/>
              <a:t>Seen once in gnomAD: </a:t>
            </a:r>
            <a:r>
              <a:rPr lang="en-GB" b="1" dirty="0" smtClean="0">
                <a:solidFill>
                  <a:srgbClr val="00B0F0"/>
                </a:solidFill>
              </a:rPr>
              <a:t>PM2</a:t>
            </a:r>
            <a:endParaRPr lang="en-GB" b="1" dirty="0">
              <a:solidFill>
                <a:srgbClr val="00B0F0"/>
              </a:solidFill>
            </a:endParaRPr>
          </a:p>
          <a:p>
            <a:pPr lvl="1"/>
            <a:r>
              <a:rPr lang="en-GB" dirty="0"/>
              <a:t>Non-conservative change affecting 100% conserved aa: </a:t>
            </a:r>
            <a:r>
              <a:rPr lang="en-GB" b="1" dirty="0" smtClean="0">
                <a:solidFill>
                  <a:srgbClr val="00B0F0"/>
                </a:solidFill>
              </a:rPr>
              <a:t>PP3</a:t>
            </a:r>
          </a:p>
          <a:p>
            <a:pPr lvl="1"/>
            <a:r>
              <a:rPr lang="en-GB" b="1" dirty="0" smtClean="0">
                <a:solidFill>
                  <a:srgbClr val="00B0F0"/>
                </a:solidFill>
              </a:rPr>
              <a:t>Exponent score 7 = likely pathogenic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cid:image001.png@01D6877F.D869633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6" y="2492896"/>
            <a:ext cx="8280920" cy="109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5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628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New evidence / new guidelines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42195"/>
            <a:ext cx="80664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HDR </a:t>
            </a:r>
            <a:r>
              <a:rPr lang="en-GB" dirty="0"/>
              <a:t>activity &gt;50% classed as similar to non-pathogenic class 1/2 </a:t>
            </a:r>
            <a:r>
              <a:rPr lang="en-GB" dirty="0" smtClean="0"/>
              <a:t>variants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Can-VIG specification 2020: PS3 can only be used if activity &lt;25% wild-type</a:t>
            </a:r>
          </a:p>
          <a:p>
            <a:r>
              <a:rPr lang="en-GB" dirty="0" smtClean="0"/>
              <a:t>PM2 – 1 allele on gnomAD now supporting </a:t>
            </a:r>
          </a:p>
          <a:p>
            <a:r>
              <a:rPr lang="en-GB" dirty="0" smtClean="0"/>
              <a:t>PS4 – downgrade to supporting (limited phenotypic data)</a:t>
            </a:r>
          </a:p>
          <a:p>
            <a:r>
              <a:rPr lang="en-GB" dirty="0" smtClean="0"/>
              <a:t>So now only have </a:t>
            </a:r>
            <a:r>
              <a:rPr lang="en-GB" b="1" dirty="0" smtClean="0">
                <a:solidFill>
                  <a:srgbClr val="00B0F0"/>
                </a:solidFill>
              </a:rPr>
              <a:t>PS4_sup, PM2_sup, PP3_sup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= 3 points (tepid VUS)</a:t>
            </a:r>
            <a:endParaRPr lang="en-GB" b="1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028338" cy="1008112"/>
          </a:xfrm>
          <a:prstGeom prst="rect">
            <a:avLst/>
          </a:prstGeom>
          <a:noFill/>
          <a:ln w="476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904656" cy="1390766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1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 smtClean="0"/>
              <a:t>BRCA2:</a:t>
            </a:r>
            <a:r>
              <a:rPr lang="en-GB" b="1" dirty="0" smtClean="0"/>
              <a:t> </a:t>
            </a:r>
            <a:r>
              <a:rPr lang="en-GB" b="1" dirty="0"/>
              <a:t>c.73G&gt;A, p.(Gly25Arg) </a:t>
            </a:r>
            <a:r>
              <a:rPr lang="en-GB" b="1" dirty="0" smtClean="0"/>
              <a:t>- Affect on clinical management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627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[pedigree removed]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Based </a:t>
            </a:r>
            <a:r>
              <a:rPr lang="en-GB" sz="2400" dirty="0" smtClean="0"/>
              <a:t>on our re-issued reports planned risk reducing mastectomies were cancelled for 2/3 heterozygotes.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During pre-surgery screening, proband’s sister </a:t>
            </a:r>
            <a:r>
              <a:rPr lang="en-GB" sz="2400" dirty="0" smtClean="0"/>
              <a:t>with the variant</a:t>
            </a:r>
            <a:r>
              <a:rPr lang="en-GB" sz="2400" smtClean="0"/>
              <a:t>, was found </a:t>
            </a:r>
            <a:r>
              <a:rPr lang="en-GB" sz="2400" dirty="0" smtClean="0"/>
              <a:t>to have rapidly growing breast tumour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648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00B0F0"/>
                </a:solidFill>
              </a:rPr>
              <a:t>4. VUS or LP? – user application of guidelines </a:t>
            </a:r>
            <a:endParaRPr lang="en-GB" sz="3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02027"/>
          </a:xfrm>
        </p:spPr>
        <p:txBody>
          <a:bodyPr/>
          <a:lstStyle/>
          <a:p>
            <a:r>
              <a:rPr lang="en-GB" dirty="0" smtClean="0"/>
              <a:t>Jan 2021 CanVIG variant of the month: </a:t>
            </a:r>
          </a:p>
          <a:p>
            <a:pPr marL="0" indent="0">
              <a:buNone/>
            </a:pPr>
            <a:r>
              <a:rPr lang="en-GB" sz="2800" i="1" dirty="0" smtClean="0"/>
              <a:t>	</a:t>
            </a:r>
            <a:r>
              <a:rPr lang="mr-IN" sz="2800" i="1" dirty="0" smtClean="0"/>
              <a:t>BRCA1</a:t>
            </a:r>
            <a:r>
              <a:rPr lang="mr-IN" sz="2800" dirty="0" smtClean="0"/>
              <a:t> c.5071A</a:t>
            </a:r>
            <a:r>
              <a:rPr lang="en-GB" sz="2800" dirty="0"/>
              <a:t>&gt;</a:t>
            </a:r>
            <a:r>
              <a:rPr lang="mr-IN" sz="2800" dirty="0" smtClean="0"/>
              <a:t>G p.</a:t>
            </a:r>
            <a:r>
              <a:rPr lang="en-GB" sz="2800" dirty="0" smtClean="0"/>
              <a:t>(</a:t>
            </a:r>
            <a:r>
              <a:rPr lang="mr-IN" sz="2800" dirty="0" smtClean="0"/>
              <a:t>Thr1691Ala</a:t>
            </a:r>
            <a:r>
              <a:rPr lang="en-GB" sz="2800" dirty="0"/>
              <a:t>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28615"/>
              </p:ext>
            </p:extLst>
          </p:nvPr>
        </p:nvGraphicFramePr>
        <p:xfrm>
          <a:off x="1763688" y="2457197"/>
          <a:ext cx="6400800" cy="437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82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077" y="136792"/>
            <a:ext cx="8229600" cy="1143000"/>
          </a:xfrm>
        </p:spPr>
        <p:txBody>
          <a:bodyPr>
            <a:normAutofit/>
          </a:bodyPr>
          <a:lstStyle/>
          <a:p>
            <a:r>
              <a:rPr lang="mr-IN" sz="3600" i="1" dirty="0" smtClean="0"/>
              <a:t>BRCA1</a:t>
            </a:r>
            <a:r>
              <a:rPr lang="mr-IN" sz="3600" dirty="0" smtClean="0"/>
              <a:t> c.5071A</a:t>
            </a:r>
            <a:r>
              <a:rPr lang="en-GB" sz="3600" dirty="0" smtClean="0"/>
              <a:t>&gt;</a:t>
            </a:r>
            <a:r>
              <a:rPr lang="mr-IN" sz="3600" dirty="0" smtClean="0"/>
              <a:t>G p.</a:t>
            </a:r>
            <a:r>
              <a:rPr lang="en-GB" sz="3600" dirty="0" smtClean="0"/>
              <a:t>(</a:t>
            </a:r>
            <a:r>
              <a:rPr lang="mr-IN" sz="3600" dirty="0" smtClean="0"/>
              <a:t>Thr1691Ala</a:t>
            </a:r>
            <a:r>
              <a:rPr lang="en-GB" sz="3600" dirty="0" smtClean="0"/>
              <a:t>)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80813"/>
              </p:ext>
            </p:extLst>
          </p:nvPr>
        </p:nvGraphicFramePr>
        <p:xfrm>
          <a:off x="1115616" y="1165121"/>
          <a:ext cx="7245350" cy="45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500" y="1103511"/>
            <a:ext cx="3564396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Reported on ClinVar x6 = VUS</a:t>
            </a:r>
          </a:p>
          <a:p>
            <a:r>
              <a:rPr lang="en-GB" sz="1600" dirty="0" smtClean="0"/>
              <a:t>Reported on LOVD x5 = VUS</a:t>
            </a:r>
          </a:p>
          <a:p>
            <a:r>
              <a:rPr lang="en-GB" sz="1600" dirty="0" smtClean="0"/>
              <a:t>Reported on UMD/BRCA Share x8 = VUS</a:t>
            </a:r>
          </a:p>
          <a:p>
            <a:r>
              <a:rPr lang="en-GB" sz="1600" dirty="0" smtClean="0"/>
              <a:t>Reported by Caputo </a:t>
            </a:r>
            <a:r>
              <a:rPr lang="en-GB" sz="1600" i="1" dirty="0" smtClean="0"/>
              <a:t>et al </a:t>
            </a:r>
            <a:r>
              <a:rPr lang="en-GB" sz="1600" dirty="0" smtClean="0"/>
              <a:t>2012</a:t>
            </a:r>
          </a:p>
          <a:p>
            <a:r>
              <a:rPr lang="en-GB" sz="1600" dirty="0" smtClean="0"/>
              <a:t>Reported by </a:t>
            </a:r>
            <a:r>
              <a:rPr lang="en-GB" sz="1600" dirty="0" err="1" smtClean="0"/>
              <a:t>Coulet</a:t>
            </a:r>
            <a:r>
              <a:rPr lang="en-GB" sz="1600" dirty="0" smtClean="0"/>
              <a:t> </a:t>
            </a:r>
            <a:r>
              <a:rPr lang="en-GB" sz="1600" i="1" dirty="0" smtClean="0"/>
              <a:t>et al </a:t>
            </a:r>
            <a:r>
              <a:rPr lang="en-GB" sz="1600" dirty="0" smtClean="0"/>
              <a:t>2010</a:t>
            </a:r>
          </a:p>
          <a:p>
            <a:r>
              <a:rPr lang="en-GB" sz="1600" b="1" dirty="0" smtClean="0"/>
              <a:t>Over 20 cases</a:t>
            </a:r>
          </a:p>
          <a:p>
            <a:r>
              <a:rPr lang="en-GB" sz="1600" dirty="0" smtClean="0"/>
              <a:t>Can’t be sure no overlap however still fairly compelling case-control evidence with 0 cases in gnomAD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9672" y="3381936"/>
            <a:ext cx="288032" cy="112718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0294" y="972034"/>
            <a:ext cx="208823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Can you use PM5 if you have functional data?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06338" y="1870928"/>
            <a:ext cx="648072" cy="253305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2270" y="1103511"/>
            <a:ext cx="208823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Use of PP4 allowed by CanVIG specification 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6636246" y="2026841"/>
            <a:ext cx="1260140" cy="194860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534" y="588989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Therefore guidelines can “get” to class 4 even though it “feels” like a class 3 VUS 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306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5. LP to LB??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BRCA2:</a:t>
            </a:r>
            <a:r>
              <a:rPr lang="en-GB" b="1" dirty="0" smtClean="0"/>
              <a:t> </a:t>
            </a:r>
            <a:r>
              <a:rPr lang="en-GB" b="1" dirty="0"/>
              <a:t>c.8351G&gt;A </a:t>
            </a:r>
            <a:r>
              <a:rPr lang="en-GB" b="1" dirty="0" smtClean="0"/>
              <a:t>p.(Arg2784Gln)</a:t>
            </a:r>
          </a:p>
          <a:p>
            <a:r>
              <a:rPr lang="en-GB" dirty="0" smtClean="0"/>
              <a:t>Can-VIG March 2019 classified as </a:t>
            </a:r>
            <a:r>
              <a:rPr lang="en-GB" b="1" dirty="0" smtClean="0">
                <a:solidFill>
                  <a:srgbClr val="17B9FF"/>
                </a:solidFill>
              </a:rPr>
              <a:t>LP class 4 </a:t>
            </a:r>
            <a:r>
              <a:rPr lang="en-GB" dirty="0" smtClean="0"/>
              <a:t>based on functional studies by </a:t>
            </a:r>
            <a:r>
              <a:rPr lang="en-GB" dirty="0" err="1" smtClean="0"/>
              <a:t>Guidigli</a:t>
            </a:r>
            <a:r>
              <a:rPr lang="en-GB" dirty="0" smtClean="0"/>
              <a:t> 2013, </a:t>
            </a:r>
            <a:r>
              <a:rPr lang="en-GB" dirty="0" err="1" smtClean="0"/>
              <a:t>Guidigli</a:t>
            </a:r>
            <a:r>
              <a:rPr lang="en-GB" dirty="0" smtClean="0"/>
              <a:t> 2018, Hart 2018 &amp; Mesman 2019. Also UK cases x3; LOVD x27; ClinVar x13 &amp; x1 gnomAD non-cancer females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However ENIGMA </a:t>
            </a:r>
            <a:r>
              <a:rPr lang="en-GB" dirty="0" err="1" smtClean="0"/>
              <a:t>multifac</a:t>
            </a:r>
            <a:r>
              <a:rPr lang="en-GB" dirty="0" smtClean="0"/>
              <a:t> paper – Parsons et al 2019 classified as </a:t>
            </a:r>
            <a:r>
              <a:rPr lang="en-GB" dirty="0" smtClean="0">
                <a:solidFill>
                  <a:srgbClr val="FF0000"/>
                </a:solidFill>
              </a:rPr>
              <a:t>likely benign </a:t>
            </a:r>
            <a:r>
              <a:rPr lang="en-GB" dirty="0" smtClean="0"/>
              <a:t>(</a:t>
            </a:r>
            <a:r>
              <a:rPr lang="en-GB" i="1" dirty="0" smtClean="0"/>
              <a:t>based on co-segregation LR of 0.00011 and co-occurrence LR of 0.05 giving combined LR (odds causality) 8.7E-06)</a:t>
            </a:r>
            <a:endParaRPr lang="en-GB" dirty="0" smtClean="0"/>
          </a:p>
          <a:p>
            <a:r>
              <a:rPr lang="en-GB" dirty="0" smtClean="0"/>
              <a:t>Hypomorphic or moderate-risk?</a:t>
            </a:r>
          </a:p>
          <a:p>
            <a:r>
              <a:rPr lang="en-GB" dirty="0" smtClean="0"/>
              <a:t>Active project group in ENIGMA for this variant now – please send cases!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560840" cy="2028825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Proposed change to ACGS report template</a:t>
            </a:r>
            <a:endParaRPr lang="en-GB" dirty="0">
              <a:solidFill>
                <a:srgbClr val="17B9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4" y="1600200"/>
            <a:ext cx="78445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444208" y="3356992"/>
            <a:ext cx="1872208" cy="129614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55576" y="5589240"/>
            <a:ext cx="7488832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6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Logistics of variant reclassification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</a:t>
            </a:r>
            <a:r>
              <a:rPr lang="en-US" dirty="0" err="1"/>
              <a:t>C</a:t>
            </a:r>
            <a:r>
              <a:rPr lang="en-US" dirty="0" err="1" smtClean="0"/>
              <a:t>anVIG</a:t>
            </a:r>
            <a:r>
              <a:rPr lang="en-US" dirty="0" smtClean="0"/>
              <a:t> email group to identify other </a:t>
            </a:r>
            <a:r>
              <a:rPr lang="en-US" dirty="0" err="1" smtClean="0"/>
              <a:t>centres</a:t>
            </a:r>
            <a:r>
              <a:rPr lang="en-US" dirty="0" smtClean="0"/>
              <a:t> with families with same variant</a:t>
            </a:r>
          </a:p>
          <a:p>
            <a:r>
              <a:rPr lang="en-US" dirty="0" smtClean="0"/>
              <a:t>Alert clinicians involved in patient care</a:t>
            </a:r>
          </a:p>
          <a:p>
            <a:r>
              <a:rPr lang="en-US" dirty="0" smtClean="0"/>
              <a:t>Proposal:</a:t>
            </a:r>
          </a:p>
          <a:p>
            <a:pPr lvl="1"/>
            <a:r>
              <a:rPr lang="en-US" dirty="0" smtClean="0"/>
              <a:t>CSTAG to develop simple form to </a:t>
            </a:r>
            <a:r>
              <a:rPr lang="en-US" dirty="0" err="1" smtClean="0"/>
              <a:t>summarise</a:t>
            </a:r>
            <a:r>
              <a:rPr lang="en-US" dirty="0" smtClean="0"/>
              <a:t> reclassification including evidence and ACMG </a:t>
            </a:r>
            <a:r>
              <a:rPr lang="en-US" smtClean="0"/>
              <a:t>criteria </a:t>
            </a:r>
          </a:p>
          <a:p>
            <a:pPr lvl="1"/>
            <a:r>
              <a:rPr lang="en-US" smtClean="0"/>
              <a:t>To </a:t>
            </a:r>
            <a:r>
              <a:rPr lang="en-US" dirty="0" smtClean="0"/>
              <a:t>be reviewed by another lab/CSTAG</a:t>
            </a:r>
          </a:p>
          <a:p>
            <a:pPr lvl="1"/>
            <a:r>
              <a:rPr lang="en-US" dirty="0" err="1" smtClean="0"/>
              <a:t>CanVIG</a:t>
            </a:r>
            <a:r>
              <a:rPr lang="en-US" dirty="0" smtClean="0"/>
              <a:t> to email reclassification alert to all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9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6" y="3385132"/>
            <a:ext cx="8728884" cy="339204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841950" y="946911"/>
            <a:ext cx="7647751" cy="2513189"/>
            <a:chOff x="748124" y="2558857"/>
            <a:chExt cx="7647751" cy="25131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937" y="2558857"/>
              <a:ext cx="7300126" cy="19456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124" y="4437713"/>
              <a:ext cx="7647751" cy="6343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907152" y="4149080"/>
            <a:ext cx="142344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7989" y="3375311"/>
            <a:ext cx="3412503" cy="719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4023513"/>
            <a:ext cx="716437" cy="7736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4149080"/>
            <a:ext cx="2448272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4128" y="4149080"/>
            <a:ext cx="1070475" cy="6480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1. Classification change - Benign to Pathogenic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8650" y="2904014"/>
          <a:ext cx="7886700" cy="2194560"/>
        </p:xfrm>
        <a:graphic>
          <a:graphicData uri="http://schemas.openxmlformats.org/drawingml/2006/table">
            <a:tbl>
              <a:tblPr/>
              <a:tblGrid>
                <a:gridCol w="3943350"/>
                <a:gridCol w="394335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 dirty="0">
                          <a:effectLst/>
                        </a:rPr>
                        <a:t>Family LLR (Easton):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-1.5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>
                          <a:effectLst/>
                        </a:rPr>
                        <a:t>Co-occurrence LLR (Easton):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effectLst/>
                        </a:rPr>
                        <a:t>-2.1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>
                          <a:effectLst/>
                        </a:rPr>
                        <a:t>Segregation LLR (Easton):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0.25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>
                          <a:effectLst/>
                        </a:rPr>
                        <a:t>Combined LLR (Easton):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-3.35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>
                          <a:effectLst/>
                        </a:rPr>
                        <a:t>Odds of causality (Easton):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0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i="1">
                          <a:effectLst/>
                        </a:rPr>
                        <a:t>Odds of neutrality (Easton):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2219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96675" y="27085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 smtClean="0"/>
              <a:t>BRCA1</a:t>
            </a:r>
            <a:r>
              <a:rPr lang="en-GB" sz="3600" dirty="0" smtClean="0"/>
              <a:t>: c.5207T&gt;C p. (Val1736Ala)</a:t>
            </a:r>
          </a:p>
          <a:p>
            <a:r>
              <a:rPr lang="en-GB" sz="3600" dirty="0" smtClean="0"/>
              <a:t>Easton assessment: neutral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451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cerdiscovery.aacrjournals.org/content/candisc/3/4/399/F1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0"/>
          <a:stretch/>
        </p:blipFill>
        <p:spPr bwMode="auto">
          <a:xfrm>
            <a:off x="369855" y="1412776"/>
            <a:ext cx="8350633" cy="52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1736" y="0"/>
            <a:ext cx="8408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Co-occurrence caused </a:t>
            </a:r>
            <a:r>
              <a:rPr lang="en-GB" sz="3600" dirty="0" err="1" smtClean="0"/>
              <a:t>Fanconi</a:t>
            </a:r>
            <a:r>
              <a:rPr lang="en-GB" sz="3600" dirty="0" smtClean="0"/>
              <a:t> –like </a:t>
            </a:r>
            <a:r>
              <a:rPr lang="en-GB" sz="3600" dirty="0"/>
              <a:t>syndrome - </a:t>
            </a:r>
            <a:r>
              <a:rPr lang="en-GB" sz="3600" dirty="0" err="1"/>
              <a:t>Domchek</a:t>
            </a:r>
            <a:r>
              <a:rPr lang="en-GB" sz="3600" dirty="0"/>
              <a:t> </a:t>
            </a:r>
            <a:r>
              <a:rPr lang="en-GB" sz="3600" i="1" dirty="0"/>
              <a:t>et al </a:t>
            </a:r>
            <a:r>
              <a:rPr lang="en-GB" sz="3600" dirty="0"/>
              <a:t>2013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5172" y="5440680"/>
            <a:ext cx="184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Microcephaly</a:t>
            </a:r>
          </a:p>
          <a:p>
            <a:r>
              <a:rPr lang="en-GB" dirty="0">
                <a:solidFill>
                  <a:prstClr val="black"/>
                </a:solidFill>
              </a:rPr>
              <a:t>Short stature</a:t>
            </a:r>
          </a:p>
          <a:p>
            <a:r>
              <a:rPr lang="en-GB" dirty="0">
                <a:solidFill>
                  <a:prstClr val="black"/>
                </a:solidFill>
              </a:rPr>
              <a:t>DD</a:t>
            </a:r>
          </a:p>
          <a:p>
            <a:r>
              <a:rPr lang="en-GB" dirty="0">
                <a:solidFill>
                  <a:prstClr val="black"/>
                </a:solidFill>
              </a:rPr>
              <a:t>dysmorphic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7414" y="5542713"/>
            <a:ext cx="228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Extreme toxicity to </a:t>
            </a:r>
            <a:r>
              <a:rPr lang="en-GB" dirty="0" smtClean="0">
                <a:solidFill>
                  <a:prstClr val="black"/>
                </a:solidFill>
              </a:rPr>
              <a:t>platinum therapy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7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20" y="3104964"/>
            <a:ext cx="6254480" cy="21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ancerdiscovery.aacrjournals.org/content/candisc/3/4/399/F2.large.jpg?width=800&amp;height=600&amp;carouse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88758"/>
            <a:ext cx="6982596" cy="6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52" y="4636375"/>
            <a:ext cx="4643678" cy="21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1484784"/>
            <a:ext cx="2166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7B9FF"/>
                </a:solidFill>
              </a:rPr>
              <a:t>Shown to be hypomorphic with respect to biochemical &amp; cellular </a:t>
            </a:r>
            <a:r>
              <a:rPr lang="en-GB" b="1" dirty="0" smtClean="0">
                <a:solidFill>
                  <a:srgbClr val="17B9FF"/>
                </a:solidFill>
              </a:rPr>
              <a:t>function </a:t>
            </a:r>
            <a:r>
              <a:rPr lang="en-GB" b="1" dirty="0">
                <a:solidFill>
                  <a:srgbClr val="17B9FF"/>
                </a:solidFill>
              </a:rPr>
              <a:t>but no evidence of reduced penetrance with respect to cancer </a:t>
            </a:r>
            <a:r>
              <a:rPr lang="en-GB" b="1" dirty="0" smtClean="0">
                <a:solidFill>
                  <a:srgbClr val="17B9FF"/>
                </a:solidFill>
              </a:rPr>
              <a:t>susceptibility in 11 additional families</a:t>
            </a:r>
            <a:endParaRPr lang="en-GB" b="1" dirty="0">
              <a:solidFill>
                <a:srgbClr val="17B9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Consistent with case-control data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" y="1269483"/>
            <a:ext cx="4652536" cy="29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5979"/>
            <a:ext cx="42926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76464" y="3140968"/>
            <a:ext cx="6115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32772"/>
            <a:ext cx="5721121" cy="225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7858" y="56612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= not present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112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4" y="2564904"/>
            <a:ext cx="4237445" cy="195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417910" indent="-160735">
              <a:lnSpc>
                <a:spcPct val="90000"/>
              </a:lnSpc>
              <a:spcAft>
                <a:spcPct val="50000"/>
              </a:spcAft>
              <a:buChar char="–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642938" indent="-128588">
              <a:lnSpc>
                <a:spcPct val="90000"/>
              </a:lnSpc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900113" indent="-128588">
              <a:lnSpc>
                <a:spcPct val="90000"/>
              </a:lnSpc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1157288" indent="-128588">
              <a:lnSpc>
                <a:spcPct val="90000"/>
              </a:lnSpc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  <a:defRPr/>
            </a:pPr>
            <a:fld id="{A7F3E2E7-43D3-445D-B8BB-0536BB7248D8}" type="slidenum">
              <a:rPr lang="en-GB" altLang="en-US" sz="788">
                <a:solidFill>
                  <a:prstClr val="black"/>
                </a:solidFill>
              </a:rPr>
              <a:pPr>
                <a:spcAft>
                  <a:spcPct val="0"/>
                </a:spcAft>
                <a:buFontTx/>
                <a:buNone/>
                <a:defRPr/>
              </a:pPr>
              <a:t>7</a:t>
            </a:fld>
            <a:endParaRPr lang="en-GB" altLang="en-US" sz="788">
              <a:solidFill>
                <a:prstClr val="black"/>
              </a:solidFill>
            </a:endParaRPr>
          </a:p>
        </p:txBody>
      </p:sp>
      <p:grpSp>
        <p:nvGrpSpPr>
          <p:cNvPr id="77827" name="Group 4"/>
          <p:cNvGrpSpPr>
            <a:grpSpLocks noChangeAspect="1"/>
          </p:cNvGrpSpPr>
          <p:nvPr/>
        </p:nvGrpSpPr>
        <p:grpSpPr bwMode="auto">
          <a:xfrm>
            <a:off x="-324544" y="877613"/>
            <a:ext cx="9883281" cy="5935763"/>
            <a:chOff x="-2301" y="-1528"/>
            <a:chExt cx="12282" cy="7376"/>
          </a:xfrm>
        </p:grpSpPr>
        <p:sp>
          <p:nvSpPr>
            <p:cNvPr id="778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301" y="-1528"/>
              <a:ext cx="12282" cy="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8" y="-1476"/>
              <a:ext cx="5698" cy="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148064" y="821168"/>
            <a:ext cx="34539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</a:rPr>
              <a:t>BRCA1</a:t>
            </a:r>
            <a:r>
              <a:rPr lang="en-US" sz="3200" dirty="0" smtClean="0">
                <a:solidFill>
                  <a:prstClr val="black"/>
                </a:solidFill>
              </a:rPr>
              <a:t>: c.594-2A&gt;C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3200" dirty="0">
                <a:solidFill>
                  <a:prstClr val="black"/>
                </a:solidFill>
              </a:rPr>
              <a:t>IVS9-2A&gt;C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FHx</a:t>
            </a:r>
            <a:r>
              <a:rPr lang="en-US" dirty="0" smtClean="0">
                <a:solidFill>
                  <a:prstClr val="black"/>
                </a:solidFill>
              </a:rPr>
              <a:t> &amp; co-occurrence data = not consistent with pathogenic variant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3701" y="4722929"/>
            <a:ext cx="7830300" cy="1614798"/>
            <a:chOff x="141894" y="5154240"/>
            <a:chExt cx="10440396" cy="2153065"/>
          </a:xfrm>
        </p:grpSpPr>
        <p:sp>
          <p:nvSpPr>
            <p:cNvPr id="3" name="TextBox 2"/>
            <p:cNvSpPr txBox="1"/>
            <p:nvPr/>
          </p:nvSpPr>
          <p:spPr>
            <a:xfrm>
              <a:off x="5537183" y="5154240"/>
              <a:ext cx="5045107" cy="196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Always in cis with </a:t>
              </a:r>
              <a:r>
                <a:rPr lang="en-US" dirty="0" smtClean="0">
                  <a:solidFill>
                    <a:prstClr val="black"/>
                  </a:solidFill>
                </a:rPr>
                <a:t>c.641A&gt;G causes Exon 10 skipping– </a:t>
              </a:r>
              <a:r>
                <a:rPr lang="en-US" dirty="0">
                  <a:solidFill>
                    <a:prstClr val="black"/>
                  </a:solidFill>
                </a:rPr>
                <a:t>out of </a:t>
              </a:r>
              <a:r>
                <a:rPr lang="en-US" dirty="0" smtClean="0">
                  <a:solidFill>
                    <a:prstClr val="black"/>
                  </a:solidFill>
                </a:rPr>
                <a:t>frame but </a:t>
              </a:r>
              <a:endParaRPr lang="en-US" dirty="0">
                <a:solidFill>
                  <a:prstClr val="black"/>
                </a:solidFill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20-30% naturally </a:t>
              </a:r>
              <a:r>
                <a:rPr lang="en-US" dirty="0">
                  <a:solidFill>
                    <a:prstClr val="black"/>
                  </a:solidFill>
                </a:rPr>
                <a:t>occurring 8,11 isoform rescues phenotype 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1894" y="6814862"/>
              <a:ext cx="74755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496" y="107595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2. Classification change - Pathogenic to Benign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" y="4373672"/>
            <a:ext cx="5252665" cy="19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92"/>
          <a:stretch/>
        </p:blipFill>
        <p:spPr>
          <a:xfrm>
            <a:off x="342230" y="25752"/>
            <a:ext cx="8459540" cy="26914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40968"/>
            <a:ext cx="7920879" cy="36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852936"/>
            <a:ext cx="8928992" cy="40050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8924" y="2924944"/>
            <a:ext cx="615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ENIGMA </a:t>
            </a:r>
            <a:r>
              <a:rPr lang="en-GB" b="1" dirty="0">
                <a:solidFill>
                  <a:srgbClr val="00B0F0"/>
                </a:solidFill>
              </a:rPr>
              <a:t>classification criteria Version 2.5.1 29 June 2017 </a:t>
            </a:r>
          </a:p>
        </p:txBody>
      </p:sp>
    </p:spTree>
    <p:extLst>
      <p:ext uri="{BB962C8B-B14F-4D97-AF65-F5344CB8AC3E}">
        <p14:creationId xmlns:p14="http://schemas.microsoft.com/office/powerpoint/2010/main" val="272834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3. Classification change  - Likely Pathogenic to VUS (change in evidence / guidelines)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800" i="1" dirty="0" smtClean="0"/>
              <a:t>BRCA2:</a:t>
            </a:r>
            <a:r>
              <a:rPr lang="en-GB" sz="2800" dirty="0" smtClean="0"/>
              <a:t> </a:t>
            </a:r>
            <a:r>
              <a:rPr lang="en-GB" sz="2800" dirty="0"/>
              <a:t>c.73G&gt;A, p.(Gly25Arg) </a:t>
            </a:r>
            <a:endParaRPr lang="en-GB" sz="2800" dirty="0" smtClean="0"/>
          </a:p>
          <a:p>
            <a:r>
              <a:rPr lang="en-GB" sz="2800" dirty="0" smtClean="0"/>
              <a:t>[pedigree showing proband with metastatic </a:t>
            </a:r>
            <a:r>
              <a:rPr lang="en-GB" sz="2800" dirty="0" err="1" smtClean="0"/>
              <a:t>BrCa</a:t>
            </a:r>
            <a:r>
              <a:rPr lang="en-GB" sz="2800" dirty="0" smtClean="0"/>
              <a:t> aged 39, mother with </a:t>
            </a:r>
            <a:r>
              <a:rPr lang="en-GB" sz="2800" dirty="0" err="1" smtClean="0"/>
              <a:t>OvCa</a:t>
            </a:r>
            <a:r>
              <a:rPr lang="en-GB" sz="2800" dirty="0" smtClean="0"/>
              <a:t> aged 59, maternal grandmother with </a:t>
            </a:r>
            <a:r>
              <a:rPr lang="en-GB" sz="2800" dirty="0" err="1" smtClean="0"/>
              <a:t>BrCa</a:t>
            </a:r>
            <a:r>
              <a:rPr lang="en-GB" sz="2800" dirty="0" smtClean="0"/>
              <a:t> aged 70 and 2 maternal cousins with </a:t>
            </a:r>
            <a:r>
              <a:rPr lang="en-GB" sz="2800" dirty="0" err="1" smtClean="0"/>
              <a:t>BrCa</a:t>
            </a:r>
            <a:r>
              <a:rPr lang="en-GB" sz="2800" dirty="0" smtClean="0"/>
              <a:t> aged 61 and 73. Plus 5 predictive tests in the family who had inherited this variant]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885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VIG_presentation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CDB3B47B-E546-422F-BDA4-8353178DE413}" vid="{6390ECF1-5B94-44D8-BBB0-C13A4B5AD3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866</Words>
  <Application>Microsoft Macintosh PowerPoint</Application>
  <PresentationFormat>On-screen Show (4:3)</PresentationFormat>
  <Paragraphs>119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CanVIG_presentation_template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Consistent with case-control data</vt:lpstr>
      <vt:lpstr>PowerPoint Presentation</vt:lpstr>
      <vt:lpstr>PowerPoint Presentation</vt:lpstr>
      <vt:lpstr>3. Classification change  - Likely Pathogenic to VUS (change in evidence / guidelines)</vt:lpstr>
      <vt:lpstr>BRCA2: c.73G&gt;A p.(Gly25Arg)</vt:lpstr>
      <vt:lpstr>New evidence / new guidelines</vt:lpstr>
      <vt:lpstr>PowerPoint Presentation</vt:lpstr>
      <vt:lpstr>4. VUS or LP? – user application of guidelines </vt:lpstr>
      <vt:lpstr>PowerPoint Presentation</vt:lpstr>
      <vt:lpstr>BRCA1 c.5071A&gt;G p.(Thr1691Ala)</vt:lpstr>
      <vt:lpstr>5. LP to LB??</vt:lpstr>
      <vt:lpstr>Proposed change to ACGS report template</vt:lpstr>
      <vt:lpstr>Logistics of variant reclassification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BRCA reclassification cases</dc:title>
  <dc:creator>Miranda Durkie</dc:creator>
  <cp:lastModifiedBy>Miranda Durkie</cp:lastModifiedBy>
  <cp:revision>84</cp:revision>
  <dcterms:created xsi:type="dcterms:W3CDTF">2021-02-04T16:00:53Z</dcterms:created>
  <dcterms:modified xsi:type="dcterms:W3CDTF">2021-03-15T09:06:54Z</dcterms:modified>
</cp:coreProperties>
</file>