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60" r:id="rId3"/>
    <p:sldId id="258" r:id="rId4"/>
    <p:sldId id="262" r:id="rId5"/>
    <p:sldId id="264" r:id="rId6"/>
    <p:sldId id="259" r:id="rId7"/>
    <p:sldId id="261" r:id="rId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11" roundtripDataSignature="AMtx7miNiT/FDWujm6fY3Jhpj8eJPJP1e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70" autoAdjust="0"/>
    <p:restoredTop sz="94660"/>
  </p:normalViewPr>
  <p:slideViewPr>
    <p:cSldViewPr snapToGrid="0">
      <p:cViewPr>
        <p:scale>
          <a:sx n="66" d="100"/>
          <a:sy n="66" d="100"/>
        </p:scale>
        <p:origin x="-80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customschemas.google.com/relationships/presentationmetadata" Target="metadata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9900793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9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2" name="Google Shape;32;p1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3" name="Google Shape;33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5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cardiodb.org/allelefrequencyapp/" TargetMode="External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 dirty="0"/>
              <a:t>Can-VIG </a:t>
            </a:r>
            <a:r>
              <a:rPr lang="en-GB" dirty="0" smtClean="0"/>
              <a:t>BA1/BS1</a:t>
            </a:r>
            <a:br>
              <a:rPr lang="en-GB" dirty="0" smtClean="0"/>
            </a:br>
            <a:r>
              <a:rPr lang="en-GB" dirty="0" smtClean="0"/>
              <a:t>for BRCA1 and BRCA2</a:t>
            </a:r>
            <a:endParaRPr dirty="0"/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GB" dirty="0" smtClean="0"/>
              <a:t>Miranda Durkie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955" y="0"/>
            <a:ext cx="8229600" cy="1030085"/>
          </a:xfrm>
        </p:spPr>
        <p:txBody>
          <a:bodyPr/>
          <a:lstStyle/>
          <a:p>
            <a:r>
              <a:rPr lang="en-GB" dirty="0" smtClean="0"/>
              <a:t>ENIGMA </a:t>
            </a:r>
            <a:r>
              <a:rPr lang="en-GB" dirty="0" err="1" smtClean="0"/>
              <a:t>Whiffin</a:t>
            </a:r>
            <a:r>
              <a:rPr lang="en-GB" dirty="0" smtClean="0"/>
              <a:t> calculations 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55" y="808860"/>
            <a:ext cx="7455310" cy="4845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19" y="5654490"/>
            <a:ext cx="9018639" cy="999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51619" y="5654490"/>
            <a:ext cx="9018639" cy="10707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1348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686" y="158524"/>
            <a:ext cx="8229600" cy="1143000"/>
          </a:xfrm>
        </p:spPr>
        <p:txBody>
          <a:bodyPr/>
          <a:lstStyle/>
          <a:p>
            <a:r>
              <a:rPr lang="en-GB" dirty="0" smtClean="0"/>
              <a:t>BA1/BS1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37343"/>
            <a:ext cx="8496300" cy="5207000"/>
          </a:xfrm>
        </p:spPr>
        <p:txBody>
          <a:bodyPr>
            <a:normAutofit fontScale="62500" lnSpcReduction="20000"/>
          </a:bodyPr>
          <a:lstStyle/>
          <a:p>
            <a:pPr marL="114300" lvl="1" indent="0">
              <a:buNone/>
            </a:pPr>
            <a:r>
              <a:rPr lang="en-GB" sz="3600" b="1" dirty="0">
                <a:solidFill>
                  <a:schemeClr val="tx1"/>
                </a:solidFill>
              </a:rPr>
              <a:t>Compare against female non-cancer control alleles only </a:t>
            </a:r>
            <a:r>
              <a:rPr lang="en-GB" sz="3100" dirty="0" smtClean="0">
                <a:solidFill>
                  <a:schemeClr val="tx1"/>
                </a:solidFill>
              </a:rPr>
              <a:t>(~120,000 </a:t>
            </a:r>
            <a:r>
              <a:rPr lang="en-GB" sz="3100" dirty="0">
                <a:solidFill>
                  <a:schemeClr val="tx1"/>
                </a:solidFill>
              </a:rPr>
              <a:t>in </a:t>
            </a:r>
            <a:r>
              <a:rPr lang="en-GB" sz="3100" dirty="0" err="1">
                <a:solidFill>
                  <a:schemeClr val="tx1"/>
                </a:solidFill>
              </a:rPr>
              <a:t>gnomAD</a:t>
            </a:r>
            <a:r>
              <a:rPr lang="en-GB" sz="3100" dirty="0">
                <a:solidFill>
                  <a:schemeClr val="tx1"/>
                </a:solidFill>
              </a:rPr>
              <a:t> v2.2.1 </a:t>
            </a:r>
            <a:r>
              <a:rPr lang="en-GB" sz="3100" dirty="0" smtClean="0">
                <a:solidFill>
                  <a:schemeClr val="tx1"/>
                </a:solidFill>
              </a:rPr>
              <a:t>vs </a:t>
            </a:r>
            <a:r>
              <a:rPr lang="en-GB" sz="3100" dirty="0">
                <a:solidFill>
                  <a:schemeClr val="tx1"/>
                </a:solidFill>
              </a:rPr>
              <a:t>&gt;250,000 for BRCA1/2 total</a:t>
            </a:r>
            <a:r>
              <a:rPr lang="en-GB" sz="3100" dirty="0" smtClean="0">
                <a:solidFill>
                  <a:schemeClr val="tx1"/>
                </a:solidFill>
              </a:rPr>
              <a:t>)</a:t>
            </a:r>
            <a:endParaRPr lang="en-GB" sz="3100" dirty="0">
              <a:solidFill>
                <a:schemeClr val="tx1"/>
              </a:solidFill>
            </a:endParaRPr>
          </a:p>
          <a:p>
            <a:pPr marL="1028700" lvl="2" indent="-457200"/>
            <a:r>
              <a:rPr lang="en-GB" sz="2700" dirty="0">
                <a:solidFill>
                  <a:schemeClr val="tx1"/>
                </a:solidFill>
              </a:rPr>
              <a:t>Implement female non-cancer controls for PS4 calculations too</a:t>
            </a:r>
          </a:p>
          <a:p>
            <a:pPr marL="1028700" lvl="2" indent="-457200"/>
            <a:r>
              <a:rPr lang="en-GB" sz="2700" dirty="0">
                <a:solidFill>
                  <a:schemeClr val="tx1"/>
                </a:solidFill>
              </a:rPr>
              <a:t>Need update to canvaruk.org website and PHE data</a:t>
            </a:r>
            <a:endParaRPr lang="en-GB" sz="2700" dirty="0"/>
          </a:p>
          <a:p>
            <a:endParaRPr lang="en-GB" dirty="0" smtClean="0">
              <a:solidFill>
                <a:schemeClr val="tx1"/>
              </a:solidFill>
            </a:endParaRPr>
          </a:p>
          <a:p>
            <a:pPr marL="11430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Current </a:t>
            </a:r>
            <a:r>
              <a:rPr lang="en-GB" dirty="0" err="1">
                <a:solidFill>
                  <a:schemeClr val="tx1"/>
                </a:solidFill>
              </a:rPr>
              <a:t>CanVIG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guidelines BA1</a:t>
            </a:r>
            <a:r>
              <a:rPr lang="en-GB" dirty="0">
                <a:solidFill>
                  <a:schemeClr val="tx1"/>
                </a:solidFill>
              </a:rPr>
              <a:t>: 0.5%-1</a:t>
            </a:r>
            <a:r>
              <a:rPr lang="en-GB" dirty="0" smtClean="0">
                <a:solidFill>
                  <a:schemeClr val="tx1"/>
                </a:solidFill>
              </a:rPr>
              <a:t>%  BS1: n/a</a:t>
            </a:r>
            <a:endParaRPr lang="en-GB" dirty="0">
              <a:solidFill>
                <a:schemeClr val="tx1"/>
              </a:solidFill>
            </a:endParaRPr>
          </a:p>
          <a:p>
            <a:pPr marL="114300" indent="0">
              <a:buNone/>
            </a:pPr>
            <a:r>
              <a:rPr lang="en-GB" b="1" dirty="0" smtClean="0">
                <a:solidFill>
                  <a:schemeClr val="tx1"/>
                </a:solidFill>
              </a:rPr>
              <a:t>ENIGMA/</a:t>
            </a:r>
            <a:r>
              <a:rPr lang="en-GB" b="1" dirty="0" err="1" smtClean="0">
                <a:solidFill>
                  <a:schemeClr val="tx1"/>
                </a:solidFill>
              </a:rPr>
              <a:t>CanVIG</a:t>
            </a:r>
            <a:r>
              <a:rPr lang="en-GB" b="1" dirty="0" smtClean="0">
                <a:solidFill>
                  <a:schemeClr val="tx1"/>
                </a:solidFill>
              </a:rPr>
              <a:t>:  </a:t>
            </a:r>
          </a:p>
          <a:p>
            <a:r>
              <a:rPr lang="en-GB" b="1" dirty="0" smtClean="0">
                <a:solidFill>
                  <a:schemeClr val="tx1"/>
                </a:solidFill>
              </a:rPr>
              <a:t>BA1 round </a:t>
            </a:r>
            <a:r>
              <a:rPr lang="en-GB" b="1" dirty="0">
                <a:solidFill>
                  <a:schemeClr val="tx1"/>
                </a:solidFill>
              </a:rPr>
              <a:t>up to </a:t>
            </a:r>
            <a:r>
              <a:rPr lang="en-GB" b="1" dirty="0" smtClean="0">
                <a:solidFill>
                  <a:schemeClr val="tx1"/>
                </a:solidFill>
              </a:rPr>
              <a:t>0.001 (0.1%) </a:t>
            </a:r>
            <a:r>
              <a:rPr lang="en-GB" b="1" dirty="0">
                <a:solidFill>
                  <a:schemeClr val="tx1"/>
                </a:solidFill>
              </a:rPr>
              <a:t>for </a:t>
            </a:r>
            <a:r>
              <a:rPr lang="en-GB" b="1" dirty="0" smtClean="0">
                <a:solidFill>
                  <a:schemeClr val="tx1"/>
                </a:solidFill>
              </a:rPr>
              <a:t>BRCA1/2</a:t>
            </a:r>
          </a:p>
          <a:p>
            <a:r>
              <a:rPr lang="en-GB" b="1" dirty="0" smtClean="0">
                <a:solidFill>
                  <a:schemeClr val="tx1"/>
                </a:solidFill>
              </a:rPr>
              <a:t>BS1 round up to 0.0001 (0.01%) </a:t>
            </a:r>
            <a:r>
              <a:rPr lang="en-GB" b="1" dirty="0">
                <a:solidFill>
                  <a:schemeClr val="tx1"/>
                </a:solidFill>
              </a:rPr>
              <a:t>for </a:t>
            </a:r>
            <a:r>
              <a:rPr lang="en-GB" b="1" dirty="0" smtClean="0">
                <a:solidFill>
                  <a:schemeClr val="tx1"/>
                </a:solidFill>
              </a:rPr>
              <a:t>BRCA1/2 </a:t>
            </a:r>
          </a:p>
          <a:p>
            <a:r>
              <a:rPr lang="en-GB" b="1" dirty="0" smtClean="0">
                <a:solidFill>
                  <a:schemeClr val="tx1"/>
                </a:solidFill>
              </a:rPr>
              <a:t>= Maximum credible population AF in cardiodb.org/</a:t>
            </a:r>
            <a:r>
              <a:rPr lang="en-GB" b="1" dirty="0" err="1" smtClean="0">
                <a:solidFill>
                  <a:schemeClr val="tx1"/>
                </a:solidFill>
              </a:rPr>
              <a:t>allelefreqencyapp</a:t>
            </a:r>
            <a:r>
              <a:rPr lang="en-GB" b="1" dirty="0" smtClean="0">
                <a:solidFill>
                  <a:schemeClr val="tx1"/>
                </a:solidFill>
              </a:rPr>
              <a:t>/ </a:t>
            </a:r>
            <a:r>
              <a:rPr lang="en-GB" b="1" dirty="0" smtClean="0">
                <a:solidFill>
                  <a:srgbClr val="FF0000"/>
                </a:solidFill>
              </a:rPr>
              <a:t>(not the same as gnomAD MAF!)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Use cardiodb.org/</a:t>
            </a:r>
            <a:r>
              <a:rPr lang="en-GB" b="1" dirty="0" err="1" smtClean="0">
                <a:solidFill>
                  <a:srgbClr val="FF0000"/>
                </a:solidFill>
              </a:rPr>
              <a:t>allelefrequencyapp</a:t>
            </a:r>
            <a:r>
              <a:rPr lang="en-GB" b="1" dirty="0" smtClean="0">
                <a:solidFill>
                  <a:srgbClr val="FF0000"/>
                </a:solidFill>
              </a:rPr>
              <a:t>/ to calculate max tolerated allele count </a:t>
            </a:r>
            <a:r>
              <a:rPr lang="en-GB" b="1" smtClean="0">
                <a:solidFill>
                  <a:srgbClr val="FF0000"/>
                </a:solidFill>
              </a:rPr>
              <a:t>for gnomAD</a:t>
            </a:r>
            <a:endParaRPr lang="en-GB" b="1" dirty="0">
              <a:solidFill>
                <a:srgbClr val="FF0000"/>
              </a:solidFill>
            </a:endParaRPr>
          </a:p>
          <a:p>
            <a:endParaRPr lang="en-GB" dirty="0" smtClean="0"/>
          </a:p>
          <a:p>
            <a:r>
              <a:rPr lang="en-GB" dirty="0" smtClean="0"/>
              <a:t>TP53: </a:t>
            </a:r>
            <a:r>
              <a:rPr lang="en-GB" dirty="0" smtClean="0">
                <a:solidFill>
                  <a:srgbClr val="00B050"/>
                </a:solidFill>
              </a:rPr>
              <a:t>BA1 0.1%; BS1 0.03%</a:t>
            </a:r>
          </a:p>
          <a:p>
            <a:r>
              <a:rPr lang="en-GB" dirty="0" smtClean="0"/>
              <a:t>PTEN: BA1 1%; BS1 0.1%</a:t>
            </a:r>
          </a:p>
          <a:p>
            <a:r>
              <a:rPr lang="en-GB" dirty="0" smtClean="0"/>
              <a:t>CDH1: </a:t>
            </a:r>
            <a:r>
              <a:rPr lang="en-GB" dirty="0" smtClean="0">
                <a:solidFill>
                  <a:srgbClr val="00B050"/>
                </a:solidFill>
              </a:rPr>
              <a:t>BA1 0.2%; </a:t>
            </a:r>
            <a:r>
              <a:rPr lang="en-GB" dirty="0" smtClean="0"/>
              <a:t>BS1 0.1%</a:t>
            </a:r>
          </a:p>
          <a:p>
            <a:r>
              <a:rPr lang="en-GB" dirty="0" smtClean="0"/>
              <a:t>AD hearing loss: </a:t>
            </a:r>
            <a:r>
              <a:rPr lang="en-GB" dirty="0" smtClean="0">
                <a:solidFill>
                  <a:srgbClr val="00B050"/>
                </a:solidFill>
              </a:rPr>
              <a:t>BA1 0.1%; BS1 0.02%</a:t>
            </a:r>
          </a:p>
          <a:p>
            <a:endParaRPr lang="en-GB" dirty="0">
              <a:solidFill>
                <a:srgbClr val="00B050"/>
              </a:solidFill>
            </a:endParaRPr>
          </a:p>
          <a:p>
            <a:pPr marL="114300" indent="0">
              <a:buNone/>
            </a:pPr>
            <a:endParaRPr lang="en-GB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95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BRCA2 </a:t>
            </a:r>
            <a:r>
              <a:rPr lang="en-GB" sz="3100" dirty="0">
                <a:hlinkClick r:id="rId2"/>
              </a:rPr>
              <a:t>https://www.cardiodb.org/allelefrequencyapp/</a:t>
            </a:r>
            <a:endParaRPr lang="en-GB" sz="31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229" y="1482601"/>
            <a:ext cx="7416800" cy="5054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>
          <a:xfrm>
            <a:off x="633612" y="5527437"/>
            <a:ext cx="1494973" cy="100980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6301441" y="5404065"/>
            <a:ext cx="1494973" cy="100980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8542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278" y="132487"/>
            <a:ext cx="7392932" cy="6435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val 6"/>
          <p:cNvSpPr/>
          <p:nvPr/>
        </p:nvSpPr>
        <p:spPr>
          <a:xfrm>
            <a:off x="6512237" y="0"/>
            <a:ext cx="1494973" cy="69668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1262742" y="5889172"/>
            <a:ext cx="1698172" cy="384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155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6301"/>
            <a:ext cx="8229600" cy="1143000"/>
          </a:xfrm>
        </p:spPr>
        <p:txBody>
          <a:bodyPr/>
          <a:lstStyle/>
          <a:p>
            <a:r>
              <a:rPr lang="en-GB" dirty="0" smtClean="0"/>
              <a:t>Founder mutation exceptions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1053" y="1263316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BRCA1 c.5266dup – 55 alleles (0.2% Ashkenazi Jew; 0.019% NFE)</a:t>
            </a:r>
          </a:p>
          <a:p>
            <a:r>
              <a:rPr lang="en-GB" dirty="0" smtClean="0"/>
              <a:t>BRCA1 c.68_69dup – 58 alleles (0.4% Ashkenazi Jew; 0.0085% NFE)</a:t>
            </a:r>
          </a:p>
          <a:p>
            <a:r>
              <a:rPr lang="en-GB" dirty="0" smtClean="0"/>
              <a:t>BRCA2 c.5946del – 78 alleles (0.59% Ashkenazi Jew; 0.011% NFE)</a:t>
            </a:r>
          </a:p>
          <a:p>
            <a:r>
              <a:rPr lang="en-GB" dirty="0" smtClean="0"/>
              <a:t>Next most common (</a:t>
            </a:r>
            <a:r>
              <a:rPr lang="en-GB" dirty="0" err="1" smtClean="0"/>
              <a:t>Rebbeck</a:t>
            </a:r>
            <a:r>
              <a:rPr lang="en-GB" dirty="0" smtClean="0"/>
              <a:t> 2018)</a:t>
            </a:r>
          </a:p>
          <a:p>
            <a:pPr lvl="1"/>
            <a:r>
              <a:rPr lang="en-GB" dirty="0" smtClean="0">
                <a:solidFill>
                  <a:srgbClr val="00B050"/>
                </a:solidFill>
              </a:rPr>
              <a:t>BRCA1 c.181T&gt;G – 0.004%</a:t>
            </a:r>
          </a:p>
          <a:p>
            <a:pPr lvl="1"/>
            <a:r>
              <a:rPr lang="en-GB" dirty="0" smtClean="0">
                <a:solidFill>
                  <a:srgbClr val="00B050"/>
                </a:solidFill>
              </a:rPr>
              <a:t>BRCA2 c.6275_6276del (UK) – 0.003%</a:t>
            </a:r>
          </a:p>
          <a:p>
            <a:pPr lvl="1"/>
            <a:r>
              <a:rPr lang="en-GB" dirty="0" smtClean="0">
                <a:solidFill>
                  <a:srgbClr val="00B050"/>
                </a:solidFill>
              </a:rPr>
              <a:t>BRCA1 c.4065_4068del (UK) – 0.002%</a:t>
            </a:r>
            <a:endParaRPr lang="en-GB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86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genes…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5077" y="1334729"/>
            <a:ext cx="8229600" cy="4525963"/>
          </a:xfrm>
        </p:spPr>
        <p:txBody>
          <a:bodyPr>
            <a:normAutofit/>
          </a:bodyPr>
          <a:lstStyle/>
          <a:p>
            <a:r>
              <a:rPr lang="en-GB" dirty="0" err="1" smtClean="0"/>
              <a:t>CanVIG</a:t>
            </a:r>
            <a:r>
              <a:rPr lang="en-GB" dirty="0" smtClean="0"/>
              <a:t> Steering &amp; Advisory Group (CSTAG) agreed 09/07 to use similar approach for Lynch syndrome </a:t>
            </a:r>
          </a:p>
          <a:p>
            <a:r>
              <a:rPr lang="en-GB" dirty="0" smtClean="0"/>
              <a:t>Based on </a:t>
            </a:r>
          </a:p>
          <a:p>
            <a:pPr lvl="1"/>
            <a:r>
              <a:rPr lang="en-GB" dirty="0" smtClean="0"/>
              <a:t>incidence of colorectal cancer for MLH1/MSH2 and endometrial cancer for MSH6 &amp; PMS2</a:t>
            </a:r>
          </a:p>
          <a:p>
            <a:r>
              <a:rPr lang="en-GB" dirty="0" smtClean="0"/>
              <a:t>Data to follow</a:t>
            </a:r>
          </a:p>
          <a:p>
            <a:r>
              <a:rPr lang="en-GB" dirty="0" smtClean="0"/>
              <a:t>Can expand this to other CSGs…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3682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319</Words>
  <Application>Microsoft Macintosh PowerPoint</Application>
  <PresentationFormat>On-screen Show (4:3)</PresentationFormat>
  <Paragraphs>34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Can-VIG BA1/BS1 for BRCA1 and BRCA2</vt:lpstr>
      <vt:lpstr>ENIGMA Whiffin calculations </vt:lpstr>
      <vt:lpstr>BA1/BS1</vt:lpstr>
      <vt:lpstr>BRCA2 https://www.cardiodb.org/allelefrequencyapp/</vt:lpstr>
      <vt:lpstr>PowerPoint Presentation</vt:lpstr>
      <vt:lpstr>Founder mutation exceptions</vt:lpstr>
      <vt:lpstr>Other genes…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Can-VIG additional benign criteria</dc:title>
  <dc:creator>dnamd</dc:creator>
  <cp:lastModifiedBy>Laura King</cp:lastModifiedBy>
  <cp:revision>47</cp:revision>
  <dcterms:created xsi:type="dcterms:W3CDTF">2019-10-07T08:53:58Z</dcterms:created>
  <dcterms:modified xsi:type="dcterms:W3CDTF">2020-10-06T08:47:39Z</dcterms:modified>
</cp:coreProperties>
</file>