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82" r:id="rId3"/>
    <p:sldId id="284" r:id="rId4"/>
    <p:sldId id="285" r:id="rId5"/>
    <p:sldId id="288" r:id="rId6"/>
    <p:sldId id="290" r:id="rId7"/>
    <p:sldId id="289" r:id="rId8"/>
    <p:sldId id="294" r:id="rId9"/>
    <p:sldId id="293" r:id="rId10"/>
    <p:sldId id="292" r:id="rId11"/>
    <p:sldId id="291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9A4"/>
    <a:srgbClr val="F5860B"/>
    <a:srgbClr val="FDF5B9"/>
    <a:srgbClr val="F2D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C8AFC-ECD2-469E-8DEA-C55B3998665F}" v="311" dt="2022-11-17T01:54:21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8478" autoAdjust="0"/>
  </p:normalViewPr>
  <p:slideViewPr>
    <p:cSldViewPr snapToGrid="0">
      <p:cViewPr varScale="1">
        <p:scale>
          <a:sx n="69" d="100"/>
          <a:sy n="69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950BF-66E8-44B5-96A0-5CA194177B92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CB7-AD2F-4D1D-8CE2-B3A6E04DA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3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2CB7-AD2F-4D1D-8CE2-B3A6E04DA7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1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A2CB7-AD2F-4D1D-8CE2-B3A6E04DA7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3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674813"/>
            <a:ext cx="1001184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1800" b="1" i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220663"/>
            <a:ext cx="1001184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1800" b="1" i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16567" y="260350"/>
            <a:ext cx="1509184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i="0">
                <a:solidFill>
                  <a:srgbClr val="381E37"/>
                </a:solidFill>
              </a:rPr>
              <a:t>The Royal Marsden</a:t>
            </a:r>
          </a:p>
        </p:txBody>
      </p:sp>
      <p:pic>
        <p:nvPicPr>
          <p:cNvPr id="8" name="Picture 3" descr="C:\Documents and Settings\mgaffney\Desktop\Matthew G\NHS_(white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34" y="6465888"/>
            <a:ext cx="48683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rest_white_large_anti-alia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85" y="5880101"/>
            <a:ext cx="57996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Title Placeholder 1"/>
          <p:cNvSpPr>
            <a:spLocks noGrp="1"/>
          </p:cNvSpPr>
          <p:nvPr>
            <p:ph type="ctrTitle"/>
          </p:nvPr>
        </p:nvSpPr>
        <p:spPr>
          <a:xfrm>
            <a:off x="1314451" y="1628776"/>
            <a:ext cx="4624916" cy="2320925"/>
          </a:xfrm>
          <a:ln algn="ctr"/>
        </p:spPr>
        <p:txBody>
          <a:bodyPr/>
          <a:lstStyle>
            <a:lvl1pPr>
              <a:lnSpc>
                <a:spcPts val="4400"/>
              </a:lnSpc>
              <a:defRPr sz="4200">
                <a:solidFill>
                  <a:srgbClr val="48D7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0835" name="Text Placeholder 25"/>
          <p:cNvSpPr>
            <a:spLocks noGrp="1"/>
          </p:cNvSpPr>
          <p:nvPr>
            <p:ph type="subTitle" idx="1"/>
          </p:nvPr>
        </p:nvSpPr>
        <p:spPr>
          <a:xfrm>
            <a:off x="1316567" y="3949700"/>
            <a:ext cx="4622800" cy="1752600"/>
          </a:xfrm>
        </p:spPr>
        <p:txBody>
          <a:bodyPr/>
          <a:lstStyle>
            <a:lvl1pPr marL="0" indent="0">
              <a:buFont typeface="Georgia" pitchFamily="18" charset="0"/>
              <a:buNone/>
              <a:defRPr sz="3200">
                <a:solidFill>
                  <a:srgbClr val="48D7FF"/>
                </a:solidFill>
                <a:latin typeface="Trebuchet MS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rgbClr val="381E37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381E37"/>
                </a:solidFill>
              </a:defRPr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600075"/>
            <a:ext cx="2565400" cy="55562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6568" y="600075"/>
            <a:ext cx="7497233" cy="55562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73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720725" indent="-360363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179513" indent="-4572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</a:defRPr>
            </a:lvl3pPr>
            <a:lvl4pPr marL="1433513" indent="-357188"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</a:defRPr>
            </a:lvl4pPr>
            <a:lvl5pPr>
              <a:buClr>
                <a:schemeClr val="tx2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92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567" y="1630363"/>
            <a:ext cx="503131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085" y="1630363"/>
            <a:ext cx="503131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4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6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0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2BBD9-BB03-482D-A598-C0FD7BAC7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4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16567" y="600075"/>
            <a:ext cx="1026583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5"/>
          <p:cNvSpPr>
            <a:spLocks noGrp="1"/>
          </p:cNvSpPr>
          <p:nvPr>
            <p:ph type="body" idx="1"/>
          </p:nvPr>
        </p:nvSpPr>
        <p:spPr bwMode="auto">
          <a:xfrm>
            <a:off x="1316567" y="1630363"/>
            <a:ext cx="102658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0" y="1674813"/>
            <a:ext cx="1001184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1800" b="1" i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220663"/>
            <a:ext cx="1001184" cy="0"/>
          </a:xfrm>
          <a:prstGeom prst="line">
            <a:avLst/>
          </a:prstGeom>
          <a:noFill/>
          <a:ln w="381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1800" b="1" i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1316567" y="260350"/>
            <a:ext cx="1509184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i="0">
                <a:solidFill>
                  <a:srgbClr val="3C1A40"/>
                </a:solidFill>
              </a:rPr>
              <a:t>The Royal Marsden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1" y="260350"/>
            <a:ext cx="494453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>
                <a:solidFill>
                  <a:schemeClr val="bg1"/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1" y="260350"/>
            <a:ext cx="505884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0" i="0">
                <a:solidFill>
                  <a:schemeClr val="bg1"/>
                </a:solidFill>
              </a:defRPr>
            </a:lvl1pPr>
          </a:lstStyle>
          <a:p>
            <a:fld id="{1B384981-77CA-4BF7-8B31-79AB6A27F9A7}" type="slidenum">
              <a:rPr lang="en-GB" smtClean="0"/>
              <a:t>‹#›</a:t>
            </a:fld>
            <a:endParaRPr lang="en-GB"/>
          </a:p>
        </p:txBody>
      </p:sp>
      <p:pic>
        <p:nvPicPr>
          <p:cNvPr id="1033" name="Picture 9" descr="crest_blue_darker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9385" y="5881688"/>
            <a:ext cx="5715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7771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358775" indent="-358775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20725" indent="-360363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074738" indent="-352425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433513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4pPr>
      <a:lvl5pPr marL="1792288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5pPr>
      <a:lvl6pPr marL="2249488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</a:defRPr>
      </a:lvl6pPr>
      <a:lvl7pPr marL="2706688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</a:defRPr>
      </a:lvl7pPr>
      <a:lvl8pPr marL="3163888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</a:defRPr>
      </a:lvl8pPr>
      <a:lvl9pPr marL="3621088" indent="-357188" algn="l" rtl="0" eaLnBrk="1" fontAlgn="base" hangingPunct="1">
        <a:spcBef>
          <a:spcPct val="20000"/>
        </a:spcBef>
        <a:spcAft>
          <a:spcPct val="0"/>
        </a:spcAft>
        <a:buFont typeface="Georgia" pitchFamily="18" charset="0"/>
        <a:buChar char="–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kcgg.org/information-education/ukcgg-consensus-meetings/#collapse591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kcgg.org/information-education/ukcgg-consensus-meetings/#collapse5911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dg2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dg2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38715-3221-EB30-3435-39E0DD4434D3}"/>
              </a:ext>
            </a:extLst>
          </p:cNvPr>
          <p:cNvSpPr/>
          <p:nvPr/>
        </p:nvSpPr>
        <p:spPr>
          <a:xfrm>
            <a:off x="-63060" y="-73572"/>
            <a:ext cx="12328634" cy="18393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82C74-B8D2-4893-B471-F626BF8A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0688"/>
            <a:ext cx="10153650" cy="2387600"/>
          </a:xfrm>
        </p:spPr>
        <p:txBody>
          <a:bodyPr>
            <a:noAutofit/>
          </a:bodyPr>
          <a:lstStyle/>
          <a:p>
            <a:pPr algn="l"/>
            <a:br>
              <a:rPr lang="en-GB" sz="4000" b="0" i="0" strike="noStrike" dirty="0">
                <a:solidFill>
                  <a:schemeClr val="tx1"/>
                </a:solidFill>
              </a:rPr>
            </a:br>
            <a:r>
              <a:rPr lang="en-GB" sz="4000" b="0" i="0" strike="noStrike" dirty="0">
                <a:solidFill>
                  <a:schemeClr val="tx1"/>
                </a:solidFill>
              </a:rPr>
              <a:t>“Lynch like Syndrome”… what’s in a name? </a:t>
            </a:r>
            <a:endParaRPr lang="en-GB" sz="4800" b="0" i="0" strike="noStrike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FAE70-4F09-4C0E-8B28-FC3C7B5F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766"/>
            <a:ext cx="9144000" cy="2179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Dr Terri McVeigh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Consultant Clinical Geneticist, The Royal Marsden NHS Foundation Trust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UKCGG/CanGene-CanVar National MDT 17</a:t>
            </a:r>
            <a:r>
              <a:rPr lang="en-GB" sz="1800" baseline="30000" dirty="0"/>
              <a:t>th</a:t>
            </a:r>
            <a:r>
              <a:rPr lang="en-GB" sz="1800" dirty="0"/>
              <a:t> November 2022 </a:t>
            </a:r>
            <a:endParaRPr lang="en-GB" sz="1800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cap="none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4F8F9E-4666-4C9E-B6E8-C7FF719D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2" y="59942"/>
            <a:ext cx="1838216" cy="1440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BA38054-1577-443C-A4C9-1A63147EC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21" y="59942"/>
            <a:ext cx="3672103" cy="14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85C76-18E2-8919-1BCB-4E01A52D1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A60ED00-4E62-3240-8C53-963E8433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73" y="128124"/>
            <a:ext cx="9565832" cy="6696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F09C2-2EFA-C91C-00B9-264B65BA341E}"/>
              </a:ext>
            </a:extLst>
          </p:cNvPr>
          <p:cNvSpPr txBox="1"/>
          <p:nvPr/>
        </p:nvSpPr>
        <p:spPr>
          <a:xfrm>
            <a:off x="1164678" y="5971659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9A9A4"/>
                </a:solidFill>
              </a:rPr>
              <a:t>Lynch Like Syndrome..????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C70DE-3080-2BAD-B28D-740CD341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(if ever) should “Lynch-like Syndrome” be diagnosed?</a:t>
            </a:r>
          </a:p>
        </p:txBody>
      </p:sp>
    </p:spTree>
    <p:extLst>
      <p:ext uri="{BB962C8B-B14F-4D97-AF65-F5344CB8AC3E}">
        <p14:creationId xmlns:p14="http://schemas.microsoft.com/office/powerpoint/2010/main" val="8677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EA6-A061-39AC-4F28-B8F479D02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D7039-AAA8-CF38-DE2E-6D789735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54DAE8-2382-D668-A777-EFEC0A284291}"/>
              </a:ext>
            </a:extLst>
          </p:cNvPr>
          <p:cNvSpPr txBox="1"/>
          <p:nvPr/>
        </p:nvSpPr>
        <p:spPr>
          <a:xfrm>
            <a:off x="1197428" y="6073259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Familial Colorectal Cancer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D116-4371-9908-2FB6-2B36919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(if ever) should “Lynch-like Syndrome” be diagnosed?</a:t>
            </a:r>
          </a:p>
        </p:txBody>
      </p:sp>
    </p:spTree>
    <p:extLst>
      <p:ext uri="{BB962C8B-B14F-4D97-AF65-F5344CB8AC3E}">
        <p14:creationId xmlns:p14="http://schemas.microsoft.com/office/powerpoint/2010/main" val="381760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738715-3221-EB30-3435-39E0DD4434D3}"/>
              </a:ext>
            </a:extLst>
          </p:cNvPr>
          <p:cNvSpPr/>
          <p:nvPr/>
        </p:nvSpPr>
        <p:spPr>
          <a:xfrm>
            <a:off x="-63060" y="-73572"/>
            <a:ext cx="12328634" cy="18393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82C74-B8D2-4893-B471-F626BF8A1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0688"/>
            <a:ext cx="10153650" cy="2387600"/>
          </a:xfrm>
        </p:spPr>
        <p:txBody>
          <a:bodyPr>
            <a:noAutofit/>
          </a:bodyPr>
          <a:lstStyle/>
          <a:p>
            <a:pPr algn="l"/>
            <a:br>
              <a:rPr lang="en-GB" sz="4000" b="0" i="0" strike="noStrike" dirty="0">
                <a:solidFill>
                  <a:schemeClr val="tx1"/>
                </a:solidFill>
              </a:rPr>
            </a:br>
            <a:r>
              <a:rPr lang="en-GB" sz="4000" b="0" i="0" strike="noStrike" dirty="0">
                <a:solidFill>
                  <a:schemeClr val="tx1"/>
                </a:solidFill>
              </a:rPr>
              <a:t>“Lynch like Syndrome”… what’s in a name? </a:t>
            </a:r>
            <a:endParaRPr lang="en-GB" sz="4800" b="0" i="0" strike="noStrike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FAE70-4F09-4C0E-8B28-FC3C7B5F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4766"/>
            <a:ext cx="9144000" cy="2179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Dr Terri McVeigh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cap="none" dirty="0"/>
              <a:t>Consultant Clinical Geneticist, The Royal Marsden NHS Foundation Trust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UKCGG/CanGene-CanVar National MDT 17</a:t>
            </a:r>
            <a:r>
              <a:rPr lang="en-GB" sz="1800" baseline="30000" dirty="0"/>
              <a:t>th</a:t>
            </a:r>
            <a:r>
              <a:rPr lang="en-GB" sz="1800" dirty="0"/>
              <a:t> November 2022 </a:t>
            </a:r>
            <a:endParaRPr lang="en-GB" sz="1800" cap="none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cap="none" dirty="0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4F8F9E-4666-4C9E-B6E8-C7FF719D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2" y="59942"/>
            <a:ext cx="1838216" cy="1440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BA38054-1577-443C-A4C9-1A63147EC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21" y="59942"/>
            <a:ext cx="3672103" cy="144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A53A55-25FD-681E-100A-0BB47B1B5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075" y="5092263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9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9916-5F82-2963-71E6-B3F0EC18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Molecular testing strategies for Lynch syndrome in people with colorectal cancer [NICE DG27]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85353-A351-9920-C9D0-5079FB9E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E5A8B-2CF5-730C-43BA-B9B66CA5C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388" y="1478423"/>
            <a:ext cx="7047150" cy="78949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625A47-CE7C-6911-48D9-F3F708E7550D}"/>
              </a:ext>
            </a:extLst>
          </p:cNvPr>
          <p:cNvSpPr/>
          <p:nvPr/>
        </p:nvSpPr>
        <p:spPr>
          <a:xfrm>
            <a:off x="6095999" y="4499429"/>
            <a:ext cx="4093029" cy="534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2A8F0-EB6A-9653-E768-FFBF1578B203}"/>
              </a:ext>
            </a:extLst>
          </p:cNvPr>
          <p:cNvSpPr/>
          <p:nvPr/>
        </p:nvSpPr>
        <p:spPr>
          <a:xfrm>
            <a:off x="4971142" y="6369050"/>
            <a:ext cx="4093029" cy="534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F888E-5335-A1DA-FFE6-8D8A9A780A4A}"/>
              </a:ext>
            </a:extLst>
          </p:cNvPr>
          <p:cNvSpPr/>
          <p:nvPr/>
        </p:nvSpPr>
        <p:spPr>
          <a:xfrm>
            <a:off x="0" y="1983514"/>
            <a:ext cx="4845001" cy="534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EDD7E-366E-DCA8-55D3-6DEB973350A8}"/>
              </a:ext>
            </a:extLst>
          </p:cNvPr>
          <p:cNvSpPr txBox="1"/>
          <p:nvPr/>
        </p:nvSpPr>
        <p:spPr>
          <a:xfrm>
            <a:off x="138961" y="6367002"/>
            <a:ext cx="9127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Molecular testing strategies for Lynch syndrome in people with colorectal cancer. NICE Diagnostics guidance [DG27]Published: 22 February 2017. Available from </a:t>
            </a:r>
            <a:r>
              <a:rPr lang="en-GB" sz="1200" i="1" dirty="0">
                <a:solidFill>
                  <a:schemeClr val="tx2"/>
                </a:solidFill>
                <a:hlinkClick r:id="rId3"/>
              </a:rPr>
              <a:t>https://www.nice.org.uk/guidance/dg27</a:t>
            </a:r>
            <a:r>
              <a:rPr lang="en-GB" sz="1200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66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40325 -0.3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69" y="-1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4655 -0.3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8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AA48-79FD-BEEA-2E7E-62190CB57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455" y="1630363"/>
            <a:ext cx="6769945" cy="4525962"/>
          </a:xfrm>
        </p:spPr>
        <p:txBody>
          <a:bodyPr/>
          <a:lstStyle/>
          <a:p>
            <a:r>
              <a:rPr lang="en-GB" sz="2000" dirty="0"/>
              <a:t>A priori probability of identifying constitutional MMR gene variant higher in patients: </a:t>
            </a:r>
          </a:p>
          <a:p>
            <a:pPr lvl="1"/>
            <a:r>
              <a:rPr lang="en-GB" sz="2000" dirty="0"/>
              <a:t>Diagnosed at younger ages </a:t>
            </a:r>
          </a:p>
          <a:p>
            <a:pPr lvl="1"/>
            <a:r>
              <a:rPr lang="en-GB" sz="2000" dirty="0"/>
              <a:t>MMRD rectal ca </a:t>
            </a:r>
          </a:p>
          <a:p>
            <a:pPr lvl="1"/>
            <a:r>
              <a:rPr lang="en-GB" sz="2000" dirty="0"/>
              <a:t>MSH2+/-MSH6 or isolated PMS2 loss </a:t>
            </a:r>
          </a:p>
          <a:p>
            <a:pPr lvl="1"/>
            <a:r>
              <a:rPr lang="en-GB" sz="2000" dirty="0"/>
              <a:t>With positive </a:t>
            </a:r>
            <a:r>
              <a:rPr lang="en-GB" sz="2000" dirty="0" err="1"/>
              <a:t>fhx</a:t>
            </a:r>
            <a:r>
              <a:rPr lang="en-GB" sz="2000" dirty="0"/>
              <a:t> (Amsterdam/modified Amsterdam/Bethesda) </a:t>
            </a:r>
          </a:p>
          <a:p>
            <a:r>
              <a:rPr lang="en-GB" sz="2000" dirty="0"/>
              <a:t>“Lynch-like Syndrome” </a:t>
            </a:r>
          </a:p>
          <a:p>
            <a:pPr lvl="1"/>
            <a:r>
              <a:rPr lang="en-GB" sz="2000" dirty="0"/>
              <a:t>Predisposition to MMR deficient cancer not explained by Lynch Syndrome</a:t>
            </a:r>
          </a:p>
          <a:p>
            <a:pPr lvl="1"/>
            <a:r>
              <a:rPr lang="en-GB" sz="2000" dirty="0"/>
              <a:t>MMR deficiency not explained by Lynch Syndrome, </a:t>
            </a:r>
            <a:r>
              <a:rPr lang="en-GB" sz="2000" i="1" dirty="0"/>
              <a:t>MLH1</a:t>
            </a:r>
            <a:r>
              <a:rPr lang="en-GB" sz="2000" dirty="0"/>
              <a:t> promoter hypermethylation (or biallelic somatic events)</a:t>
            </a:r>
          </a:p>
          <a:p>
            <a:pPr lvl="1"/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88CDF-D690-7CAE-CE89-4DB4A7AB4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695" y="-1141494"/>
            <a:ext cx="7047150" cy="7894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E9D1B7-F23A-C1B5-3468-283F54AC8526}"/>
              </a:ext>
            </a:extLst>
          </p:cNvPr>
          <p:cNvSpPr/>
          <p:nvPr/>
        </p:nvSpPr>
        <p:spPr>
          <a:xfrm>
            <a:off x="-1076325" y="2031139"/>
            <a:ext cx="5587951" cy="5341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8532D-024F-0A1B-05C7-FEA237D6C08F}"/>
              </a:ext>
            </a:extLst>
          </p:cNvPr>
          <p:cNvSpPr/>
          <p:nvPr/>
        </p:nvSpPr>
        <p:spPr>
          <a:xfrm>
            <a:off x="-1657350" y="3159207"/>
            <a:ext cx="6168975" cy="52010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7C93-E2BA-8F87-21FC-9872830677D0}"/>
              </a:ext>
            </a:extLst>
          </p:cNvPr>
          <p:cNvSpPr/>
          <p:nvPr/>
        </p:nvSpPr>
        <p:spPr>
          <a:xfrm>
            <a:off x="-1762124" y="3829051"/>
            <a:ext cx="6168975" cy="57014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E28BA9-D4C1-DC5F-76EC-47682BD5C71F}"/>
              </a:ext>
            </a:extLst>
          </p:cNvPr>
          <p:cNvSpPr/>
          <p:nvPr/>
        </p:nvSpPr>
        <p:spPr>
          <a:xfrm>
            <a:off x="-1209675" y="1866900"/>
            <a:ext cx="2305050" cy="2105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04C4D1-3F85-9F14-513B-DE7007D7B906}"/>
              </a:ext>
            </a:extLst>
          </p:cNvPr>
          <p:cNvSpPr/>
          <p:nvPr/>
        </p:nvSpPr>
        <p:spPr>
          <a:xfrm>
            <a:off x="-436034" y="5267571"/>
            <a:ext cx="2609850" cy="1857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A1BA0-5F98-A8A3-BAF2-318CDA05848C}"/>
              </a:ext>
            </a:extLst>
          </p:cNvPr>
          <p:cNvSpPr txBox="1"/>
          <p:nvPr/>
        </p:nvSpPr>
        <p:spPr>
          <a:xfrm>
            <a:off x="138961" y="6367002"/>
            <a:ext cx="91273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Molecular testing strategies for Lynch syndrome in people with colorectal cancer. NICE Diagnostics guidance [DG27]Published: 22 February 2017. Available from </a:t>
            </a:r>
            <a:r>
              <a:rPr lang="en-GB" sz="1200" i="1" dirty="0">
                <a:solidFill>
                  <a:schemeClr val="tx2"/>
                </a:solidFill>
                <a:hlinkClick r:id="rId3"/>
              </a:rPr>
              <a:t>https://www.nice.org.uk/guidance/dg27</a:t>
            </a:r>
            <a:r>
              <a:rPr lang="en-GB" sz="1200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7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E2A9-00F0-453B-BAA9-3DA2F5CD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mechanism is missing?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5CFAB-532F-B938-4866-77F87F729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488" y="1630363"/>
            <a:ext cx="3109912" cy="4525962"/>
          </a:xfrm>
        </p:spPr>
        <p:txBody>
          <a:bodyPr/>
          <a:lstStyle/>
          <a:p>
            <a:r>
              <a:rPr lang="en-GB" sz="2000" dirty="0"/>
              <a:t>Colorectal cancer risk associated in relatives of individuals with “LLS” intermediate – lower than patients with LS but higher than in familial </a:t>
            </a:r>
            <a:r>
              <a:rPr lang="en-GB" sz="2000" dirty="0" err="1"/>
              <a:t>crc</a:t>
            </a:r>
            <a:r>
              <a:rPr lang="en-GB" sz="2000" dirty="0"/>
              <a:t> </a:t>
            </a:r>
          </a:p>
          <a:p>
            <a:r>
              <a:rPr lang="en-GB" sz="2000" dirty="0"/>
              <a:t>? Heterogeneous group – some with a heritable component, most with sporadic cancer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47D14-76BD-4178-D22B-BDB9EED9D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8472488" cy="4958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7E01CB-222B-20C6-7AC1-82D41F1DB1F7}"/>
              </a:ext>
            </a:extLst>
          </p:cNvPr>
          <p:cNvSpPr txBox="1"/>
          <p:nvPr/>
        </p:nvSpPr>
        <p:spPr>
          <a:xfrm>
            <a:off x="0" y="6350000"/>
            <a:ext cx="120872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dirty="0" err="1">
                <a:solidFill>
                  <a:schemeClr val="tx2"/>
                </a:solidFill>
              </a:rPr>
              <a:t>Picó</a:t>
            </a:r>
            <a:r>
              <a:rPr lang="en-GB" sz="1000" i="1" dirty="0">
                <a:solidFill>
                  <a:schemeClr val="tx2"/>
                </a:solidFill>
              </a:rPr>
              <a:t> MD, et al. Clinical and Pathological Characterization of Lynch-Like Syndrome. Clin Gastroenterol Hepatol. 2020 </a:t>
            </a:r>
          </a:p>
          <a:p>
            <a:r>
              <a:rPr lang="en-GB" sz="1000" i="1" dirty="0">
                <a:solidFill>
                  <a:schemeClr val="tx2"/>
                </a:solidFill>
              </a:rPr>
              <a:t>Martínez-Roca A, et al. Lynch-like Syndrome: Potential Mechanisms and Management. Cancers (Basel). 2022</a:t>
            </a:r>
          </a:p>
          <a:p>
            <a:r>
              <a:rPr lang="en-GB" sz="1000" i="1" dirty="0" err="1">
                <a:solidFill>
                  <a:schemeClr val="tx2"/>
                </a:solidFill>
              </a:rPr>
              <a:t>Bucksch</a:t>
            </a:r>
            <a:r>
              <a:rPr lang="en-GB" sz="1000" i="1" dirty="0">
                <a:solidFill>
                  <a:schemeClr val="tx2"/>
                </a:solidFill>
              </a:rPr>
              <a:t>, K., et al. Cancer risks in Lynch syndrome, Lynch-like syndrome, and familial colorectal cancer type X: a prospective cohort study. BMC Cancer 20, 460 (2020)</a:t>
            </a:r>
          </a:p>
        </p:txBody>
      </p:sp>
    </p:spTree>
    <p:extLst>
      <p:ext uri="{BB962C8B-B14F-4D97-AF65-F5344CB8AC3E}">
        <p14:creationId xmlns:p14="http://schemas.microsoft.com/office/powerpoint/2010/main" val="72437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A191E-BB08-5E2E-90F6-9F5E7A9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80D9D-4049-2ED1-2531-36FFC10E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567" y="1630363"/>
            <a:ext cx="4186093" cy="4525962"/>
          </a:xfrm>
        </p:spPr>
        <p:txBody>
          <a:bodyPr/>
          <a:lstStyle/>
          <a:p>
            <a:r>
              <a:rPr lang="en-GB" dirty="0"/>
              <a:t>Colorectal screening for LLS (defined by MMRD not </a:t>
            </a:r>
            <a:r>
              <a:rPr lang="en-GB" dirty="0" err="1"/>
              <a:t>fhx</a:t>
            </a:r>
            <a:r>
              <a:rPr lang="en-GB" dirty="0"/>
              <a:t>) is more intense than familial CRC – equivalent to LS </a:t>
            </a:r>
          </a:p>
          <a:p>
            <a:r>
              <a:rPr lang="en-GB" dirty="0"/>
              <a:t>Universal MMR IHC/MSI testing increasingly available for non-colorectal cancers </a:t>
            </a:r>
          </a:p>
          <a:p>
            <a:pPr lvl="1"/>
            <a:r>
              <a:rPr lang="en-GB" sz="1800" dirty="0"/>
              <a:t>Endometrial </a:t>
            </a:r>
            <a:r>
              <a:rPr lang="en-GB" sz="1800" b="0" i="0" dirty="0">
                <a:solidFill>
                  <a:srgbClr val="0E0E0E"/>
                </a:solidFill>
                <a:effectLst/>
                <a:latin typeface="Inter"/>
              </a:rPr>
              <a:t>[NICE DG42]</a:t>
            </a:r>
            <a:r>
              <a:rPr lang="en-GB" sz="1800" dirty="0"/>
              <a:t> </a:t>
            </a:r>
          </a:p>
          <a:p>
            <a:pPr lvl="1"/>
            <a:r>
              <a:rPr lang="en-GB" sz="1800" dirty="0"/>
              <a:t>Ovarian </a:t>
            </a:r>
          </a:p>
          <a:p>
            <a:pPr lvl="1"/>
            <a:r>
              <a:rPr lang="en-GB" sz="1800" dirty="0"/>
              <a:t>Upper urinary </a:t>
            </a:r>
          </a:p>
          <a:p>
            <a:pPr lvl="1"/>
            <a:r>
              <a:rPr lang="en-GB" sz="1800" dirty="0"/>
              <a:t>Pancreatic </a:t>
            </a:r>
          </a:p>
          <a:p>
            <a:pPr lvl="1"/>
            <a:r>
              <a:rPr lang="en-GB" sz="1800" dirty="0"/>
              <a:t>Oesophageal …..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5A561-569E-C095-FC50-30172060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66" y="277019"/>
            <a:ext cx="6222410" cy="63039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638E5-5191-2706-A776-FFE8D57A6EA9}"/>
              </a:ext>
            </a:extLst>
          </p:cNvPr>
          <p:cNvSpPr/>
          <p:nvPr/>
        </p:nvSpPr>
        <p:spPr>
          <a:xfrm>
            <a:off x="5554297" y="1740693"/>
            <a:ext cx="6079742" cy="5453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5A3DD-F5CA-33D0-4B28-9CFEEA2D111D}"/>
              </a:ext>
            </a:extLst>
          </p:cNvPr>
          <p:cNvSpPr/>
          <p:nvPr/>
        </p:nvSpPr>
        <p:spPr>
          <a:xfrm>
            <a:off x="5554296" y="779859"/>
            <a:ext cx="6079742" cy="457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88591-0144-4B57-DFE2-E88ABA2C0C25}"/>
              </a:ext>
            </a:extLst>
          </p:cNvPr>
          <p:cNvSpPr txBox="1"/>
          <p:nvPr/>
        </p:nvSpPr>
        <p:spPr>
          <a:xfrm>
            <a:off x="0" y="6415513"/>
            <a:ext cx="1203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1" dirty="0">
                <a:solidFill>
                  <a:schemeClr val="tx2"/>
                </a:solidFill>
                <a:effectLst/>
              </a:rPr>
              <a:t>Monahan KJ, et al Hereditary CRC guidelines </a:t>
            </a:r>
            <a:r>
              <a:rPr lang="en-GB" sz="1200" b="0" i="1" dirty="0" err="1">
                <a:solidFill>
                  <a:schemeClr val="tx2"/>
                </a:solidFill>
                <a:effectLst/>
              </a:rPr>
              <a:t>eDelphi</a:t>
            </a:r>
            <a:r>
              <a:rPr lang="en-GB" sz="1200" b="0" i="1" dirty="0">
                <a:solidFill>
                  <a:schemeClr val="tx2"/>
                </a:solidFill>
                <a:effectLst/>
              </a:rPr>
              <a:t> consensus group. Guidelines for the management of hereditary colorectal cancer from the British Society of Gastroenterology (BSG)/Association of Coloproctology of Great Britain and Ireland (ACPGBI)/United Kingdom Cancer Genetics Group (UKCGG). Gut. 2020</a:t>
            </a:r>
            <a:endParaRPr lang="en-GB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2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8934-352A-E75A-B0BD-0B0A4BFD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Points to consider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CC24-1D11-2A16-C8EA-4FC11876D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far do we need to go to </a:t>
            </a:r>
            <a:r>
              <a:rPr lang="en-GB" i="1" dirty="0"/>
              <a:t>exclude</a:t>
            </a:r>
            <a:r>
              <a:rPr lang="en-GB" dirty="0"/>
              <a:t> Lynch Syndrome?</a:t>
            </a:r>
          </a:p>
          <a:p>
            <a:r>
              <a:rPr lang="en-GB" dirty="0"/>
              <a:t>Should screening for patients with cancer be guided only by “unexplained” MMRD status or modified based on </a:t>
            </a:r>
            <a:r>
              <a:rPr lang="en-GB" dirty="0" err="1"/>
              <a:t>fhx</a:t>
            </a:r>
            <a:r>
              <a:rPr lang="en-GB" dirty="0"/>
              <a:t>? </a:t>
            </a:r>
          </a:p>
          <a:p>
            <a:pPr lvl="1"/>
            <a:r>
              <a:rPr lang="en-GB" dirty="0"/>
              <a:t>Factors to consider: </a:t>
            </a:r>
          </a:p>
          <a:p>
            <a:pPr lvl="2"/>
            <a:r>
              <a:rPr lang="en-GB" dirty="0"/>
              <a:t>Availability and extent of somatic testing (technology and samples)</a:t>
            </a:r>
          </a:p>
          <a:p>
            <a:pPr lvl="2"/>
            <a:r>
              <a:rPr lang="en-GB" dirty="0"/>
              <a:t>Colorectal –v- endometrial –v- non-CRC/EC primary</a:t>
            </a:r>
          </a:p>
          <a:p>
            <a:pPr lvl="2"/>
            <a:r>
              <a:rPr lang="en-GB" dirty="0"/>
              <a:t>Age at diagnosis </a:t>
            </a:r>
          </a:p>
          <a:p>
            <a:pPr lvl="2"/>
            <a:r>
              <a:rPr lang="en-GB" dirty="0" err="1"/>
              <a:t>FHx</a:t>
            </a:r>
            <a:r>
              <a:rPr lang="en-GB" dirty="0"/>
              <a:t> (or lack thereof) of CRC/EC/other cancer </a:t>
            </a:r>
          </a:p>
          <a:p>
            <a:pPr lvl="2"/>
            <a:r>
              <a:rPr lang="en-GB" dirty="0"/>
              <a:t>Pattern of protein loss(?) </a:t>
            </a:r>
          </a:p>
          <a:p>
            <a:pPr lvl="2"/>
            <a:r>
              <a:rPr lang="en-GB" dirty="0"/>
              <a:t>One –v- no somatic variant identified </a:t>
            </a:r>
          </a:p>
        </p:txBody>
      </p:sp>
    </p:spTree>
    <p:extLst>
      <p:ext uri="{BB962C8B-B14F-4D97-AF65-F5344CB8AC3E}">
        <p14:creationId xmlns:p14="http://schemas.microsoft.com/office/powerpoint/2010/main" val="155615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BD5C903-87E6-1E1D-3F73-F6743E04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67" y="161918"/>
            <a:ext cx="9565832" cy="6696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B3582C-0598-F1A9-1AEF-0E86D824B3D5}"/>
              </a:ext>
            </a:extLst>
          </p:cNvPr>
          <p:cNvSpPr txBox="1"/>
          <p:nvPr/>
        </p:nvSpPr>
        <p:spPr>
          <a:xfrm>
            <a:off x="1104900" y="59817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Lynch Like Syndrome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B44A-11B5-EFC6-AEC6-A8682278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(if ever) should “Lynch-like Syndrome” be diagnosed?</a:t>
            </a:r>
          </a:p>
        </p:txBody>
      </p:sp>
    </p:spTree>
    <p:extLst>
      <p:ext uri="{BB962C8B-B14F-4D97-AF65-F5344CB8AC3E}">
        <p14:creationId xmlns:p14="http://schemas.microsoft.com/office/powerpoint/2010/main" val="14829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506D-9FD3-00B6-E568-84E038FA9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66F98-B6DF-2E0D-DD2E-3BAF59693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7" y="0"/>
            <a:ext cx="9797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7526D-EF72-195A-CBB5-95CB097DFFF5}"/>
              </a:ext>
            </a:extLst>
          </p:cNvPr>
          <p:cNvSpPr txBox="1"/>
          <p:nvPr/>
        </p:nvSpPr>
        <p:spPr>
          <a:xfrm>
            <a:off x="1197427" y="5999718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Lynch Like Syndrome..?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ED0D7-7191-8E32-89A0-FF2B1A80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(if ever) should “Lynch-like Syndrome” be diagnosed?</a:t>
            </a:r>
          </a:p>
        </p:txBody>
      </p:sp>
    </p:spTree>
    <p:extLst>
      <p:ext uri="{BB962C8B-B14F-4D97-AF65-F5344CB8AC3E}">
        <p14:creationId xmlns:p14="http://schemas.microsoft.com/office/powerpoint/2010/main" val="9854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CF9C-C1DF-BB9B-F356-89B8FF68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880B9F4-093C-3739-B664-0ED2615C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7" y="26419"/>
            <a:ext cx="9759402" cy="6831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9B6909-F689-2834-599B-AEC378A31A66}"/>
              </a:ext>
            </a:extLst>
          </p:cNvPr>
          <p:cNvSpPr txBox="1"/>
          <p:nvPr/>
        </p:nvSpPr>
        <p:spPr>
          <a:xfrm>
            <a:off x="1199197" y="597165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5860B"/>
                </a:solidFill>
              </a:rPr>
              <a:t>Lynch Like Syndrome..??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09E8-0235-FE9B-D00E-A66548E0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(if ever) should “Lynch-like Syndrome” be diagnosed?</a:t>
            </a:r>
          </a:p>
        </p:txBody>
      </p:sp>
    </p:spTree>
    <p:extLst>
      <p:ext uri="{BB962C8B-B14F-4D97-AF65-F5344CB8AC3E}">
        <p14:creationId xmlns:p14="http://schemas.microsoft.com/office/powerpoint/2010/main" val="2359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MH theme">
  <a:themeElements>
    <a:clrScheme name="Marsden template_211209 1">
      <a:dk1>
        <a:srgbClr val="DDDDDD"/>
      </a:dk1>
      <a:lt1>
        <a:srgbClr val="FFFFFF"/>
      </a:lt1>
      <a:dk2>
        <a:srgbClr val="3C1A40"/>
      </a:dk2>
      <a:lt2>
        <a:srgbClr val="00A0CD"/>
      </a:lt2>
      <a:accent1>
        <a:srgbClr val="E13694"/>
      </a:accent1>
      <a:accent2>
        <a:srgbClr val="BA87DF"/>
      </a:accent2>
      <a:accent3>
        <a:srgbClr val="AFABAF"/>
      </a:accent3>
      <a:accent4>
        <a:srgbClr val="DADADA"/>
      </a:accent4>
      <a:accent5>
        <a:srgbClr val="EEAEC8"/>
      </a:accent5>
      <a:accent6>
        <a:srgbClr val="A87ACA"/>
      </a:accent6>
      <a:hlink>
        <a:srgbClr val="00B3B0"/>
      </a:hlink>
      <a:folHlink>
        <a:srgbClr val="78AA4B"/>
      </a:folHlink>
    </a:clrScheme>
    <a:fontScheme name="Marsden template_211209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rsden template_211209 1">
        <a:dk1>
          <a:srgbClr val="DDDDDD"/>
        </a:dk1>
        <a:lt1>
          <a:srgbClr val="FFFFFF"/>
        </a:lt1>
        <a:dk2>
          <a:srgbClr val="3C1A40"/>
        </a:dk2>
        <a:lt2>
          <a:srgbClr val="00A0CD"/>
        </a:lt2>
        <a:accent1>
          <a:srgbClr val="E13694"/>
        </a:accent1>
        <a:accent2>
          <a:srgbClr val="BA87DF"/>
        </a:accent2>
        <a:accent3>
          <a:srgbClr val="AFABAF"/>
        </a:accent3>
        <a:accent4>
          <a:srgbClr val="DADADA"/>
        </a:accent4>
        <a:accent5>
          <a:srgbClr val="EEAEC8"/>
        </a:accent5>
        <a:accent6>
          <a:srgbClr val="A87ACA"/>
        </a:accent6>
        <a:hlink>
          <a:srgbClr val="00B3B0"/>
        </a:hlink>
        <a:folHlink>
          <a:srgbClr val="78AA4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H theme" id="{3521A239-535D-45B3-9821-ED805726FC34}" vid="{F7C97601-C38A-42B6-ACF3-96D92F56BA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57E092DB5D141BD4A6AFB9F661ED0" ma:contentTypeVersion="13" ma:contentTypeDescription="Create a new document." ma:contentTypeScope="" ma:versionID="dff7d874647ff1739db26a12d6fbdf96">
  <xsd:schema xmlns:xsd="http://www.w3.org/2001/XMLSchema" xmlns:xs="http://www.w3.org/2001/XMLSchema" xmlns:p="http://schemas.microsoft.com/office/2006/metadata/properties" xmlns:ns2="53fe7c3f-b21f-4a25-a13e-cc28e46afb3f" xmlns:ns3="13b5651f-c8a0-4049-80b6-cef4aa785035" targetNamespace="http://schemas.microsoft.com/office/2006/metadata/properties" ma:root="true" ma:fieldsID="98d2e3cbf50726e69b18be108aa2b1a1" ns2:_="" ns3:_="">
    <xsd:import namespace="53fe7c3f-b21f-4a25-a13e-cc28e46afb3f"/>
    <xsd:import namespace="13b5651f-c8a0-4049-80b6-cef4aa785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e7c3f-b21f-4a25-a13e-cc28e46af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4fd8df-27a2-471a-8ee0-8381213365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651f-c8a0-4049-80b6-cef4aa78503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c9a108-0d9b-4b30-abb4-74dc3dab6ee1}" ma:internalName="TaxCatchAll" ma:showField="CatchAllData" ma:web="13b5651f-c8a0-4049-80b6-cef4aa785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03355-4937-44C8-ADCD-A89A681DFFCA}"/>
</file>

<file path=customXml/itemProps2.xml><?xml version="1.0" encoding="utf-8"?>
<ds:datastoreItem xmlns:ds="http://schemas.openxmlformats.org/officeDocument/2006/customXml" ds:itemID="{39EC7384-CF8D-4E31-BE75-2F62D2F937F3}"/>
</file>

<file path=docProps/app.xml><?xml version="1.0" encoding="utf-8"?>
<Properties xmlns="http://schemas.openxmlformats.org/officeDocument/2006/extended-properties" xmlns:vt="http://schemas.openxmlformats.org/officeDocument/2006/docPropsVTypes">
  <Template>RMH theme</Template>
  <TotalTime>674</TotalTime>
  <Words>618</Words>
  <Application>Microsoft Office PowerPoint</Application>
  <PresentationFormat>Widescreen</PresentationFormat>
  <Paragraphs>56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Inter</vt:lpstr>
      <vt:lpstr>Trebuchet MS</vt:lpstr>
      <vt:lpstr>RMH theme</vt:lpstr>
      <vt:lpstr> “Lynch like Syndrome”… what’s in a name? </vt:lpstr>
      <vt:lpstr>Molecular testing strategies for Lynch syndrome in people with colorectal cancer [NICE DG27]</vt:lpstr>
      <vt:lpstr>PowerPoint Presentation</vt:lpstr>
      <vt:lpstr>What mechanism is missing?  </vt:lpstr>
      <vt:lpstr>Why does it matter?</vt:lpstr>
      <vt:lpstr>Points to consider </vt:lpstr>
      <vt:lpstr>When (if ever) should “Lynch-like Syndrome” be diagnosed?</vt:lpstr>
      <vt:lpstr>When (if ever) should “Lynch-like Syndrome” be diagnosed?</vt:lpstr>
      <vt:lpstr>When (if ever) should “Lynch-like Syndrome” be diagnosed?</vt:lpstr>
      <vt:lpstr>When (if ever) should “Lynch-like Syndrome” be diagnosed?</vt:lpstr>
      <vt:lpstr>When (if ever) should “Lynch-like Syndrome” be diagnosed?</vt:lpstr>
      <vt:lpstr> “Lynch like Syndrome”… what’s in a name?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UKCGG, CanGene-CanVar and NHSE GLH Haematological Oncology Malignancies Working Group Consensus Meeting: Germline predisposition to haematological malignancies  Background, Outcomes and Next Steps…</dc:title>
  <dc:creator>Terri McVeigh</dc:creator>
  <cp:lastModifiedBy>Terri McVeigh</cp:lastModifiedBy>
  <cp:revision>8</cp:revision>
  <dcterms:created xsi:type="dcterms:W3CDTF">2022-06-10T03:52:56Z</dcterms:created>
  <dcterms:modified xsi:type="dcterms:W3CDTF">2022-11-30T17:31:12Z</dcterms:modified>
</cp:coreProperties>
</file>