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4"/>
  </p:notesMasterIdLst>
  <p:sldIdLst>
    <p:sldId id="605" r:id="rId2"/>
    <p:sldId id="665" r:id="rId3"/>
    <p:sldId id="664" r:id="rId4"/>
    <p:sldId id="668" r:id="rId5"/>
    <p:sldId id="669" r:id="rId6"/>
    <p:sldId id="670" r:id="rId7"/>
    <p:sldId id="666" r:id="rId8"/>
    <p:sldId id="671" r:id="rId9"/>
    <p:sldId id="667" r:id="rId10"/>
    <p:sldId id="672" r:id="rId11"/>
    <p:sldId id="677" r:id="rId12"/>
    <p:sldId id="6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11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0" autoAdjust="0"/>
    <p:restoredTop sz="86084" autoAdjust="0"/>
  </p:normalViewPr>
  <p:slideViewPr>
    <p:cSldViewPr snapToGrid="0">
      <p:cViewPr varScale="1">
        <p:scale>
          <a:sx n="72" d="100"/>
          <a:sy n="72" d="100"/>
        </p:scale>
        <p:origin x="11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F79CE-8258-4C6F-9F77-8188DEAA7B3B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4E0CD-962E-457C-B80B-5F501622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Please edit and use this title slide for your presentation.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You may show your organizations logo on the last slide. However, it cannot be a logo from an ACCME defined Commercial Interest. The logo needs to be modest in size.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remainder of the template is optional to use however you cannot “brand” your presentation to your organization with background colors or represented themes.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340FE-0C82-4170-AA53-FCF67154C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5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E0CD-962E-457C-B80B-5F5016224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0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E0CD-962E-457C-B80B-5F5016224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1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E0CD-962E-457C-B80B-5F5016224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33019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25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51703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125645"/>
            <a:ext cx="9144000" cy="12439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2" y="52332"/>
            <a:ext cx="2371572" cy="1119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4687" y="6287848"/>
            <a:ext cx="2001635" cy="524428"/>
          </a:xfrm>
          <a:prstGeom prst="rect">
            <a:avLst/>
          </a:prstGeom>
        </p:spPr>
      </p:pic>
      <p:pic>
        <p:nvPicPr>
          <p:cNvPr id="13" name="Picture 2" descr="http://cangene-canvaruk.org/oxford_logo_roun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898" y="6271085"/>
            <a:ext cx="1852930" cy="5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cangene-canvaruk.org/manchester_logo_round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88" y="6278551"/>
            <a:ext cx="1792413" cy="5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cangene-canvaruk.org/southampton_logo_rou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84" y="6271085"/>
            <a:ext cx="1648248" cy="5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cangene-canvaruk.org/stgeorges_logo_roun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309" y="6292733"/>
            <a:ext cx="763414" cy="5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cangene-canvaruk.org/cancerres_logo_round.pn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314" y="43942"/>
            <a:ext cx="2307409" cy="111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277" y="6271732"/>
            <a:ext cx="2287871" cy="567121"/>
          </a:xfrm>
          <a:prstGeom prst="rect">
            <a:avLst/>
          </a:prstGeom>
        </p:spPr>
      </p:pic>
      <p:pic>
        <p:nvPicPr>
          <p:cNvPr id="19" name="Picture 20" descr="Image result for public health england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09" y="6293318"/>
            <a:ext cx="1094673" cy="51895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415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3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2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11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5699"/>
            <a:ext cx="6172200" cy="4485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31308"/>
            <a:ext cx="3932237" cy="35376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7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212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41622"/>
            <a:ext cx="6172200" cy="44194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92626"/>
            <a:ext cx="3932237" cy="3076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5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860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43575"/>
            <a:ext cx="10515600" cy="46333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4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 userDrawn="1"/>
        </p:nvSpPr>
        <p:spPr>
          <a:xfrm>
            <a:off x="0" y="1252151"/>
            <a:ext cx="12192000" cy="5605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http://cangene-canvaruk.org/cancerres_logo_round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314" y="43942"/>
            <a:ext cx="2307409" cy="111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4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8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240" y="180623"/>
            <a:ext cx="11505235" cy="88053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algn="ctr">
              <a:lnSpc>
                <a:spcPct val="100000"/>
              </a:lnSpc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93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53823"/>
            <a:ext cx="12304889" cy="520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10" y="1852261"/>
            <a:ext cx="10984089" cy="165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6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PRC Catalyst Panel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CanGene-CanVar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October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8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957"/>
            <a:ext cx="10515600" cy="51477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240" y="180623"/>
            <a:ext cx="11505235" cy="88053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algn="ctr">
              <a:lnSpc>
                <a:spcPct val="100000"/>
              </a:lnSpc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44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4550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79" y="1430225"/>
            <a:ext cx="10515600" cy="4666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8390"/>
            <a:ext cx="12192000" cy="1252150"/>
            <a:chOff x="0" y="8390"/>
            <a:chExt cx="12192000" cy="12521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573" y="0"/>
            <a:ext cx="957442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06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240" y="180623"/>
            <a:ext cx="11505235" cy="88053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algn="ctr">
              <a:lnSpc>
                <a:spcPct val="100000"/>
              </a:lnSpc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37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tr" smtClean="0"/>
              <a:pPr/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val="189346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8390"/>
            <a:ext cx="12192000" cy="1252150"/>
            <a:chOff x="0" y="8390"/>
            <a:chExt cx="12192000" cy="125215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24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424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0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424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7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424" y="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2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14725"/>
            <a:ext cx="12192000" cy="6340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152" y="-1108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14726"/>
            <a:ext cx="12192000" cy="6340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36" y="2567709"/>
            <a:ext cx="9448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5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895928"/>
            <a:ext cx="12192000" cy="8488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6232801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61" y="0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0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33019"/>
            <a:ext cx="12192000" cy="625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1081668"/>
            <a:chOff x="0" y="8390"/>
            <a:chExt cx="12192000" cy="1252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4489"/>
            <a:ext cx="6871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0311"/>
            <a:ext cx="10515600" cy="336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4DC8-8899-4F74-AC56-BE1A17C79E75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http://cangene-canvaruk.org/cancerres_logo_round.png"/>
          <p:cNvPicPr/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314" y="43942"/>
            <a:ext cx="2307409" cy="111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764687" y="6287848"/>
            <a:ext cx="2001635" cy="524428"/>
          </a:xfrm>
          <a:prstGeom prst="rect">
            <a:avLst/>
          </a:prstGeom>
        </p:spPr>
      </p:pic>
      <p:pic>
        <p:nvPicPr>
          <p:cNvPr id="14" name="Picture 2" descr="http://cangene-canvaruk.org/oxford_logo_round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898" y="6271085"/>
            <a:ext cx="1852930" cy="5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cangene-canvaruk.org/manchester_logo_round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88" y="6278551"/>
            <a:ext cx="1792413" cy="5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cangene-canvaruk.org/southampton_logo_round.png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884" y="6271085"/>
            <a:ext cx="1648248" cy="5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cangene-canvaruk.org/stgeorges_logo_round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309" y="6292733"/>
            <a:ext cx="763414" cy="5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6277" y="6263494"/>
            <a:ext cx="2287871" cy="567121"/>
          </a:xfrm>
          <a:prstGeom prst="rect">
            <a:avLst/>
          </a:prstGeom>
        </p:spPr>
      </p:pic>
      <p:pic>
        <p:nvPicPr>
          <p:cNvPr id="19" name="Picture 20" descr="Image result for public health england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09" y="6293318"/>
            <a:ext cx="1094673" cy="51895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82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435E-93DE-4DC5-A1DE-B8D38A86F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789" y="1873969"/>
            <a:ext cx="10128419" cy="2387600"/>
          </a:xfrm>
        </p:spPr>
        <p:txBody>
          <a:bodyPr>
            <a:noAutofit/>
          </a:bodyPr>
          <a:lstStyle/>
          <a:p>
            <a:r>
              <a:rPr lang="en-GB" sz="4800" dirty="0"/>
              <a:t>Clinical likelihood ratios and balanced accuracy for 44 in </a:t>
            </a:r>
            <a:r>
              <a:rPr lang="en-GB" sz="4800" dirty="0" err="1"/>
              <a:t>silico</a:t>
            </a:r>
            <a:r>
              <a:rPr lang="en-GB" sz="4800" dirty="0"/>
              <a:t> tools against multiple large-scale functional assays of cancer susceptibility genes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7D28A-ACDE-4517-ACEA-801725201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42337"/>
            <a:ext cx="9144000" cy="1243998"/>
          </a:xfrm>
        </p:spPr>
        <p:txBody>
          <a:bodyPr>
            <a:normAutofit fontScale="70000" lnSpcReduction="20000"/>
          </a:bodyPr>
          <a:lstStyle/>
          <a:p>
            <a:r>
              <a:rPr lang="en-GB" alt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Clare </a:t>
            </a:r>
            <a:r>
              <a:rPr lang="en-GB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Turnbull MD PhD MFPH</a:t>
            </a:r>
            <a:endParaRPr lang="en-GB" alt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</a:pPr>
            <a:r>
              <a:rPr lang="en-GB" alt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in </a:t>
            </a:r>
            <a:r>
              <a:rPr lang="en-GB" alt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Translational Cancer Genetics, </a:t>
            </a: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 of Cancer Research</a:t>
            </a:r>
          </a:p>
          <a:p>
            <a:pPr marL="285750" indent="-285750">
              <a:spcBef>
                <a:spcPts val="0"/>
              </a:spcBef>
            </a:pPr>
            <a:r>
              <a:rPr lang="en-GB" alt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NHS </a:t>
            </a:r>
            <a:r>
              <a:rPr lang="en-GB" alt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Consultant </a:t>
            </a:r>
            <a:r>
              <a:rPr lang="en-GB" alt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Cancer Genetics, </a:t>
            </a: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Royal Marsden NHS Trust, GSTT</a:t>
            </a:r>
          </a:p>
          <a:p>
            <a:pPr marL="285750" indent="-285750">
              <a:spcBef>
                <a:spcPts val="0"/>
              </a:spcBef>
            </a:pPr>
            <a:r>
              <a:rPr lang="en-GB" alt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Honorary consultant in Public Health Medicine, </a:t>
            </a:r>
            <a:r>
              <a:rPr lang="en-GB" alt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Health </a:t>
            </a:r>
            <a:r>
              <a:rPr lang="en-GB" alt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England</a:t>
            </a:r>
            <a:endParaRPr lang="en-GB" alt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MEAN/ALL/PER GENE metrics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6" y="1663700"/>
            <a:ext cx="16369444" cy="48044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94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566" t="15785" r="13468" b="29077"/>
          <a:stretch/>
        </p:blipFill>
        <p:spPr>
          <a:xfrm>
            <a:off x="103438" y="0"/>
            <a:ext cx="9853764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819400"/>
            <a:ext cx="2209800" cy="4038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558398" y="51390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Positive/Negative Likelihood Ratios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6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Optimised Thresholds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8" y="2185814"/>
            <a:ext cx="12023707" cy="286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95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63" y="1"/>
            <a:ext cx="9283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77" t="15441" r="21573" b="6016"/>
          <a:stretch/>
        </p:blipFill>
        <p:spPr>
          <a:xfrm>
            <a:off x="283779" y="-63189"/>
            <a:ext cx="8565466" cy="692118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22944" y="444322"/>
            <a:ext cx="0" cy="6413679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2407" y="1232930"/>
            <a:ext cx="1456424" cy="749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7058" y="1325563"/>
            <a:ext cx="1152717" cy="886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033" y="1256621"/>
            <a:ext cx="3578060" cy="6765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Functional Assays on 5 genes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9" y="348534"/>
            <a:ext cx="9006739" cy="5902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09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Assay </a:t>
            </a:r>
            <a:r>
              <a:rPr lang="en-GB" dirty="0" err="1" smtClean="0"/>
              <a:t>Truthset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0" y="2001795"/>
            <a:ext cx="11606944" cy="29409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137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714" y="1222744"/>
            <a:ext cx="5056788" cy="3912782"/>
          </a:xfrm>
        </p:spPr>
        <p:txBody>
          <a:bodyPr/>
          <a:lstStyle/>
          <a:p>
            <a:r>
              <a:rPr lang="en-GB" dirty="0" smtClean="0"/>
              <a:t>Correlation between functional assays and </a:t>
            </a:r>
            <a:r>
              <a:rPr lang="en-GB" dirty="0" err="1" smtClean="0"/>
              <a:t>ClinVar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60" y="-185748"/>
            <a:ext cx="6956855" cy="66797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437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613248" y="32901"/>
            <a:ext cx="23477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45 tools (44 eligible)</a:t>
            </a:r>
          </a:p>
          <a:p>
            <a:endParaRPr lang="en-GB" dirty="0" smtClean="0"/>
          </a:p>
          <a:p>
            <a:r>
              <a:rPr lang="en-GB" dirty="0" smtClean="0"/>
              <a:t>70 thresholds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14 combinations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076" y="2618224"/>
            <a:ext cx="3886200" cy="2476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930" y="1171416"/>
            <a:ext cx="3360420" cy="5867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667" t="15759" r="13266" b="21081"/>
          <a:stretch/>
        </p:blipFill>
        <p:spPr>
          <a:xfrm>
            <a:off x="0" y="629207"/>
            <a:ext cx="8974326" cy="438187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558398" y="51390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Tool Attributes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3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9" y="-25803"/>
            <a:ext cx="11585384" cy="15164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71" y="1655797"/>
            <a:ext cx="11617987" cy="25084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558398" y="51390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Measures of Effect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2" y="-81519"/>
            <a:ext cx="10375266" cy="71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172</Words>
  <Application>Microsoft Office PowerPoint</Application>
  <PresentationFormat>Widescreen</PresentationFormat>
  <Paragraphs>29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2_Office Theme</vt:lpstr>
      <vt:lpstr>Clinical likelihood ratios and balanced accuracy for 44 in silico tools against multiple large-scale functional assays of cancer susceptibility genes</vt:lpstr>
      <vt:lpstr>PowerPoint Presentation</vt:lpstr>
      <vt:lpstr>PowerPoint Presentation</vt:lpstr>
      <vt:lpstr>Functional Assays on 5 genes</vt:lpstr>
      <vt:lpstr>Assay Truthset</vt:lpstr>
      <vt:lpstr>Correlation between functional assays and ClinVar</vt:lpstr>
      <vt:lpstr>PowerPoint Presentation</vt:lpstr>
      <vt:lpstr>PowerPoint Presentation</vt:lpstr>
      <vt:lpstr>PowerPoint Presentation</vt:lpstr>
      <vt:lpstr>MEAN/ALL/PER GENE metrics</vt:lpstr>
      <vt:lpstr>PowerPoint Presentation</vt:lpstr>
      <vt:lpstr>Optimised Thresholds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Jane Radford</dc:creator>
  <cp:lastModifiedBy>Clare Turnbull</cp:lastModifiedBy>
  <cp:revision>86</cp:revision>
  <dcterms:created xsi:type="dcterms:W3CDTF">2019-01-22T21:54:27Z</dcterms:created>
  <dcterms:modified xsi:type="dcterms:W3CDTF">2021-07-09T09:46:04Z</dcterms:modified>
</cp:coreProperties>
</file>