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sldIdLst>
    <p:sldId id="314" r:id="rId2"/>
    <p:sldId id="315" r:id="rId3"/>
    <p:sldId id="316" r:id="rId4"/>
    <p:sldId id="317" r:id="rId5"/>
    <p:sldId id="318" r:id="rId6"/>
    <p:sldId id="319" r:id="rId7"/>
    <p:sldId id="320" r:id="rId8"/>
    <p:sldId id="321" r:id="rId9"/>
    <p:sldId id="322" r:id="rId10"/>
    <p:sldId id="323" r:id="rId11"/>
    <p:sldId id="324" r:id="rId12"/>
    <p:sldId id="325" r:id="rId13"/>
    <p:sldId id="326" r:id="rId14"/>
    <p:sldId id="327" r:id="rId15"/>
    <p:sldId id="328" r:id="rId16"/>
    <p:sldId id="329" r:id="rId17"/>
    <p:sldId id="334" r:id="rId18"/>
    <p:sldId id="276" r:id="rId19"/>
    <p:sldId id="337" r:id="rId20"/>
    <p:sldId id="262" r:id="rId21"/>
    <p:sldId id="256" r:id="rId22"/>
    <p:sldId id="264" r:id="rId23"/>
    <p:sldId id="263" r:id="rId24"/>
    <p:sldId id="257" r:id="rId25"/>
    <p:sldId id="271" r:id="rId26"/>
    <p:sldId id="258" r:id="rId27"/>
    <p:sldId id="259" r:id="rId28"/>
    <p:sldId id="260" r:id="rId29"/>
    <p:sldId id="313" r:id="rId30"/>
    <p:sldId id="346" r:id="rId31"/>
    <p:sldId id="261" r:id="rId32"/>
    <p:sldId id="265" r:id="rId33"/>
    <p:sldId id="266" r:id="rId34"/>
    <p:sldId id="267" r:id="rId35"/>
    <p:sldId id="269" r:id="rId36"/>
    <p:sldId id="268" r:id="rId37"/>
    <p:sldId id="349" r:id="rId38"/>
    <p:sldId id="270" r:id="rId39"/>
    <p:sldId id="272" r:id="rId40"/>
    <p:sldId id="273" r:id="rId41"/>
    <p:sldId id="274" r:id="rId42"/>
    <p:sldId id="277" r:id="rId43"/>
    <p:sldId id="336" r:id="rId44"/>
    <p:sldId id="335" r:id="rId45"/>
    <p:sldId id="275" r:id="rId46"/>
    <p:sldId id="293" r:id="rId47"/>
    <p:sldId id="290" r:id="rId48"/>
    <p:sldId id="292" r:id="rId49"/>
    <p:sldId id="296" r:id="rId50"/>
    <p:sldId id="297" r:id="rId51"/>
    <p:sldId id="295" r:id="rId52"/>
    <p:sldId id="330" r:id="rId53"/>
    <p:sldId id="298" r:id="rId54"/>
    <p:sldId id="339" r:id="rId55"/>
    <p:sldId id="300" r:id="rId56"/>
    <p:sldId id="307" r:id="rId57"/>
    <p:sldId id="305" r:id="rId58"/>
    <p:sldId id="301" r:id="rId59"/>
    <p:sldId id="302" r:id="rId60"/>
    <p:sldId id="303" r:id="rId61"/>
    <p:sldId id="304" r:id="rId62"/>
    <p:sldId id="308" r:id="rId63"/>
    <p:sldId id="331" r:id="rId64"/>
    <p:sldId id="347" r:id="rId65"/>
    <p:sldId id="348" r:id="rId66"/>
    <p:sldId id="306" r:id="rId67"/>
    <p:sldId id="309" r:id="rId68"/>
    <p:sldId id="311" r:id="rId69"/>
    <p:sldId id="312" r:id="rId70"/>
    <p:sldId id="340" r:id="rId71"/>
    <p:sldId id="342" r:id="rId72"/>
    <p:sldId id="341" r:id="rId73"/>
    <p:sldId id="283" r:id="rId74"/>
    <p:sldId id="282" r:id="rId75"/>
    <p:sldId id="278" r:id="rId76"/>
    <p:sldId id="280" r:id="rId77"/>
    <p:sldId id="281" r:id="rId78"/>
    <p:sldId id="284" r:id="rId79"/>
    <p:sldId id="285" r:id="rId80"/>
    <p:sldId id="279" r:id="rId81"/>
    <p:sldId id="287" r:id="rId82"/>
    <p:sldId id="289" r:id="rId83"/>
    <p:sldId id="288" r:id="rId84"/>
    <p:sldId id="286"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1" autoAdjust="0"/>
    <p:restoredTop sz="53576" autoAdjust="0"/>
  </p:normalViewPr>
  <p:slideViewPr>
    <p:cSldViewPr snapToGrid="0">
      <p:cViewPr varScale="1">
        <p:scale>
          <a:sx n="35" d="100"/>
          <a:sy n="35" d="100"/>
        </p:scale>
        <p:origin x="1828" y="44"/>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allen\Dropbox%20(ICR)\CGCV_WP2\CanVIG_ADMINISTRATION\CanVIG_MEETINGS\2022_06\Variant%20of%20the%20month\Variant%20classifications%20mastersheet_RUNX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sallen\Dropbox%20(ICR)\CGCV_WP2\CanVIG_ADMINISTRATION\CanVIG_MEETINGS\2022_06\Variant%20of%20the%20month\Variant%20classifications%20mastersheet_RUNX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sallen\Dropbox%20(ICR)\CGCV_WP2\CanVIG_ADMINISTRATION\CanVIG_MEETINGS\2022_06\Variant%20of%20the%20month\Variant%20classifications%20mastersheet_RUNX1.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oleObject" Target="file:///C:\Users\sallen\Dropbox%20(ICR)\CGCV_WP2\CanVIG_ADMINISTRATION\CanVIG_MEETINGS\2022_06\Variant%20of%20the%20month\Variant%20classifications%20mastersheet_DDX41.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sallen\Dropbox%20(ICR)\CGCV_WP2\CanVIG_ADMINISTRATION\CanVIG_MEETINGS\2022_06\Variant%20of%20the%20month\Variant%20classifications%20mastersheet_DDX41.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sallen\Dropbox%20(ICR)\CGCV_WP2\CanVIG_ADMINISTRATION\CanVIG_MEETINGS\2022_06\Variant%20of%20the%20month\Variant%20classifications%20mastersheet_DDX41.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sallen\Dropbox%20(ICR)\CGCV_WP2\CanVIG_ADMINISTRATION\CanVIG_MEETINGS\2022_06\Variant%20of%20the%20month\Variant%20classifications%20mastersheet_DDX41.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ubbleChart>
        <c:varyColors val="0"/>
        <c:ser>
          <c:idx val="0"/>
          <c:order val="0"/>
          <c:tx>
            <c:strRef>
              <c:f>Template!$B$2</c:f>
              <c:strCache>
                <c:ptCount val="1"/>
                <c:pt idx="0">
                  <c:v>RUNX1 c.292del p.(Leu98SerfsTer24) </c:v>
                </c:pt>
              </c:strCache>
            </c:strRef>
          </c:tx>
          <c:spPr>
            <a:solidFill>
              <a:srgbClr val="0033CC"/>
            </a:solidFill>
            <a:ln>
              <a:noFill/>
            </a:ln>
            <a:effectLst/>
          </c:spPr>
          <c:invertIfNegative val="0"/>
          <c:dPt>
            <c:idx val="3"/>
            <c:invertIfNegative val="0"/>
            <c:bubble3D val="0"/>
            <c:spPr>
              <a:solidFill>
                <a:srgbClr val="990099"/>
              </a:solidFill>
              <a:ln>
                <a:noFill/>
              </a:ln>
              <a:effectLst/>
            </c:spPr>
            <c:extLst>
              <c:ext xmlns:c16="http://schemas.microsoft.com/office/drawing/2014/chart" uri="{C3380CC4-5D6E-409C-BE32-E72D297353CC}">
                <c16:uniqueId val="{00000001-C3F5-4CA7-B0FF-37E4AF1634CC}"/>
              </c:ext>
            </c:extLst>
          </c:dPt>
          <c:dPt>
            <c:idx val="4"/>
            <c:invertIfNegative val="0"/>
            <c:bubble3D val="0"/>
            <c:spPr>
              <a:solidFill>
                <a:srgbClr val="6699FF">
                  <a:alpha val="67000"/>
                </a:srgbClr>
              </a:solidFill>
              <a:ln>
                <a:noFill/>
              </a:ln>
              <a:effectLst/>
            </c:spPr>
            <c:extLst>
              <c:ext xmlns:c16="http://schemas.microsoft.com/office/drawing/2014/chart" uri="{C3380CC4-5D6E-409C-BE32-E72D297353CC}">
                <c16:uniqueId val="{00000003-C3F5-4CA7-B0FF-37E4AF1634CC}"/>
              </c:ext>
            </c:extLst>
          </c:dPt>
          <c:dLbls>
            <c:dLbl>
              <c:idx val="4"/>
              <c:tx>
                <c:rich>
                  <a:bodyPr/>
                  <a:lstStyle/>
                  <a:p>
                    <a:fld id="{8F1D6F55-B340-4B84-A31F-3321418B1164}" type="BUBBLESIZE">
                      <a:rPr lang="en-US">
                        <a:solidFill>
                          <a:schemeClr val="tx1"/>
                        </a:solidFill>
                      </a:rPr>
                      <a:pPr/>
                      <a:t>[BUBBLE SIZE]</a:t>
                    </a:fld>
                    <a:endParaRPr lang="en-GB"/>
                  </a:p>
                </c:rich>
              </c:tx>
              <c:dLblPos val="ctr"/>
              <c:showLegendKey val="0"/>
              <c:showVal val="0"/>
              <c:showCatName val="0"/>
              <c:showSerName val="0"/>
              <c:showPercent val="0"/>
              <c:showBubbleSize val="1"/>
              <c:extLst>
                <c:ext xmlns:c15="http://schemas.microsoft.com/office/drawing/2012/chart" uri="{CE6537A1-D6FC-4f65-9D91-7224C49458BB}">
                  <c15:dlblFieldTable/>
                  <c15:showDataLabelsRange val="0"/>
                </c:ext>
                <c:ext xmlns:c16="http://schemas.microsoft.com/office/drawing/2014/chart" uri="{C3380CC4-5D6E-409C-BE32-E72D297353CC}">
                  <c16:uniqueId val="{00000003-C3F5-4CA7-B0FF-37E4AF1634CC}"/>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ctr"/>
            <c:showLegendKey val="0"/>
            <c:showVal val="0"/>
            <c:showCatName val="0"/>
            <c:showSerName val="0"/>
            <c:showPercent val="0"/>
            <c:showBubbleSize val="1"/>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'Bubble Plot'!$B$2:$B$6</c:f>
              <c:numCache>
                <c:formatCode>General</c:formatCode>
                <c:ptCount val="5"/>
                <c:pt idx="0">
                  <c:v>1</c:v>
                </c:pt>
                <c:pt idx="1">
                  <c:v>1</c:v>
                </c:pt>
                <c:pt idx="2">
                  <c:v>1</c:v>
                </c:pt>
                <c:pt idx="3">
                  <c:v>1</c:v>
                </c:pt>
                <c:pt idx="4">
                  <c:v>1</c:v>
                </c:pt>
              </c:numCache>
            </c:numRef>
          </c:xVal>
          <c:yVal>
            <c:numRef>
              <c:f>'Bubble Plot'!$A$2:$A$6</c:f>
              <c:numCache>
                <c:formatCode>General</c:formatCode>
                <c:ptCount val="5"/>
                <c:pt idx="0">
                  <c:v>1</c:v>
                </c:pt>
                <c:pt idx="1">
                  <c:v>2</c:v>
                </c:pt>
                <c:pt idx="2">
                  <c:v>3</c:v>
                </c:pt>
                <c:pt idx="3">
                  <c:v>4</c:v>
                </c:pt>
                <c:pt idx="4">
                  <c:v>5</c:v>
                </c:pt>
              </c:numCache>
            </c:numRef>
          </c:yVal>
          <c:bubbleSize>
            <c:numRef>
              <c:f>'Bubble Plot'!$C$2:$C$6</c:f>
              <c:numCache>
                <c:formatCode>General</c:formatCode>
                <c:ptCount val="5"/>
                <c:pt idx="0">
                  <c:v>0</c:v>
                </c:pt>
                <c:pt idx="1">
                  <c:v>0</c:v>
                </c:pt>
                <c:pt idx="2">
                  <c:v>0</c:v>
                </c:pt>
                <c:pt idx="3">
                  <c:v>1</c:v>
                </c:pt>
                <c:pt idx="4">
                  <c:v>3</c:v>
                </c:pt>
              </c:numCache>
            </c:numRef>
          </c:bubbleSize>
          <c:bubble3D val="0"/>
          <c:extLst>
            <c:ext xmlns:c16="http://schemas.microsoft.com/office/drawing/2014/chart" uri="{C3380CC4-5D6E-409C-BE32-E72D297353CC}">
              <c16:uniqueId val="{00000004-C3F5-4CA7-B0FF-37E4AF1634CC}"/>
            </c:ext>
          </c:extLst>
        </c:ser>
        <c:dLbls>
          <c:dLblPos val="ctr"/>
          <c:showLegendKey val="0"/>
          <c:showVal val="1"/>
          <c:showCatName val="0"/>
          <c:showSerName val="0"/>
          <c:showPercent val="0"/>
          <c:showBubbleSize val="0"/>
        </c:dLbls>
        <c:bubbleScale val="200"/>
        <c:showNegBubbles val="0"/>
        <c:axId val="34979840"/>
        <c:axId val="34983296"/>
      </c:bubbleChart>
      <c:valAx>
        <c:axId val="34979840"/>
        <c:scaling>
          <c:orientation val="minMax"/>
          <c:max val="1.5"/>
          <c:min val="0.5"/>
        </c:scaling>
        <c:delete val="1"/>
        <c:axPos val="b"/>
        <c:numFmt formatCode="General" sourceLinked="1"/>
        <c:majorTickMark val="out"/>
        <c:minorTickMark val="none"/>
        <c:tickLblPos val="nextTo"/>
        <c:crossAx val="34983296"/>
        <c:crosses val="autoZero"/>
        <c:crossBetween val="midCat"/>
        <c:majorUnit val="0.5"/>
        <c:minorUnit val="0.30000000000000004"/>
      </c:valAx>
      <c:valAx>
        <c:axId val="34983296"/>
        <c:scaling>
          <c:orientation val="minMax"/>
          <c:max val="5.5"/>
          <c:min val="0"/>
        </c:scaling>
        <c:delete val="0"/>
        <c:axPos val="l"/>
        <c:majorGridlines>
          <c:spPr>
            <a:ln w="9525" cap="flat" cmpd="sng" algn="ctr">
              <a:solidFill>
                <a:schemeClr val="bg1">
                  <a:lumMod val="50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GB" sz="1400"/>
                  <a:t>Variant Classification</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3497984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264626323086808"/>
          <c:y val="1.9526217956081605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0"/>
          <c:tx>
            <c:strRef>
              <c:f>Template!$B$2</c:f>
              <c:strCache>
                <c:ptCount val="1"/>
                <c:pt idx="0">
                  <c:v>RUNX1 c.292del p.(Leu98SerfsTer24) </c:v>
                </c:pt>
              </c:strCache>
            </c:strRef>
          </c:tx>
          <c:spPr>
            <a:solidFill>
              <a:srgbClr val="0033CC"/>
            </a:solidFill>
            <a:ln>
              <a:noFill/>
            </a:ln>
            <a:effectLst/>
          </c:spPr>
          <c:invertIfNegative val="0"/>
          <c:cat>
            <c:numRef>
              <c:f>[0]!Groups_Exponent</c:f>
              <c:numCache>
                <c:formatCode>General</c:formatCode>
                <c:ptCount val="4"/>
                <c:pt idx="0">
                  <c:v>9</c:v>
                </c:pt>
                <c:pt idx="1">
                  <c:v>11</c:v>
                </c:pt>
                <c:pt idx="2">
                  <c:v>13</c:v>
                </c:pt>
                <c:pt idx="3">
                  <c:v>14</c:v>
                </c:pt>
              </c:numCache>
            </c:numRef>
          </c:cat>
          <c:val>
            <c:numRef>
              <c:f>[0]!Values_Exponent</c:f>
              <c:numCache>
                <c:formatCode>General</c:formatCode>
                <c:ptCount val="4"/>
                <c:pt idx="0">
                  <c:v>1</c:v>
                </c:pt>
                <c:pt idx="1">
                  <c:v>1</c:v>
                </c:pt>
                <c:pt idx="2">
                  <c:v>1</c:v>
                </c:pt>
                <c:pt idx="3">
                  <c:v>1</c:v>
                </c:pt>
              </c:numCache>
            </c:numRef>
          </c:val>
          <c:extLst>
            <c:ext xmlns:c16="http://schemas.microsoft.com/office/drawing/2014/chart" uri="{C3380CC4-5D6E-409C-BE32-E72D297353CC}">
              <c16:uniqueId val="{00000000-4EBC-4D44-8EAE-5407968BCFC0}"/>
            </c:ext>
          </c:extLst>
        </c:ser>
        <c:dLbls>
          <c:showLegendKey val="0"/>
          <c:showVal val="0"/>
          <c:showCatName val="0"/>
          <c:showSerName val="0"/>
          <c:showPercent val="0"/>
          <c:showBubbleSize val="0"/>
        </c:dLbls>
        <c:gapWidth val="119"/>
        <c:overlap val="-27"/>
        <c:axId val="35020160"/>
        <c:axId val="35026432"/>
      </c:barChart>
      <c:catAx>
        <c:axId val="35020160"/>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GB" sz="1400" b="0"/>
                  <a:t>Exponent Score</a:t>
                </a:r>
              </a:p>
            </c:rich>
          </c:tx>
          <c:layout>
            <c:manualLayout>
              <c:xMode val="edge"/>
              <c:yMode val="edge"/>
              <c:x val="0.44377088239832063"/>
              <c:y val="0.90564646413161731"/>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35026432"/>
        <c:crosses val="autoZero"/>
        <c:auto val="1"/>
        <c:lblAlgn val="ctr"/>
        <c:lblOffset val="100"/>
        <c:noMultiLvlLbl val="0"/>
      </c:catAx>
      <c:valAx>
        <c:axId val="35026432"/>
        <c:scaling>
          <c:orientation val="minMax"/>
          <c:max val="3"/>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GB" sz="1400" b="0"/>
                  <a:t>Number of Labs</a:t>
                </a:r>
              </a:p>
            </c:rich>
          </c:tx>
          <c:layout>
            <c:manualLayout>
              <c:xMode val="edge"/>
              <c:yMode val="edge"/>
              <c:x val="1.4732961346774964E-2"/>
              <c:y val="0.35011146888511169"/>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35020160"/>
        <c:crosses val="autoZero"/>
        <c:crossBetween val="between"/>
        <c:majorUnit val="1"/>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11040108507026E-2"/>
          <c:y val="3.0664034098115082E-2"/>
          <c:w val="0.91657288063177977"/>
          <c:h val="0.78724401679407863"/>
        </c:manualLayout>
      </c:layout>
      <c:barChart>
        <c:barDir val="col"/>
        <c:grouping val="stacked"/>
        <c:varyColors val="0"/>
        <c:ser>
          <c:idx val="5"/>
          <c:order val="0"/>
          <c:tx>
            <c:v>Class 1</c:v>
          </c:tx>
          <c:spPr>
            <a:solidFill>
              <a:schemeClr val="accent6"/>
            </a:solidFill>
            <a:ln>
              <a:noFill/>
            </a:ln>
            <a:effectLst/>
          </c:spPr>
          <c:invertIfNegative val="0"/>
          <c:cat>
            <c:multiLvlStrRef>
              <c:f>'Stacked Bar'!$I$2:$J$25</c:f>
              <c:multiLvlStrCache>
                <c:ptCount val="5"/>
                <c:lvl>
                  <c:pt idx="0">
                    <c:v>V.S.</c:v>
                  </c:pt>
                  <c:pt idx="1">
                    <c:v>STR</c:v>
                  </c:pt>
                  <c:pt idx="2">
                    <c:v>MOD</c:v>
                  </c:pt>
                  <c:pt idx="3">
                    <c:v>SUP</c:v>
                  </c:pt>
                  <c:pt idx="4">
                    <c:v>SUP</c:v>
                  </c:pt>
                </c:lvl>
                <c:lvl>
                  <c:pt idx="0">
                    <c:v>PVS1</c:v>
                  </c:pt>
                  <c:pt idx="1">
                    <c:v>PS4</c:v>
                  </c:pt>
                  <c:pt idx="2">
                    <c:v>PS4</c:v>
                  </c:pt>
                  <c:pt idx="3">
                    <c:v>PM2</c:v>
                  </c:pt>
                  <c:pt idx="4">
                    <c:v>PM5</c:v>
                  </c:pt>
                </c:lvl>
              </c:multiLvlStrCache>
            </c:multiLvlStrRef>
          </c:cat>
          <c:val>
            <c:numRef>
              <c:f>[0]!Group_Stacked_5</c:f>
              <c:numCache>
                <c:formatCode>General</c:formatCode>
                <c:ptCount val="5"/>
                <c:pt idx="0">
                  <c:v>0</c:v>
                </c:pt>
                <c:pt idx="1">
                  <c:v>0</c:v>
                </c:pt>
                <c:pt idx="2">
                  <c:v>0</c:v>
                </c:pt>
                <c:pt idx="3">
                  <c:v>0</c:v>
                </c:pt>
                <c:pt idx="4">
                  <c:v>0</c:v>
                </c:pt>
              </c:numCache>
            </c:numRef>
          </c:val>
          <c:extLst>
            <c:ext xmlns:c16="http://schemas.microsoft.com/office/drawing/2014/chart" uri="{C3380CC4-5D6E-409C-BE32-E72D297353CC}">
              <c16:uniqueId val="{00000000-0F95-495A-A7E2-54D0D3E0006F}"/>
            </c:ext>
          </c:extLst>
        </c:ser>
        <c:ser>
          <c:idx val="1"/>
          <c:order val="1"/>
          <c:tx>
            <c:strRef>
              <c:f>'Stacked Bar'!$L$1</c:f>
              <c:strCache>
                <c:ptCount val="1"/>
                <c:pt idx="0">
                  <c:v>Class 2</c:v>
                </c:pt>
              </c:strCache>
            </c:strRef>
          </c:tx>
          <c:spPr>
            <a:solidFill>
              <a:schemeClr val="accent2"/>
            </a:solidFill>
            <a:ln>
              <a:noFill/>
            </a:ln>
            <a:effectLst/>
          </c:spPr>
          <c:invertIfNegative val="0"/>
          <c:cat>
            <c:multiLvlStrRef>
              <c:f>'Stacked Bar'!$I$2:$J$25</c:f>
              <c:multiLvlStrCache>
                <c:ptCount val="5"/>
                <c:lvl>
                  <c:pt idx="0">
                    <c:v>V.S.</c:v>
                  </c:pt>
                  <c:pt idx="1">
                    <c:v>STR</c:v>
                  </c:pt>
                  <c:pt idx="2">
                    <c:v>MOD</c:v>
                  </c:pt>
                  <c:pt idx="3">
                    <c:v>SUP</c:v>
                  </c:pt>
                  <c:pt idx="4">
                    <c:v>SUP</c:v>
                  </c:pt>
                </c:lvl>
                <c:lvl>
                  <c:pt idx="0">
                    <c:v>PVS1</c:v>
                  </c:pt>
                  <c:pt idx="1">
                    <c:v>PS4</c:v>
                  </c:pt>
                  <c:pt idx="2">
                    <c:v>PS4</c:v>
                  </c:pt>
                  <c:pt idx="3">
                    <c:v>PM2</c:v>
                  </c:pt>
                  <c:pt idx="4">
                    <c:v>PM5</c:v>
                  </c:pt>
                </c:lvl>
              </c:multiLvlStrCache>
            </c:multiLvlStrRef>
          </c:cat>
          <c:val>
            <c:numRef>
              <c:f>[0]!Group_Stacked_2</c:f>
              <c:numCache>
                <c:formatCode>General</c:formatCode>
                <c:ptCount val="5"/>
                <c:pt idx="0">
                  <c:v>0</c:v>
                </c:pt>
                <c:pt idx="1">
                  <c:v>0</c:v>
                </c:pt>
                <c:pt idx="2">
                  <c:v>0</c:v>
                </c:pt>
                <c:pt idx="3">
                  <c:v>0</c:v>
                </c:pt>
                <c:pt idx="4">
                  <c:v>0</c:v>
                </c:pt>
              </c:numCache>
            </c:numRef>
          </c:val>
          <c:extLst>
            <c:ext xmlns:c16="http://schemas.microsoft.com/office/drawing/2014/chart" uri="{C3380CC4-5D6E-409C-BE32-E72D297353CC}">
              <c16:uniqueId val="{00000001-0F95-495A-A7E2-54D0D3E0006F}"/>
            </c:ext>
          </c:extLst>
        </c:ser>
        <c:ser>
          <c:idx val="2"/>
          <c:order val="2"/>
          <c:tx>
            <c:strRef>
              <c:f>'Stacked Bar'!$M$1</c:f>
              <c:strCache>
                <c:ptCount val="1"/>
                <c:pt idx="0">
                  <c:v>Class 3</c:v>
                </c:pt>
              </c:strCache>
            </c:strRef>
          </c:tx>
          <c:spPr>
            <a:solidFill>
              <a:srgbClr val="FFCC66"/>
            </a:solidFill>
            <a:ln>
              <a:noFill/>
            </a:ln>
            <a:effectLst/>
          </c:spPr>
          <c:invertIfNegative val="0"/>
          <c:cat>
            <c:multiLvlStrRef>
              <c:f>'Stacked Bar'!$I$2:$J$25</c:f>
              <c:multiLvlStrCache>
                <c:ptCount val="5"/>
                <c:lvl>
                  <c:pt idx="0">
                    <c:v>V.S.</c:v>
                  </c:pt>
                  <c:pt idx="1">
                    <c:v>STR</c:v>
                  </c:pt>
                  <c:pt idx="2">
                    <c:v>MOD</c:v>
                  </c:pt>
                  <c:pt idx="3">
                    <c:v>SUP</c:v>
                  </c:pt>
                  <c:pt idx="4">
                    <c:v>SUP</c:v>
                  </c:pt>
                </c:lvl>
                <c:lvl>
                  <c:pt idx="0">
                    <c:v>PVS1</c:v>
                  </c:pt>
                  <c:pt idx="1">
                    <c:v>PS4</c:v>
                  </c:pt>
                  <c:pt idx="2">
                    <c:v>PS4</c:v>
                  </c:pt>
                  <c:pt idx="3">
                    <c:v>PM2</c:v>
                  </c:pt>
                  <c:pt idx="4">
                    <c:v>PM5</c:v>
                  </c:pt>
                </c:lvl>
              </c:multiLvlStrCache>
            </c:multiLvlStrRef>
          </c:cat>
          <c:val>
            <c:numRef>
              <c:f>[0]!Group_Stacked_3</c:f>
              <c:numCache>
                <c:formatCode>General</c:formatCode>
                <c:ptCount val="5"/>
                <c:pt idx="0">
                  <c:v>0</c:v>
                </c:pt>
                <c:pt idx="1">
                  <c:v>0</c:v>
                </c:pt>
                <c:pt idx="2">
                  <c:v>0</c:v>
                </c:pt>
                <c:pt idx="3">
                  <c:v>0</c:v>
                </c:pt>
                <c:pt idx="4">
                  <c:v>0</c:v>
                </c:pt>
              </c:numCache>
            </c:numRef>
          </c:val>
          <c:extLst>
            <c:ext xmlns:c16="http://schemas.microsoft.com/office/drawing/2014/chart" uri="{C3380CC4-5D6E-409C-BE32-E72D297353CC}">
              <c16:uniqueId val="{00000002-0F95-495A-A7E2-54D0D3E0006F}"/>
            </c:ext>
          </c:extLst>
        </c:ser>
        <c:ser>
          <c:idx val="3"/>
          <c:order val="3"/>
          <c:tx>
            <c:strRef>
              <c:f>'Stacked Bar'!$N$1</c:f>
              <c:strCache>
                <c:ptCount val="1"/>
                <c:pt idx="0">
                  <c:v>Class 4</c:v>
                </c:pt>
              </c:strCache>
            </c:strRef>
          </c:tx>
          <c:spPr>
            <a:solidFill>
              <a:srgbClr val="990099"/>
            </a:solidFill>
            <a:ln>
              <a:noFill/>
            </a:ln>
            <a:effectLst/>
          </c:spPr>
          <c:invertIfNegative val="0"/>
          <c:cat>
            <c:multiLvlStrRef>
              <c:f>'Stacked Bar'!$I$2:$J$25</c:f>
              <c:multiLvlStrCache>
                <c:ptCount val="5"/>
                <c:lvl>
                  <c:pt idx="0">
                    <c:v>V.S.</c:v>
                  </c:pt>
                  <c:pt idx="1">
                    <c:v>STR</c:v>
                  </c:pt>
                  <c:pt idx="2">
                    <c:v>MOD</c:v>
                  </c:pt>
                  <c:pt idx="3">
                    <c:v>SUP</c:v>
                  </c:pt>
                  <c:pt idx="4">
                    <c:v>SUP</c:v>
                  </c:pt>
                </c:lvl>
                <c:lvl>
                  <c:pt idx="0">
                    <c:v>PVS1</c:v>
                  </c:pt>
                  <c:pt idx="1">
                    <c:v>PS4</c:v>
                  </c:pt>
                  <c:pt idx="2">
                    <c:v>PS4</c:v>
                  </c:pt>
                  <c:pt idx="3">
                    <c:v>PM2</c:v>
                  </c:pt>
                  <c:pt idx="4">
                    <c:v>PM5</c:v>
                  </c:pt>
                </c:lvl>
              </c:multiLvlStrCache>
            </c:multiLvlStrRef>
          </c:cat>
          <c:val>
            <c:numRef>
              <c:f>[0]!Group_Stacked_4</c:f>
              <c:numCache>
                <c:formatCode>General</c:formatCode>
                <c:ptCount val="5"/>
                <c:pt idx="0">
                  <c:v>1</c:v>
                </c:pt>
                <c:pt idx="1">
                  <c:v>0</c:v>
                </c:pt>
                <c:pt idx="2">
                  <c:v>0</c:v>
                </c:pt>
                <c:pt idx="3">
                  <c:v>1</c:v>
                </c:pt>
                <c:pt idx="4">
                  <c:v>0</c:v>
                </c:pt>
              </c:numCache>
            </c:numRef>
          </c:val>
          <c:extLst>
            <c:ext xmlns:c16="http://schemas.microsoft.com/office/drawing/2014/chart" uri="{C3380CC4-5D6E-409C-BE32-E72D297353CC}">
              <c16:uniqueId val="{00000003-0F95-495A-A7E2-54D0D3E0006F}"/>
            </c:ext>
          </c:extLst>
        </c:ser>
        <c:ser>
          <c:idx val="4"/>
          <c:order val="4"/>
          <c:tx>
            <c:strRef>
              <c:f>'Stacked Bar'!$O$1</c:f>
              <c:strCache>
                <c:ptCount val="1"/>
                <c:pt idx="0">
                  <c:v>Class 5</c:v>
                </c:pt>
              </c:strCache>
            </c:strRef>
          </c:tx>
          <c:spPr>
            <a:solidFill>
              <a:srgbClr val="6699FF"/>
            </a:solidFill>
            <a:ln>
              <a:noFill/>
            </a:ln>
            <a:effectLst/>
          </c:spPr>
          <c:invertIfNegative val="0"/>
          <c:cat>
            <c:multiLvlStrRef>
              <c:f>'Stacked Bar'!$I$2:$J$25</c:f>
              <c:multiLvlStrCache>
                <c:ptCount val="5"/>
                <c:lvl>
                  <c:pt idx="0">
                    <c:v>V.S.</c:v>
                  </c:pt>
                  <c:pt idx="1">
                    <c:v>STR</c:v>
                  </c:pt>
                  <c:pt idx="2">
                    <c:v>MOD</c:v>
                  </c:pt>
                  <c:pt idx="3">
                    <c:v>SUP</c:v>
                  </c:pt>
                  <c:pt idx="4">
                    <c:v>SUP</c:v>
                  </c:pt>
                </c:lvl>
                <c:lvl>
                  <c:pt idx="0">
                    <c:v>PVS1</c:v>
                  </c:pt>
                  <c:pt idx="1">
                    <c:v>PS4</c:v>
                  </c:pt>
                  <c:pt idx="2">
                    <c:v>PS4</c:v>
                  </c:pt>
                  <c:pt idx="3">
                    <c:v>PM2</c:v>
                  </c:pt>
                  <c:pt idx="4">
                    <c:v>PM5</c:v>
                  </c:pt>
                </c:lvl>
              </c:multiLvlStrCache>
            </c:multiLvlStrRef>
          </c:cat>
          <c:val>
            <c:numRef>
              <c:f>[0]!Group_Stacked_1</c:f>
              <c:numCache>
                <c:formatCode>General</c:formatCode>
                <c:ptCount val="5"/>
                <c:pt idx="0">
                  <c:v>3</c:v>
                </c:pt>
                <c:pt idx="1">
                  <c:v>2</c:v>
                </c:pt>
                <c:pt idx="2">
                  <c:v>1</c:v>
                </c:pt>
                <c:pt idx="3">
                  <c:v>3</c:v>
                </c:pt>
                <c:pt idx="4">
                  <c:v>1</c:v>
                </c:pt>
              </c:numCache>
            </c:numRef>
          </c:val>
          <c:extLst>
            <c:ext xmlns:c16="http://schemas.microsoft.com/office/drawing/2014/chart" uri="{C3380CC4-5D6E-409C-BE32-E72D297353CC}">
              <c16:uniqueId val="{00000004-0F95-495A-A7E2-54D0D3E0006F}"/>
            </c:ext>
          </c:extLst>
        </c:ser>
        <c:dLbls>
          <c:showLegendKey val="0"/>
          <c:showVal val="0"/>
          <c:showCatName val="0"/>
          <c:showSerName val="0"/>
          <c:showPercent val="0"/>
          <c:showBubbleSize val="0"/>
        </c:dLbls>
        <c:gapWidth val="82"/>
        <c:overlap val="100"/>
        <c:axId val="36799232"/>
        <c:axId val="36800768"/>
      </c:barChart>
      <c:catAx>
        <c:axId val="36799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36800768"/>
        <c:crosses val="autoZero"/>
        <c:auto val="1"/>
        <c:lblAlgn val="ctr"/>
        <c:lblOffset val="100"/>
        <c:noMultiLvlLbl val="0"/>
      </c:catAx>
      <c:valAx>
        <c:axId val="368007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GB" sz="1400" b="0"/>
                  <a:t>Number of Labs</a:t>
                </a:r>
              </a:p>
            </c:rich>
          </c:tx>
          <c:layout>
            <c:manualLayout>
              <c:xMode val="edge"/>
              <c:yMode val="edge"/>
              <c:x val="0"/>
              <c:y val="0.34631759634841425"/>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36799232"/>
        <c:crosses val="autoZero"/>
        <c:crossBetween val="between"/>
      </c:valAx>
      <c:spPr>
        <a:noFill/>
        <a:ln>
          <a:noFill/>
        </a:ln>
        <a:effectLst/>
      </c:spPr>
    </c:plotArea>
    <c:legend>
      <c:legendPos val="b"/>
      <c:layout>
        <c:manualLayout>
          <c:xMode val="edge"/>
          <c:yMode val="edge"/>
          <c:x val="0.31351334097297417"/>
          <c:y val="0.95002676607140346"/>
          <c:w val="0.3729732273722341"/>
          <c:h val="4.9973233928596567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0"/>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ubbleChart>
        <c:varyColors val="0"/>
        <c:ser>
          <c:idx val="0"/>
          <c:order val="0"/>
          <c:tx>
            <c:strRef>
              <c:f>Template!$B$2</c:f>
              <c:strCache>
                <c:ptCount val="1"/>
                <c:pt idx="0">
                  <c:v>DDX41 c.628C&gt;A p.Gln210Lys </c:v>
                </c:pt>
              </c:strCache>
            </c:strRef>
          </c:tx>
          <c:spPr>
            <a:solidFill>
              <a:srgbClr val="0033CC"/>
            </a:solidFill>
            <a:ln>
              <a:noFill/>
            </a:ln>
            <a:effectLst/>
          </c:spPr>
          <c:invertIfNegative val="0"/>
          <c:dPt>
            <c:idx val="2"/>
            <c:invertIfNegative val="0"/>
            <c:bubble3D val="0"/>
            <c:spPr>
              <a:solidFill>
                <a:srgbClr val="FFCC66"/>
              </a:solidFill>
              <a:ln>
                <a:noFill/>
              </a:ln>
              <a:effectLst/>
            </c:spPr>
            <c:extLst>
              <c:ext xmlns:c16="http://schemas.microsoft.com/office/drawing/2014/chart" uri="{C3380CC4-5D6E-409C-BE32-E72D297353CC}">
                <c16:uniqueId val="{00000001-59FD-4F38-856A-A708A638D16D}"/>
              </c:ext>
            </c:extLst>
          </c:dPt>
          <c:dPt>
            <c:idx val="3"/>
            <c:invertIfNegative val="0"/>
            <c:bubble3D val="0"/>
            <c:spPr>
              <a:solidFill>
                <a:srgbClr val="990099">
                  <a:alpha val="62000"/>
                </a:srgbClr>
              </a:solidFill>
              <a:ln>
                <a:noFill/>
              </a:ln>
              <a:effectLst/>
            </c:spPr>
            <c:extLst>
              <c:ext xmlns:c16="http://schemas.microsoft.com/office/drawing/2014/chart" uri="{C3380CC4-5D6E-409C-BE32-E72D297353CC}">
                <c16:uniqueId val="{00000003-59FD-4F38-856A-A708A638D16D}"/>
              </c:ext>
            </c:extLst>
          </c:dPt>
          <c:dLbls>
            <c:dLbl>
              <c:idx val="3"/>
              <c:tx>
                <c:rich>
                  <a:bodyPr/>
                  <a:lstStyle/>
                  <a:p>
                    <a:fld id="{82C89E75-6B3D-4C82-86F2-4688F29B98BF}" type="BUBBLESIZE">
                      <a:rPr lang="en-US">
                        <a:solidFill>
                          <a:schemeClr val="bg1"/>
                        </a:solidFill>
                      </a:rPr>
                      <a:pPr/>
                      <a:t>[BUBBLE SIZE]</a:t>
                    </a:fld>
                    <a:endParaRPr lang="en-GB"/>
                  </a:p>
                </c:rich>
              </c:tx>
              <c:dLblPos val="ctr"/>
              <c:showLegendKey val="0"/>
              <c:showVal val="0"/>
              <c:showCatName val="0"/>
              <c:showSerName val="0"/>
              <c:showPercent val="0"/>
              <c:showBubbleSize val="1"/>
              <c:extLst>
                <c:ext xmlns:c15="http://schemas.microsoft.com/office/drawing/2012/chart" uri="{CE6537A1-D6FC-4f65-9D91-7224C49458BB}">
                  <c15:dlblFieldTable/>
                  <c15:showDataLabelsRange val="0"/>
                </c:ext>
                <c:ext xmlns:c16="http://schemas.microsoft.com/office/drawing/2014/chart" uri="{C3380CC4-5D6E-409C-BE32-E72D297353CC}">
                  <c16:uniqueId val="{00000003-59FD-4F38-856A-A708A638D16D}"/>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ysClr val="windowText" lastClr="000000"/>
                    </a:solidFill>
                    <a:latin typeface="+mn-lt"/>
                    <a:ea typeface="+mn-ea"/>
                    <a:cs typeface="+mn-cs"/>
                  </a:defRPr>
                </a:pPr>
                <a:endParaRPr lang="en-US"/>
              </a:p>
            </c:txPr>
            <c:dLblPos val="ctr"/>
            <c:showLegendKey val="0"/>
            <c:showVal val="0"/>
            <c:showCatName val="0"/>
            <c:showSerName val="0"/>
            <c:showPercent val="0"/>
            <c:showBubbleSize val="1"/>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'Bubble Plot'!$B$2:$B$6</c:f>
              <c:numCache>
                <c:formatCode>General</c:formatCode>
                <c:ptCount val="5"/>
                <c:pt idx="0">
                  <c:v>1</c:v>
                </c:pt>
                <c:pt idx="1">
                  <c:v>1</c:v>
                </c:pt>
                <c:pt idx="2">
                  <c:v>1</c:v>
                </c:pt>
                <c:pt idx="3">
                  <c:v>1</c:v>
                </c:pt>
                <c:pt idx="4">
                  <c:v>1</c:v>
                </c:pt>
              </c:numCache>
            </c:numRef>
          </c:xVal>
          <c:yVal>
            <c:numRef>
              <c:f>'Bubble Plot'!$A$2:$A$6</c:f>
              <c:numCache>
                <c:formatCode>General</c:formatCode>
                <c:ptCount val="5"/>
                <c:pt idx="0">
                  <c:v>1</c:v>
                </c:pt>
                <c:pt idx="1">
                  <c:v>2</c:v>
                </c:pt>
                <c:pt idx="2">
                  <c:v>3</c:v>
                </c:pt>
                <c:pt idx="3">
                  <c:v>4</c:v>
                </c:pt>
                <c:pt idx="4">
                  <c:v>5</c:v>
                </c:pt>
              </c:numCache>
            </c:numRef>
          </c:yVal>
          <c:bubbleSize>
            <c:numRef>
              <c:f>'Bubble Plot'!$C$2:$C$6</c:f>
              <c:numCache>
                <c:formatCode>General</c:formatCode>
                <c:ptCount val="5"/>
                <c:pt idx="0">
                  <c:v>0</c:v>
                </c:pt>
                <c:pt idx="1">
                  <c:v>0</c:v>
                </c:pt>
                <c:pt idx="2">
                  <c:v>3</c:v>
                </c:pt>
                <c:pt idx="3">
                  <c:v>1</c:v>
                </c:pt>
                <c:pt idx="4">
                  <c:v>0</c:v>
                </c:pt>
              </c:numCache>
            </c:numRef>
          </c:bubbleSize>
          <c:bubble3D val="0"/>
          <c:extLst>
            <c:ext xmlns:c16="http://schemas.microsoft.com/office/drawing/2014/chart" uri="{C3380CC4-5D6E-409C-BE32-E72D297353CC}">
              <c16:uniqueId val="{00000004-59FD-4F38-856A-A708A638D16D}"/>
            </c:ext>
          </c:extLst>
        </c:ser>
        <c:dLbls>
          <c:dLblPos val="ctr"/>
          <c:showLegendKey val="0"/>
          <c:showVal val="1"/>
          <c:showCatName val="0"/>
          <c:showSerName val="0"/>
          <c:showPercent val="0"/>
          <c:showBubbleSize val="0"/>
        </c:dLbls>
        <c:bubbleScale val="200"/>
        <c:showNegBubbles val="0"/>
        <c:axId val="40518784"/>
        <c:axId val="40522496"/>
      </c:bubbleChart>
      <c:valAx>
        <c:axId val="40518784"/>
        <c:scaling>
          <c:orientation val="minMax"/>
          <c:max val="1.5"/>
          <c:min val="0.5"/>
        </c:scaling>
        <c:delete val="1"/>
        <c:axPos val="b"/>
        <c:numFmt formatCode="General" sourceLinked="1"/>
        <c:majorTickMark val="out"/>
        <c:minorTickMark val="none"/>
        <c:tickLblPos val="nextTo"/>
        <c:crossAx val="40522496"/>
        <c:crosses val="autoZero"/>
        <c:crossBetween val="midCat"/>
        <c:majorUnit val="0.5"/>
        <c:minorUnit val="0.30000000000000004"/>
      </c:valAx>
      <c:valAx>
        <c:axId val="40522496"/>
        <c:scaling>
          <c:orientation val="minMax"/>
          <c:max val="5.5"/>
          <c:min val="0"/>
        </c:scaling>
        <c:delete val="0"/>
        <c:axPos val="l"/>
        <c:majorGridlines>
          <c:spPr>
            <a:ln w="9525" cap="flat" cmpd="sng" algn="ctr">
              <a:solidFill>
                <a:schemeClr val="bg1">
                  <a:lumMod val="50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GB" sz="1400" b="0"/>
                  <a:t>Variant Classification</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4051878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29473090365130128"/>
          <c:y val="1.7334606357705746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0"/>
          <c:tx>
            <c:strRef>
              <c:f>Template!$B$2</c:f>
              <c:strCache>
                <c:ptCount val="1"/>
                <c:pt idx="0">
                  <c:v>DDX41 c.628C&gt;A p.Gln210Lys </c:v>
                </c:pt>
              </c:strCache>
            </c:strRef>
          </c:tx>
          <c:spPr>
            <a:solidFill>
              <a:srgbClr val="990099"/>
            </a:solidFill>
            <a:ln>
              <a:noFill/>
            </a:ln>
            <a:effectLst/>
          </c:spPr>
          <c:invertIfNegative val="0"/>
          <c:cat>
            <c:numRef>
              <c:f>[0]!Groups_Exponent</c:f>
              <c:numCache>
                <c:formatCode>General</c:formatCode>
                <c:ptCount val="3"/>
                <c:pt idx="0">
                  <c:v>3</c:v>
                </c:pt>
                <c:pt idx="1">
                  <c:v>4</c:v>
                </c:pt>
                <c:pt idx="2">
                  <c:v>6</c:v>
                </c:pt>
              </c:numCache>
            </c:numRef>
          </c:cat>
          <c:val>
            <c:numRef>
              <c:f>[0]!Values_Exponent</c:f>
              <c:numCache>
                <c:formatCode>General</c:formatCode>
                <c:ptCount val="3"/>
                <c:pt idx="0">
                  <c:v>1</c:v>
                </c:pt>
                <c:pt idx="1">
                  <c:v>2</c:v>
                </c:pt>
                <c:pt idx="2">
                  <c:v>1</c:v>
                </c:pt>
              </c:numCache>
            </c:numRef>
          </c:val>
          <c:extLst>
            <c:ext xmlns:c16="http://schemas.microsoft.com/office/drawing/2014/chart" uri="{C3380CC4-5D6E-409C-BE32-E72D297353CC}">
              <c16:uniqueId val="{00000000-EC9D-465E-81F1-5BFE6721E229}"/>
            </c:ext>
          </c:extLst>
        </c:ser>
        <c:dLbls>
          <c:showLegendKey val="0"/>
          <c:showVal val="0"/>
          <c:showCatName val="0"/>
          <c:showSerName val="0"/>
          <c:showPercent val="0"/>
          <c:showBubbleSize val="0"/>
        </c:dLbls>
        <c:gapWidth val="119"/>
        <c:overlap val="-27"/>
        <c:axId val="40542976"/>
        <c:axId val="40544896"/>
      </c:barChart>
      <c:catAx>
        <c:axId val="40542976"/>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GB" sz="1400" b="0"/>
                  <a:t>Exponent Score</a:t>
                </a:r>
              </a:p>
            </c:rich>
          </c:tx>
          <c:layout>
            <c:manualLayout>
              <c:xMode val="edge"/>
              <c:yMode val="edge"/>
              <c:x val="0.44377088239832063"/>
              <c:y val="0.90564646413161731"/>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40544896"/>
        <c:crosses val="autoZero"/>
        <c:auto val="1"/>
        <c:lblAlgn val="ctr"/>
        <c:lblOffset val="100"/>
        <c:noMultiLvlLbl val="0"/>
      </c:catAx>
      <c:valAx>
        <c:axId val="40544896"/>
        <c:scaling>
          <c:orientation val="minMax"/>
          <c:max val="4"/>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GB" sz="1400" b="0"/>
                  <a:t>Number of Labs</a:t>
                </a:r>
              </a:p>
            </c:rich>
          </c:tx>
          <c:layout>
            <c:manualLayout>
              <c:xMode val="edge"/>
              <c:yMode val="edge"/>
              <c:x val="1.4732961346774964E-2"/>
              <c:y val="0.35011146888511169"/>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40542976"/>
        <c:crosses val="autoZero"/>
        <c:crossBetween val="between"/>
        <c:majorUnit val="1"/>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5"/>
          <c:order val="0"/>
          <c:tx>
            <c:v>Class 1</c:v>
          </c:tx>
          <c:spPr>
            <a:solidFill>
              <a:schemeClr val="accent6"/>
            </a:solidFill>
            <a:ln>
              <a:noFill/>
            </a:ln>
            <a:effectLst/>
          </c:spPr>
          <c:invertIfNegative val="0"/>
          <c:cat>
            <c:multiLvlStrRef>
              <c:f>'Stacked Bar'!$I$2:$J$25</c:f>
              <c:multiLvlStrCache>
                <c:ptCount val="7"/>
                <c:lvl>
                  <c:pt idx="0">
                    <c:v>MOD</c:v>
                  </c:pt>
                  <c:pt idx="1">
                    <c:v>SUP</c:v>
                  </c:pt>
                  <c:pt idx="2">
                    <c:v>MOD</c:v>
                  </c:pt>
                  <c:pt idx="3">
                    <c:v>MOD</c:v>
                  </c:pt>
                  <c:pt idx="4">
                    <c:v>SUP</c:v>
                  </c:pt>
                  <c:pt idx="5">
                    <c:v>MOD</c:v>
                  </c:pt>
                  <c:pt idx="6">
                    <c:v>SUP</c:v>
                  </c:pt>
                </c:lvl>
                <c:lvl>
                  <c:pt idx="0">
                    <c:v>PS4</c:v>
                  </c:pt>
                  <c:pt idx="1">
                    <c:v>PS4</c:v>
                  </c:pt>
                  <c:pt idx="2">
                    <c:v>PM1</c:v>
                  </c:pt>
                  <c:pt idx="3">
                    <c:v>PM2</c:v>
                  </c:pt>
                  <c:pt idx="4">
                    <c:v>PM2</c:v>
                  </c:pt>
                  <c:pt idx="5">
                    <c:v>PM3</c:v>
                  </c:pt>
                  <c:pt idx="6">
                    <c:v>BP4</c:v>
                  </c:pt>
                </c:lvl>
              </c:multiLvlStrCache>
            </c:multiLvlStrRef>
          </c:cat>
          <c:val>
            <c:numRef>
              <c:f>[0]!Group_Stacked_5</c:f>
              <c:numCache>
                <c:formatCode>General</c:formatCode>
                <c:ptCount val="7"/>
                <c:pt idx="0">
                  <c:v>0</c:v>
                </c:pt>
                <c:pt idx="1">
                  <c:v>0</c:v>
                </c:pt>
                <c:pt idx="2">
                  <c:v>0</c:v>
                </c:pt>
                <c:pt idx="3">
                  <c:v>0</c:v>
                </c:pt>
                <c:pt idx="4">
                  <c:v>0</c:v>
                </c:pt>
                <c:pt idx="5">
                  <c:v>0</c:v>
                </c:pt>
                <c:pt idx="6">
                  <c:v>0</c:v>
                </c:pt>
              </c:numCache>
            </c:numRef>
          </c:val>
          <c:extLst>
            <c:ext xmlns:c16="http://schemas.microsoft.com/office/drawing/2014/chart" uri="{C3380CC4-5D6E-409C-BE32-E72D297353CC}">
              <c16:uniqueId val="{00000000-8E07-4E0F-BC0D-3CA1C65C26CC}"/>
            </c:ext>
          </c:extLst>
        </c:ser>
        <c:ser>
          <c:idx val="1"/>
          <c:order val="1"/>
          <c:tx>
            <c:strRef>
              <c:f>'Stacked Bar'!$L$1</c:f>
              <c:strCache>
                <c:ptCount val="1"/>
                <c:pt idx="0">
                  <c:v>Class 2</c:v>
                </c:pt>
              </c:strCache>
            </c:strRef>
          </c:tx>
          <c:spPr>
            <a:solidFill>
              <a:schemeClr val="accent2"/>
            </a:solidFill>
            <a:ln>
              <a:noFill/>
            </a:ln>
            <a:effectLst/>
          </c:spPr>
          <c:invertIfNegative val="0"/>
          <c:cat>
            <c:multiLvlStrRef>
              <c:f>'Stacked Bar'!$I$2:$J$25</c:f>
              <c:multiLvlStrCache>
                <c:ptCount val="7"/>
                <c:lvl>
                  <c:pt idx="0">
                    <c:v>MOD</c:v>
                  </c:pt>
                  <c:pt idx="1">
                    <c:v>SUP</c:v>
                  </c:pt>
                  <c:pt idx="2">
                    <c:v>MOD</c:v>
                  </c:pt>
                  <c:pt idx="3">
                    <c:v>MOD</c:v>
                  </c:pt>
                  <c:pt idx="4">
                    <c:v>SUP</c:v>
                  </c:pt>
                  <c:pt idx="5">
                    <c:v>MOD</c:v>
                  </c:pt>
                  <c:pt idx="6">
                    <c:v>SUP</c:v>
                  </c:pt>
                </c:lvl>
                <c:lvl>
                  <c:pt idx="0">
                    <c:v>PS4</c:v>
                  </c:pt>
                  <c:pt idx="1">
                    <c:v>PS4</c:v>
                  </c:pt>
                  <c:pt idx="2">
                    <c:v>PM1</c:v>
                  </c:pt>
                  <c:pt idx="3">
                    <c:v>PM2</c:v>
                  </c:pt>
                  <c:pt idx="4">
                    <c:v>PM2</c:v>
                  </c:pt>
                  <c:pt idx="5">
                    <c:v>PM3</c:v>
                  </c:pt>
                  <c:pt idx="6">
                    <c:v>BP4</c:v>
                  </c:pt>
                </c:lvl>
              </c:multiLvlStrCache>
            </c:multiLvlStrRef>
          </c:cat>
          <c:val>
            <c:numRef>
              <c:f>[0]!Group_Stacked_2</c:f>
              <c:numCache>
                <c:formatCode>General</c:formatCode>
                <c:ptCount val="7"/>
                <c:pt idx="0">
                  <c:v>0</c:v>
                </c:pt>
                <c:pt idx="1">
                  <c:v>0</c:v>
                </c:pt>
                <c:pt idx="2">
                  <c:v>0</c:v>
                </c:pt>
                <c:pt idx="3">
                  <c:v>0</c:v>
                </c:pt>
                <c:pt idx="4">
                  <c:v>0</c:v>
                </c:pt>
                <c:pt idx="5">
                  <c:v>0</c:v>
                </c:pt>
                <c:pt idx="6">
                  <c:v>0</c:v>
                </c:pt>
              </c:numCache>
            </c:numRef>
          </c:val>
          <c:extLst>
            <c:ext xmlns:c16="http://schemas.microsoft.com/office/drawing/2014/chart" uri="{C3380CC4-5D6E-409C-BE32-E72D297353CC}">
              <c16:uniqueId val="{00000001-8E07-4E0F-BC0D-3CA1C65C26CC}"/>
            </c:ext>
          </c:extLst>
        </c:ser>
        <c:ser>
          <c:idx val="2"/>
          <c:order val="2"/>
          <c:tx>
            <c:strRef>
              <c:f>'Stacked Bar'!$M$1</c:f>
              <c:strCache>
                <c:ptCount val="1"/>
                <c:pt idx="0">
                  <c:v>Class 3</c:v>
                </c:pt>
              </c:strCache>
            </c:strRef>
          </c:tx>
          <c:spPr>
            <a:solidFill>
              <a:srgbClr val="FFCC66"/>
            </a:solidFill>
            <a:ln>
              <a:noFill/>
            </a:ln>
            <a:effectLst/>
          </c:spPr>
          <c:invertIfNegative val="0"/>
          <c:cat>
            <c:multiLvlStrRef>
              <c:f>'Stacked Bar'!$I$2:$J$25</c:f>
              <c:multiLvlStrCache>
                <c:ptCount val="7"/>
                <c:lvl>
                  <c:pt idx="0">
                    <c:v>MOD</c:v>
                  </c:pt>
                  <c:pt idx="1">
                    <c:v>SUP</c:v>
                  </c:pt>
                  <c:pt idx="2">
                    <c:v>MOD</c:v>
                  </c:pt>
                  <c:pt idx="3">
                    <c:v>MOD</c:v>
                  </c:pt>
                  <c:pt idx="4">
                    <c:v>SUP</c:v>
                  </c:pt>
                  <c:pt idx="5">
                    <c:v>MOD</c:v>
                  </c:pt>
                  <c:pt idx="6">
                    <c:v>SUP</c:v>
                  </c:pt>
                </c:lvl>
                <c:lvl>
                  <c:pt idx="0">
                    <c:v>PS4</c:v>
                  </c:pt>
                  <c:pt idx="1">
                    <c:v>PS4</c:v>
                  </c:pt>
                  <c:pt idx="2">
                    <c:v>PM1</c:v>
                  </c:pt>
                  <c:pt idx="3">
                    <c:v>PM2</c:v>
                  </c:pt>
                  <c:pt idx="4">
                    <c:v>PM2</c:v>
                  </c:pt>
                  <c:pt idx="5">
                    <c:v>PM3</c:v>
                  </c:pt>
                  <c:pt idx="6">
                    <c:v>BP4</c:v>
                  </c:pt>
                </c:lvl>
              </c:multiLvlStrCache>
            </c:multiLvlStrRef>
          </c:cat>
          <c:val>
            <c:numRef>
              <c:f>[0]!Group_Stacked_3</c:f>
              <c:numCache>
                <c:formatCode>General</c:formatCode>
                <c:ptCount val="7"/>
                <c:pt idx="0">
                  <c:v>1</c:v>
                </c:pt>
                <c:pt idx="1">
                  <c:v>1</c:v>
                </c:pt>
                <c:pt idx="2">
                  <c:v>1</c:v>
                </c:pt>
                <c:pt idx="3">
                  <c:v>2</c:v>
                </c:pt>
                <c:pt idx="4">
                  <c:v>1</c:v>
                </c:pt>
                <c:pt idx="5">
                  <c:v>1</c:v>
                </c:pt>
                <c:pt idx="6">
                  <c:v>1</c:v>
                </c:pt>
              </c:numCache>
            </c:numRef>
          </c:val>
          <c:extLst>
            <c:ext xmlns:c16="http://schemas.microsoft.com/office/drawing/2014/chart" uri="{C3380CC4-5D6E-409C-BE32-E72D297353CC}">
              <c16:uniqueId val="{00000002-8E07-4E0F-BC0D-3CA1C65C26CC}"/>
            </c:ext>
          </c:extLst>
        </c:ser>
        <c:ser>
          <c:idx val="3"/>
          <c:order val="3"/>
          <c:tx>
            <c:strRef>
              <c:f>'Stacked Bar'!$N$1</c:f>
              <c:strCache>
                <c:ptCount val="1"/>
                <c:pt idx="0">
                  <c:v>Class 4</c:v>
                </c:pt>
              </c:strCache>
            </c:strRef>
          </c:tx>
          <c:spPr>
            <a:solidFill>
              <a:srgbClr val="990099"/>
            </a:solidFill>
            <a:ln>
              <a:noFill/>
            </a:ln>
            <a:effectLst/>
          </c:spPr>
          <c:invertIfNegative val="0"/>
          <c:cat>
            <c:multiLvlStrRef>
              <c:f>'Stacked Bar'!$I$2:$J$25</c:f>
              <c:multiLvlStrCache>
                <c:ptCount val="7"/>
                <c:lvl>
                  <c:pt idx="0">
                    <c:v>MOD</c:v>
                  </c:pt>
                  <c:pt idx="1">
                    <c:v>SUP</c:v>
                  </c:pt>
                  <c:pt idx="2">
                    <c:v>MOD</c:v>
                  </c:pt>
                  <c:pt idx="3">
                    <c:v>MOD</c:v>
                  </c:pt>
                  <c:pt idx="4">
                    <c:v>SUP</c:v>
                  </c:pt>
                  <c:pt idx="5">
                    <c:v>MOD</c:v>
                  </c:pt>
                  <c:pt idx="6">
                    <c:v>SUP</c:v>
                  </c:pt>
                </c:lvl>
                <c:lvl>
                  <c:pt idx="0">
                    <c:v>PS4</c:v>
                  </c:pt>
                  <c:pt idx="1">
                    <c:v>PS4</c:v>
                  </c:pt>
                  <c:pt idx="2">
                    <c:v>PM1</c:v>
                  </c:pt>
                  <c:pt idx="3">
                    <c:v>PM2</c:v>
                  </c:pt>
                  <c:pt idx="4">
                    <c:v>PM2</c:v>
                  </c:pt>
                  <c:pt idx="5">
                    <c:v>PM3</c:v>
                  </c:pt>
                  <c:pt idx="6">
                    <c:v>BP4</c:v>
                  </c:pt>
                </c:lvl>
              </c:multiLvlStrCache>
            </c:multiLvlStrRef>
          </c:cat>
          <c:val>
            <c:numRef>
              <c:f>[0]!Group_Stacked_4</c:f>
              <c:numCache>
                <c:formatCode>General</c:formatCode>
                <c:ptCount val="7"/>
                <c:pt idx="0">
                  <c:v>1</c:v>
                </c:pt>
                <c:pt idx="1">
                  <c:v>0</c:v>
                </c:pt>
                <c:pt idx="2">
                  <c:v>1</c:v>
                </c:pt>
                <c:pt idx="3">
                  <c:v>1</c:v>
                </c:pt>
                <c:pt idx="4">
                  <c:v>0</c:v>
                </c:pt>
                <c:pt idx="5">
                  <c:v>0</c:v>
                </c:pt>
                <c:pt idx="6">
                  <c:v>0</c:v>
                </c:pt>
              </c:numCache>
            </c:numRef>
          </c:val>
          <c:extLst>
            <c:ext xmlns:c16="http://schemas.microsoft.com/office/drawing/2014/chart" uri="{C3380CC4-5D6E-409C-BE32-E72D297353CC}">
              <c16:uniqueId val="{00000003-8E07-4E0F-BC0D-3CA1C65C26CC}"/>
            </c:ext>
          </c:extLst>
        </c:ser>
        <c:ser>
          <c:idx val="4"/>
          <c:order val="4"/>
          <c:tx>
            <c:strRef>
              <c:f>'Stacked Bar'!$O$1</c:f>
              <c:strCache>
                <c:ptCount val="1"/>
                <c:pt idx="0">
                  <c:v>Class 5</c:v>
                </c:pt>
              </c:strCache>
            </c:strRef>
          </c:tx>
          <c:spPr>
            <a:solidFill>
              <a:srgbClr val="6699FF"/>
            </a:solidFill>
            <a:ln>
              <a:noFill/>
            </a:ln>
            <a:effectLst/>
          </c:spPr>
          <c:invertIfNegative val="0"/>
          <c:cat>
            <c:multiLvlStrRef>
              <c:f>'Stacked Bar'!$I$2:$J$25</c:f>
              <c:multiLvlStrCache>
                <c:ptCount val="7"/>
                <c:lvl>
                  <c:pt idx="0">
                    <c:v>MOD</c:v>
                  </c:pt>
                  <c:pt idx="1">
                    <c:v>SUP</c:v>
                  </c:pt>
                  <c:pt idx="2">
                    <c:v>MOD</c:v>
                  </c:pt>
                  <c:pt idx="3">
                    <c:v>MOD</c:v>
                  </c:pt>
                  <c:pt idx="4">
                    <c:v>SUP</c:v>
                  </c:pt>
                  <c:pt idx="5">
                    <c:v>MOD</c:v>
                  </c:pt>
                  <c:pt idx="6">
                    <c:v>SUP</c:v>
                  </c:pt>
                </c:lvl>
                <c:lvl>
                  <c:pt idx="0">
                    <c:v>PS4</c:v>
                  </c:pt>
                  <c:pt idx="1">
                    <c:v>PS4</c:v>
                  </c:pt>
                  <c:pt idx="2">
                    <c:v>PM1</c:v>
                  </c:pt>
                  <c:pt idx="3">
                    <c:v>PM2</c:v>
                  </c:pt>
                  <c:pt idx="4">
                    <c:v>PM2</c:v>
                  </c:pt>
                  <c:pt idx="5">
                    <c:v>PM3</c:v>
                  </c:pt>
                  <c:pt idx="6">
                    <c:v>BP4</c:v>
                  </c:pt>
                </c:lvl>
              </c:multiLvlStrCache>
            </c:multiLvlStrRef>
          </c:cat>
          <c:val>
            <c:numRef>
              <c:f>[0]!Group_Stacked_1</c:f>
              <c:numCache>
                <c:formatCode>General</c:formatCode>
                <c:ptCount val="7"/>
                <c:pt idx="0">
                  <c:v>0</c:v>
                </c:pt>
                <c:pt idx="1">
                  <c:v>0</c:v>
                </c:pt>
                <c:pt idx="2">
                  <c:v>0</c:v>
                </c:pt>
                <c:pt idx="3">
                  <c:v>0</c:v>
                </c:pt>
                <c:pt idx="4">
                  <c:v>0</c:v>
                </c:pt>
                <c:pt idx="5">
                  <c:v>0</c:v>
                </c:pt>
                <c:pt idx="6">
                  <c:v>0</c:v>
                </c:pt>
              </c:numCache>
            </c:numRef>
          </c:val>
          <c:extLst>
            <c:ext xmlns:c16="http://schemas.microsoft.com/office/drawing/2014/chart" uri="{C3380CC4-5D6E-409C-BE32-E72D297353CC}">
              <c16:uniqueId val="{00000004-8E07-4E0F-BC0D-3CA1C65C26CC}"/>
            </c:ext>
          </c:extLst>
        </c:ser>
        <c:dLbls>
          <c:showLegendKey val="0"/>
          <c:showVal val="0"/>
          <c:showCatName val="0"/>
          <c:showSerName val="0"/>
          <c:showPercent val="0"/>
          <c:showBubbleSize val="0"/>
        </c:dLbls>
        <c:gapWidth val="82"/>
        <c:overlap val="100"/>
        <c:axId val="40571648"/>
        <c:axId val="40573184"/>
      </c:barChart>
      <c:catAx>
        <c:axId val="40571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40573184"/>
        <c:crosses val="autoZero"/>
        <c:auto val="1"/>
        <c:lblAlgn val="ctr"/>
        <c:lblOffset val="100"/>
        <c:noMultiLvlLbl val="0"/>
      </c:catAx>
      <c:valAx>
        <c:axId val="405731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GB" sz="1400" b="0"/>
                  <a:t>Number of Labs</a:t>
                </a:r>
              </a:p>
            </c:rich>
          </c:tx>
          <c:layout>
            <c:manualLayout>
              <c:xMode val="edge"/>
              <c:yMode val="edge"/>
              <c:x val="0"/>
              <c:y val="0.33736506319207049"/>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40571648"/>
        <c:crosses val="autoZero"/>
        <c:crossBetween val="between"/>
      </c:valAx>
      <c:spPr>
        <a:noFill/>
        <a:ln>
          <a:noFill/>
        </a:ln>
        <a:effectLst/>
      </c:spPr>
    </c:plotArea>
    <c:legend>
      <c:legendPos val="b"/>
      <c:layout>
        <c:manualLayout>
          <c:xMode val="edge"/>
          <c:yMode val="edge"/>
          <c:x val="0.3317140613513333"/>
          <c:y val="0.95157215668958139"/>
          <c:w val="0.37347449796454441"/>
          <c:h val="4.8427843310418633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0"/>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5"/>
          <c:order val="0"/>
          <c:tx>
            <c:v>Class 1</c:v>
          </c:tx>
          <c:spPr>
            <a:solidFill>
              <a:schemeClr val="accent6"/>
            </a:solidFill>
            <a:ln>
              <a:noFill/>
            </a:ln>
            <a:effectLst/>
          </c:spPr>
          <c:invertIfNegative val="0"/>
          <c:cat>
            <c:multiLvlStrRef>
              <c:f>'Stacked Bar'!$I$2:$J$25</c:f>
              <c:multiLvlStrCache>
                <c:ptCount val="7"/>
                <c:lvl>
                  <c:pt idx="0">
                    <c:v>MOD</c:v>
                  </c:pt>
                  <c:pt idx="1">
                    <c:v>SUP</c:v>
                  </c:pt>
                  <c:pt idx="2">
                    <c:v>MOD</c:v>
                  </c:pt>
                  <c:pt idx="3">
                    <c:v>MOD</c:v>
                  </c:pt>
                  <c:pt idx="4">
                    <c:v>SUP</c:v>
                  </c:pt>
                  <c:pt idx="5">
                    <c:v>MOD</c:v>
                  </c:pt>
                  <c:pt idx="6">
                    <c:v>SUP</c:v>
                  </c:pt>
                </c:lvl>
                <c:lvl>
                  <c:pt idx="0">
                    <c:v>PS4</c:v>
                  </c:pt>
                  <c:pt idx="1">
                    <c:v>PS4</c:v>
                  </c:pt>
                  <c:pt idx="2">
                    <c:v>PM1</c:v>
                  </c:pt>
                  <c:pt idx="3">
                    <c:v>PM2</c:v>
                  </c:pt>
                  <c:pt idx="4">
                    <c:v>PM2</c:v>
                  </c:pt>
                  <c:pt idx="5">
                    <c:v>PM3</c:v>
                  </c:pt>
                  <c:pt idx="6">
                    <c:v>BP4</c:v>
                  </c:pt>
                </c:lvl>
              </c:multiLvlStrCache>
            </c:multiLvlStrRef>
          </c:cat>
          <c:val>
            <c:numRef>
              <c:f>[0]!Group_Stacked_5</c:f>
              <c:numCache>
                <c:formatCode>General</c:formatCode>
                <c:ptCount val="7"/>
                <c:pt idx="0">
                  <c:v>0</c:v>
                </c:pt>
                <c:pt idx="1">
                  <c:v>0</c:v>
                </c:pt>
                <c:pt idx="2">
                  <c:v>0</c:v>
                </c:pt>
                <c:pt idx="3">
                  <c:v>0</c:v>
                </c:pt>
                <c:pt idx="4">
                  <c:v>0</c:v>
                </c:pt>
                <c:pt idx="5">
                  <c:v>0</c:v>
                </c:pt>
                <c:pt idx="6">
                  <c:v>0</c:v>
                </c:pt>
              </c:numCache>
            </c:numRef>
          </c:val>
          <c:extLst>
            <c:ext xmlns:c16="http://schemas.microsoft.com/office/drawing/2014/chart" uri="{C3380CC4-5D6E-409C-BE32-E72D297353CC}">
              <c16:uniqueId val="{00000000-DD8C-4321-9356-9531BE7BAD12}"/>
            </c:ext>
          </c:extLst>
        </c:ser>
        <c:ser>
          <c:idx val="1"/>
          <c:order val="1"/>
          <c:tx>
            <c:strRef>
              <c:f>'Stacked Bar'!$L$1</c:f>
              <c:strCache>
                <c:ptCount val="1"/>
                <c:pt idx="0">
                  <c:v>Class 2</c:v>
                </c:pt>
              </c:strCache>
            </c:strRef>
          </c:tx>
          <c:spPr>
            <a:solidFill>
              <a:schemeClr val="accent2"/>
            </a:solidFill>
            <a:ln>
              <a:noFill/>
            </a:ln>
            <a:effectLst/>
          </c:spPr>
          <c:invertIfNegative val="0"/>
          <c:cat>
            <c:multiLvlStrRef>
              <c:f>'Stacked Bar'!$I$2:$J$25</c:f>
              <c:multiLvlStrCache>
                <c:ptCount val="7"/>
                <c:lvl>
                  <c:pt idx="0">
                    <c:v>MOD</c:v>
                  </c:pt>
                  <c:pt idx="1">
                    <c:v>SUP</c:v>
                  </c:pt>
                  <c:pt idx="2">
                    <c:v>MOD</c:v>
                  </c:pt>
                  <c:pt idx="3">
                    <c:v>MOD</c:v>
                  </c:pt>
                  <c:pt idx="4">
                    <c:v>SUP</c:v>
                  </c:pt>
                  <c:pt idx="5">
                    <c:v>MOD</c:v>
                  </c:pt>
                  <c:pt idx="6">
                    <c:v>SUP</c:v>
                  </c:pt>
                </c:lvl>
                <c:lvl>
                  <c:pt idx="0">
                    <c:v>PS4</c:v>
                  </c:pt>
                  <c:pt idx="1">
                    <c:v>PS4</c:v>
                  </c:pt>
                  <c:pt idx="2">
                    <c:v>PM1</c:v>
                  </c:pt>
                  <c:pt idx="3">
                    <c:v>PM2</c:v>
                  </c:pt>
                  <c:pt idx="4">
                    <c:v>PM2</c:v>
                  </c:pt>
                  <c:pt idx="5">
                    <c:v>PM3</c:v>
                  </c:pt>
                  <c:pt idx="6">
                    <c:v>BP4</c:v>
                  </c:pt>
                </c:lvl>
              </c:multiLvlStrCache>
            </c:multiLvlStrRef>
          </c:cat>
          <c:val>
            <c:numRef>
              <c:f>[0]!Group_Stacked_2</c:f>
              <c:numCache>
                <c:formatCode>General</c:formatCode>
                <c:ptCount val="7"/>
                <c:pt idx="0">
                  <c:v>0</c:v>
                </c:pt>
                <c:pt idx="1">
                  <c:v>0</c:v>
                </c:pt>
                <c:pt idx="2">
                  <c:v>0</c:v>
                </c:pt>
                <c:pt idx="3">
                  <c:v>0</c:v>
                </c:pt>
                <c:pt idx="4">
                  <c:v>0</c:v>
                </c:pt>
                <c:pt idx="5">
                  <c:v>0</c:v>
                </c:pt>
                <c:pt idx="6">
                  <c:v>0</c:v>
                </c:pt>
              </c:numCache>
            </c:numRef>
          </c:val>
          <c:extLst>
            <c:ext xmlns:c16="http://schemas.microsoft.com/office/drawing/2014/chart" uri="{C3380CC4-5D6E-409C-BE32-E72D297353CC}">
              <c16:uniqueId val="{00000001-DD8C-4321-9356-9531BE7BAD12}"/>
            </c:ext>
          </c:extLst>
        </c:ser>
        <c:ser>
          <c:idx val="2"/>
          <c:order val="2"/>
          <c:tx>
            <c:strRef>
              <c:f>'Stacked Bar'!$M$1</c:f>
              <c:strCache>
                <c:ptCount val="1"/>
                <c:pt idx="0">
                  <c:v>Class 3</c:v>
                </c:pt>
              </c:strCache>
            </c:strRef>
          </c:tx>
          <c:spPr>
            <a:solidFill>
              <a:srgbClr val="FFCC66"/>
            </a:solidFill>
            <a:ln>
              <a:noFill/>
            </a:ln>
            <a:effectLst/>
          </c:spPr>
          <c:invertIfNegative val="0"/>
          <c:cat>
            <c:multiLvlStrRef>
              <c:f>'Stacked Bar'!$I$2:$J$25</c:f>
              <c:multiLvlStrCache>
                <c:ptCount val="7"/>
                <c:lvl>
                  <c:pt idx="0">
                    <c:v>MOD</c:v>
                  </c:pt>
                  <c:pt idx="1">
                    <c:v>SUP</c:v>
                  </c:pt>
                  <c:pt idx="2">
                    <c:v>MOD</c:v>
                  </c:pt>
                  <c:pt idx="3">
                    <c:v>MOD</c:v>
                  </c:pt>
                  <c:pt idx="4">
                    <c:v>SUP</c:v>
                  </c:pt>
                  <c:pt idx="5">
                    <c:v>MOD</c:v>
                  </c:pt>
                  <c:pt idx="6">
                    <c:v>SUP</c:v>
                  </c:pt>
                </c:lvl>
                <c:lvl>
                  <c:pt idx="0">
                    <c:v>PS4</c:v>
                  </c:pt>
                  <c:pt idx="1">
                    <c:v>PS4</c:v>
                  </c:pt>
                  <c:pt idx="2">
                    <c:v>PM1</c:v>
                  </c:pt>
                  <c:pt idx="3">
                    <c:v>PM2</c:v>
                  </c:pt>
                  <c:pt idx="4">
                    <c:v>PM2</c:v>
                  </c:pt>
                  <c:pt idx="5">
                    <c:v>PM3</c:v>
                  </c:pt>
                  <c:pt idx="6">
                    <c:v>BP4</c:v>
                  </c:pt>
                </c:lvl>
              </c:multiLvlStrCache>
            </c:multiLvlStrRef>
          </c:cat>
          <c:val>
            <c:numRef>
              <c:f>[0]!Group_Stacked_3</c:f>
              <c:numCache>
                <c:formatCode>General</c:formatCode>
                <c:ptCount val="7"/>
                <c:pt idx="0">
                  <c:v>1</c:v>
                </c:pt>
                <c:pt idx="1">
                  <c:v>1</c:v>
                </c:pt>
                <c:pt idx="2">
                  <c:v>1</c:v>
                </c:pt>
                <c:pt idx="3">
                  <c:v>2</c:v>
                </c:pt>
                <c:pt idx="4">
                  <c:v>1</c:v>
                </c:pt>
                <c:pt idx="5">
                  <c:v>1</c:v>
                </c:pt>
                <c:pt idx="6">
                  <c:v>1</c:v>
                </c:pt>
              </c:numCache>
            </c:numRef>
          </c:val>
          <c:extLst>
            <c:ext xmlns:c16="http://schemas.microsoft.com/office/drawing/2014/chart" uri="{C3380CC4-5D6E-409C-BE32-E72D297353CC}">
              <c16:uniqueId val="{00000002-DD8C-4321-9356-9531BE7BAD12}"/>
            </c:ext>
          </c:extLst>
        </c:ser>
        <c:ser>
          <c:idx val="3"/>
          <c:order val="3"/>
          <c:tx>
            <c:strRef>
              <c:f>'Stacked Bar'!$N$1</c:f>
              <c:strCache>
                <c:ptCount val="1"/>
                <c:pt idx="0">
                  <c:v>Class 4</c:v>
                </c:pt>
              </c:strCache>
            </c:strRef>
          </c:tx>
          <c:spPr>
            <a:solidFill>
              <a:srgbClr val="990099"/>
            </a:solidFill>
            <a:ln>
              <a:noFill/>
            </a:ln>
            <a:effectLst/>
          </c:spPr>
          <c:invertIfNegative val="0"/>
          <c:cat>
            <c:multiLvlStrRef>
              <c:f>'Stacked Bar'!$I$2:$J$25</c:f>
              <c:multiLvlStrCache>
                <c:ptCount val="7"/>
                <c:lvl>
                  <c:pt idx="0">
                    <c:v>MOD</c:v>
                  </c:pt>
                  <c:pt idx="1">
                    <c:v>SUP</c:v>
                  </c:pt>
                  <c:pt idx="2">
                    <c:v>MOD</c:v>
                  </c:pt>
                  <c:pt idx="3">
                    <c:v>MOD</c:v>
                  </c:pt>
                  <c:pt idx="4">
                    <c:v>SUP</c:v>
                  </c:pt>
                  <c:pt idx="5">
                    <c:v>MOD</c:v>
                  </c:pt>
                  <c:pt idx="6">
                    <c:v>SUP</c:v>
                  </c:pt>
                </c:lvl>
                <c:lvl>
                  <c:pt idx="0">
                    <c:v>PS4</c:v>
                  </c:pt>
                  <c:pt idx="1">
                    <c:v>PS4</c:v>
                  </c:pt>
                  <c:pt idx="2">
                    <c:v>PM1</c:v>
                  </c:pt>
                  <c:pt idx="3">
                    <c:v>PM2</c:v>
                  </c:pt>
                  <c:pt idx="4">
                    <c:v>PM2</c:v>
                  </c:pt>
                  <c:pt idx="5">
                    <c:v>PM3</c:v>
                  </c:pt>
                  <c:pt idx="6">
                    <c:v>BP4</c:v>
                  </c:pt>
                </c:lvl>
              </c:multiLvlStrCache>
            </c:multiLvlStrRef>
          </c:cat>
          <c:val>
            <c:numRef>
              <c:f>[0]!Group_Stacked_4</c:f>
              <c:numCache>
                <c:formatCode>General</c:formatCode>
                <c:ptCount val="7"/>
                <c:pt idx="0">
                  <c:v>1</c:v>
                </c:pt>
                <c:pt idx="1">
                  <c:v>0</c:v>
                </c:pt>
                <c:pt idx="2">
                  <c:v>1</c:v>
                </c:pt>
                <c:pt idx="3">
                  <c:v>1</c:v>
                </c:pt>
                <c:pt idx="4">
                  <c:v>0</c:v>
                </c:pt>
                <c:pt idx="5">
                  <c:v>0</c:v>
                </c:pt>
                <c:pt idx="6">
                  <c:v>0</c:v>
                </c:pt>
              </c:numCache>
            </c:numRef>
          </c:val>
          <c:extLst>
            <c:ext xmlns:c16="http://schemas.microsoft.com/office/drawing/2014/chart" uri="{C3380CC4-5D6E-409C-BE32-E72D297353CC}">
              <c16:uniqueId val="{00000003-DD8C-4321-9356-9531BE7BAD12}"/>
            </c:ext>
          </c:extLst>
        </c:ser>
        <c:ser>
          <c:idx val="4"/>
          <c:order val="4"/>
          <c:tx>
            <c:strRef>
              <c:f>'Stacked Bar'!$O$1</c:f>
              <c:strCache>
                <c:ptCount val="1"/>
                <c:pt idx="0">
                  <c:v>Class 5</c:v>
                </c:pt>
              </c:strCache>
            </c:strRef>
          </c:tx>
          <c:spPr>
            <a:solidFill>
              <a:srgbClr val="6699FF"/>
            </a:solidFill>
            <a:ln>
              <a:noFill/>
            </a:ln>
            <a:effectLst/>
          </c:spPr>
          <c:invertIfNegative val="0"/>
          <c:cat>
            <c:multiLvlStrRef>
              <c:f>'Stacked Bar'!$I$2:$J$25</c:f>
              <c:multiLvlStrCache>
                <c:ptCount val="7"/>
                <c:lvl>
                  <c:pt idx="0">
                    <c:v>MOD</c:v>
                  </c:pt>
                  <c:pt idx="1">
                    <c:v>SUP</c:v>
                  </c:pt>
                  <c:pt idx="2">
                    <c:v>MOD</c:v>
                  </c:pt>
                  <c:pt idx="3">
                    <c:v>MOD</c:v>
                  </c:pt>
                  <c:pt idx="4">
                    <c:v>SUP</c:v>
                  </c:pt>
                  <c:pt idx="5">
                    <c:v>MOD</c:v>
                  </c:pt>
                  <c:pt idx="6">
                    <c:v>SUP</c:v>
                  </c:pt>
                </c:lvl>
                <c:lvl>
                  <c:pt idx="0">
                    <c:v>PS4</c:v>
                  </c:pt>
                  <c:pt idx="1">
                    <c:v>PS4</c:v>
                  </c:pt>
                  <c:pt idx="2">
                    <c:v>PM1</c:v>
                  </c:pt>
                  <c:pt idx="3">
                    <c:v>PM2</c:v>
                  </c:pt>
                  <c:pt idx="4">
                    <c:v>PM2</c:v>
                  </c:pt>
                  <c:pt idx="5">
                    <c:v>PM3</c:v>
                  </c:pt>
                  <c:pt idx="6">
                    <c:v>BP4</c:v>
                  </c:pt>
                </c:lvl>
              </c:multiLvlStrCache>
            </c:multiLvlStrRef>
          </c:cat>
          <c:val>
            <c:numRef>
              <c:f>[0]!Group_Stacked_1</c:f>
              <c:numCache>
                <c:formatCode>General</c:formatCode>
                <c:ptCount val="7"/>
                <c:pt idx="0">
                  <c:v>0</c:v>
                </c:pt>
                <c:pt idx="1">
                  <c:v>0</c:v>
                </c:pt>
                <c:pt idx="2">
                  <c:v>0</c:v>
                </c:pt>
                <c:pt idx="3">
                  <c:v>0</c:v>
                </c:pt>
                <c:pt idx="4">
                  <c:v>0</c:v>
                </c:pt>
                <c:pt idx="5">
                  <c:v>0</c:v>
                </c:pt>
                <c:pt idx="6">
                  <c:v>0</c:v>
                </c:pt>
              </c:numCache>
            </c:numRef>
          </c:val>
          <c:extLst>
            <c:ext xmlns:c16="http://schemas.microsoft.com/office/drawing/2014/chart" uri="{C3380CC4-5D6E-409C-BE32-E72D297353CC}">
              <c16:uniqueId val="{00000004-DD8C-4321-9356-9531BE7BAD12}"/>
            </c:ext>
          </c:extLst>
        </c:ser>
        <c:dLbls>
          <c:showLegendKey val="0"/>
          <c:showVal val="0"/>
          <c:showCatName val="0"/>
          <c:showSerName val="0"/>
          <c:showPercent val="0"/>
          <c:showBubbleSize val="0"/>
        </c:dLbls>
        <c:gapWidth val="82"/>
        <c:overlap val="100"/>
        <c:axId val="40634240"/>
        <c:axId val="40635776"/>
      </c:barChart>
      <c:catAx>
        <c:axId val="40634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40635776"/>
        <c:crosses val="autoZero"/>
        <c:auto val="1"/>
        <c:lblAlgn val="ctr"/>
        <c:lblOffset val="100"/>
        <c:noMultiLvlLbl val="0"/>
      </c:catAx>
      <c:valAx>
        <c:axId val="406357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GB" sz="1400" b="0"/>
                  <a:t>Number of Labs</a:t>
                </a:r>
              </a:p>
            </c:rich>
          </c:tx>
          <c:layout>
            <c:manualLayout>
              <c:xMode val="edge"/>
              <c:yMode val="edge"/>
              <c:x val="0"/>
              <c:y val="0.33736506319207049"/>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40634240"/>
        <c:crosses val="autoZero"/>
        <c:crossBetween val="between"/>
      </c:valAx>
      <c:spPr>
        <a:noFill/>
        <a:ln>
          <a:noFill/>
        </a:ln>
        <a:effectLst/>
      </c:spPr>
    </c:plotArea>
    <c:legend>
      <c:legendPos val="b"/>
      <c:layout>
        <c:manualLayout>
          <c:xMode val="edge"/>
          <c:yMode val="edge"/>
          <c:x val="0.3317140613513333"/>
          <c:y val="0.95157215668958139"/>
          <c:w val="0.37347449796454441"/>
          <c:h val="4.8427843310418633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0"/>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0.90014</cdr:x>
      <cdr:y>0.5506</cdr:y>
    </cdr:from>
    <cdr:to>
      <cdr:x>0.90014</cdr:x>
      <cdr:y>0.80266</cdr:y>
    </cdr:to>
    <cdr:cxnSp macro="">
      <cdr:nvCxnSpPr>
        <cdr:cNvPr id="2" name="Straight Connector 1">
          <a:extLst xmlns:a="http://schemas.openxmlformats.org/drawingml/2006/main">
            <a:ext uri="{FF2B5EF4-FFF2-40B4-BE49-F238E27FC236}">
              <a16:creationId xmlns:a16="http://schemas.microsoft.com/office/drawing/2014/main" id="{BA9CF42D-E9B2-4925-9C02-9620F2D11D67}"/>
            </a:ext>
          </a:extLst>
        </cdr:cNvPr>
        <cdr:cNvCxnSpPr/>
      </cdr:nvCxnSpPr>
      <cdr:spPr>
        <a:xfrm xmlns:a="http://schemas.openxmlformats.org/drawingml/2006/main">
          <a:off x="10209671" y="3316830"/>
          <a:ext cx="0" cy="1518407"/>
        </a:xfrm>
        <a:prstGeom xmlns:a="http://schemas.openxmlformats.org/drawingml/2006/main" prst="line">
          <a:avLst/>
        </a:prstGeom>
        <a:ln xmlns:a="http://schemas.openxmlformats.org/drawingml/2006/main" w="28575">
          <a:solidFill>
            <a:srgbClr val="6699FF"/>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163E5E-9484-4F43-91E8-7328362EEE14}" type="datetimeFigureOut">
              <a:rPr lang="en-GB" smtClean="0"/>
              <a:t>02/02/2023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058BA6-24E9-42E6-9342-D42FCEEFD77F}" type="slidenum">
              <a:rPr lang="en-GB" smtClean="0"/>
              <a:t>‹#›</a:t>
            </a:fld>
            <a:endParaRPr lang="en-GB"/>
          </a:p>
        </p:txBody>
      </p:sp>
    </p:spTree>
    <p:extLst>
      <p:ext uri="{BB962C8B-B14F-4D97-AF65-F5344CB8AC3E}">
        <p14:creationId xmlns:p14="http://schemas.microsoft.com/office/powerpoint/2010/main" val="1603058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2EE2211-6925-4350-B71F-9B20C0B5778B}" type="slidenum">
              <a:rPr lang="en-GB" smtClean="0"/>
              <a:t>1</a:t>
            </a:fld>
            <a:endParaRPr lang="en-GB"/>
          </a:p>
        </p:txBody>
      </p:sp>
    </p:spTree>
    <p:extLst>
      <p:ext uri="{BB962C8B-B14F-4D97-AF65-F5344CB8AC3E}">
        <p14:creationId xmlns:p14="http://schemas.microsoft.com/office/powerpoint/2010/main" val="11284008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You can see this makes interpretation of variants identified very clear and consistent as there is less room for misinterpretation, as the guidance is prescriptive and precise. </a:t>
            </a:r>
          </a:p>
        </p:txBody>
      </p:sp>
      <p:sp>
        <p:nvSpPr>
          <p:cNvPr id="4" name="Slide Number Placeholder 3"/>
          <p:cNvSpPr>
            <a:spLocks noGrp="1"/>
          </p:cNvSpPr>
          <p:nvPr>
            <p:ph type="sldNum" sz="quarter" idx="10"/>
          </p:nvPr>
        </p:nvSpPr>
        <p:spPr/>
        <p:txBody>
          <a:bodyPr/>
          <a:lstStyle/>
          <a:p>
            <a:fld id="{B2EE2211-6925-4350-B71F-9B20C0B5778B}" type="slidenum">
              <a:rPr lang="en-GB" smtClean="0"/>
              <a:t>10</a:t>
            </a:fld>
            <a:endParaRPr lang="en-GB"/>
          </a:p>
        </p:txBody>
      </p:sp>
    </p:spTree>
    <p:extLst>
      <p:ext uri="{BB962C8B-B14F-4D97-AF65-F5344CB8AC3E}">
        <p14:creationId xmlns:p14="http://schemas.microsoft.com/office/powerpoint/2010/main" val="758185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a:t>
            </a:r>
            <a:r>
              <a:rPr lang="en-GB" baseline="0" dirty="0"/>
              <a:t> addition, there are modifications down to residue level of specificity (see PM4) and some lines of evidence that are not permitted given specific features of this gene (see PP2 &amp; BS2 above).</a:t>
            </a:r>
            <a:endParaRPr lang="en-GB" dirty="0"/>
          </a:p>
        </p:txBody>
      </p:sp>
      <p:sp>
        <p:nvSpPr>
          <p:cNvPr id="4" name="Slide Number Placeholder 3"/>
          <p:cNvSpPr>
            <a:spLocks noGrp="1"/>
          </p:cNvSpPr>
          <p:nvPr>
            <p:ph type="sldNum" sz="quarter" idx="10"/>
          </p:nvPr>
        </p:nvSpPr>
        <p:spPr/>
        <p:txBody>
          <a:bodyPr/>
          <a:lstStyle/>
          <a:p>
            <a:fld id="{B2EE2211-6925-4350-B71F-9B20C0B5778B}" type="slidenum">
              <a:rPr lang="en-GB" smtClean="0"/>
              <a:t>11</a:t>
            </a:fld>
            <a:endParaRPr lang="en-GB"/>
          </a:p>
        </p:txBody>
      </p:sp>
    </p:spTree>
    <p:extLst>
      <p:ext uri="{BB962C8B-B14F-4D97-AF65-F5344CB8AC3E}">
        <p14:creationId xmlns:p14="http://schemas.microsoft.com/office/powerpoint/2010/main" val="3647097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 then there are a range of guidance resources available to assist with classification each of which is based on the others with progressively more specificity (</a:t>
            </a:r>
            <a:r>
              <a:rPr lang="en-GB" b="1" dirty="0"/>
              <a:t>rare disease&gt;CSGs&gt;gene specific</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It s critical to use the most appropriate and up to date guidance</a:t>
            </a:r>
            <a:r>
              <a:rPr lang="en-GB" b="1" baseline="0" dirty="0"/>
              <a:t> to ensure variant classification consistency and to record the guidance used in your reporting for future reference and to allow other labs to determine how classification has been performed. </a:t>
            </a:r>
            <a:r>
              <a:rPr lang="en-GB" b="0" baseline="0" dirty="0" err="1"/>
              <a:t>Partic</a:t>
            </a:r>
            <a:r>
              <a:rPr lang="en-GB" b="0" baseline="0" dirty="0"/>
              <a:t> important if discordant classes noted between centres. Cancer community very luck to have so much specific guidance compared to much of rare disease. </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ClinGen</a:t>
            </a:r>
            <a:r>
              <a:rPr lang="en-GB" dirty="0"/>
              <a:t> gene specific guidance tend to be stand alone but may also reference main guidance – should be clear where this is the case.</a:t>
            </a:r>
          </a:p>
          <a:p>
            <a:endParaRPr lang="en-GB" dirty="0"/>
          </a:p>
        </p:txBody>
      </p:sp>
      <p:sp>
        <p:nvSpPr>
          <p:cNvPr id="4" name="Slide Number Placeholder 3"/>
          <p:cNvSpPr>
            <a:spLocks noGrp="1"/>
          </p:cNvSpPr>
          <p:nvPr>
            <p:ph type="sldNum" sz="quarter" idx="10"/>
          </p:nvPr>
        </p:nvSpPr>
        <p:spPr/>
        <p:txBody>
          <a:bodyPr/>
          <a:lstStyle/>
          <a:p>
            <a:fld id="{B2EE2211-6925-4350-B71F-9B20C0B5778B}" type="slidenum">
              <a:rPr lang="en-GB" smtClean="0"/>
              <a:t>12</a:t>
            </a:fld>
            <a:endParaRPr lang="en-GB"/>
          </a:p>
        </p:txBody>
      </p:sp>
    </p:spTree>
    <p:extLst>
      <p:ext uri="{BB962C8B-B14F-4D97-AF65-F5344CB8AC3E}">
        <p14:creationId xmlns:p14="http://schemas.microsoft.com/office/powerpoint/2010/main" val="5654325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NB Evidence is constantly evolving and changing…</a:t>
            </a:r>
            <a:r>
              <a:rPr lang="en-GB" dirty="0" err="1"/>
              <a:t>eg</a:t>
            </a:r>
            <a:r>
              <a:rPr lang="en-GB" dirty="0"/>
              <a:t> these changes all occurred between version 1 and 2 of the RUNX1 guidance. V1 was approved July 2019, update approved Sept 2021</a:t>
            </a:r>
            <a:r>
              <a:rPr lang="en-GB" baseline="0" dirty="0"/>
              <a:t> (~2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b="1" dirty="0"/>
              <a:t>Key point here is </a:t>
            </a:r>
            <a:r>
              <a:rPr lang="en-GB" b="1" u="sng" dirty="0"/>
              <a:t>Classification is not static</a:t>
            </a:r>
            <a:r>
              <a:rPr lang="en-GB" u="sng" dirty="0"/>
              <a:t> </a:t>
            </a:r>
            <a:r>
              <a:rPr lang="en-GB" dirty="0"/>
              <a:t>and variant class can change both up and down – CanVIG support </a:t>
            </a:r>
            <a:r>
              <a:rPr lang="en-GB" b="1" dirty="0"/>
              <a:t>points based scoring </a:t>
            </a:r>
            <a:r>
              <a:rPr lang="en-GB" dirty="0"/>
              <a:t>system to ensure  boundary cases can be identified.</a:t>
            </a:r>
            <a:r>
              <a:rPr lang="en-GB" baseline="0" dirty="0"/>
              <a:t> </a:t>
            </a:r>
            <a:r>
              <a:rPr lang="en-GB" b="1" baseline="0" dirty="0"/>
              <a:t>However, these require good guidelines to ensure they are accurate and prevent too much rapid change (plug here for Loong paper in press by CanVIG regarding reclassification and how to deal with it). </a:t>
            </a:r>
            <a:endParaRPr lang="en-GB" b="1" dirty="0"/>
          </a:p>
          <a:p>
            <a:endParaRPr lang="en-GB" dirty="0"/>
          </a:p>
        </p:txBody>
      </p:sp>
      <p:sp>
        <p:nvSpPr>
          <p:cNvPr id="4" name="Slide Number Placeholder 3"/>
          <p:cNvSpPr>
            <a:spLocks noGrp="1"/>
          </p:cNvSpPr>
          <p:nvPr>
            <p:ph type="sldNum" sz="quarter" idx="10"/>
          </p:nvPr>
        </p:nvSpPr>
        <p:spPr/>
        <p:txBody>
          <a:bodyPr/>
          <a:lstStyle/>
          <a:p>
            <a:fld id="{B2EE2211-6925-4350-B71F-9B20C0B5778B}" type="slidenum">
              <a:rPr lang="en-GB" smtClean="0"/>
              <a:t>13</a:t>
            </a:fld>
            <a:endParaRPr lang="en-GB"/>
          </a:p>
        </p:txBody>
      </p:sp>
    </p:spTree>
    <p:extLst>
      <p:ext uri="{BB962C8B-B14F-4D97-AF65-F5344CB8AC3E}">
        <p14:creationId xmlns:p14="http://schemas.microsoft.com/office/powerpoint/2010/main" val="36068875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reminder of all the domains germline variant analysis spans which are integrated to produce a final classification for a variant. </a:t>
            </a:r>
          </a:p>
          <a:p>
            <a:endParaRPr lang="en-GB" dirty="0"/>
          </a:p>
          <a:p>
            <a:r>
              <a:rPr lang="en-GB" dirty="0"/>
              <a:t>Population prevalence,</a:t>
            </a:r>
            <a:r>
              <a:rPr lang="en-GB" baseline="0" dirty="0"/>
              <a:t> in </a:t>
            </a:r>
            <a:r>
              <a:rPr lang="en-GB" baseline="0" dirty="0" err="1"/>
              <a:t>silico</a:t>
            </a:r>
            <a:r>
              <a:rPr lang="en-GB" baseline="0" dirty="0"/>
              <a:t> data, functional studies, segregation with disease, de novo occurrences with phenotype, allelic data, disease databases for </a:t>
            </a:r>
            <a:r>
              <a:rPr lang="en-GB" baseline="0" dirty="0" err="1"/>
              <a:t>occurences</a:t>
            </a:r>
            <a:r>
              <a:rPr lang="en-GB" baseline="0" dirty="0"/>
              <a:t>, phenotype etc…</a:t>
            </a:r>
            <a:endParaRPr lang="en-GB" dirty="0"/>
          </a:p>
          <a:p>
            <a:endParaRPr lang="en-GB" dirty="0"/>
          </a:p>
          <a:p>
            <a:r>
              <a:rPr lang="en-GB" dirty="0"/>
              <a:t>Obviously detailed consideration of these domains for the genes being discussed here is beyond scope of this meeting,</a:t>
            </a:r>
            <a:r>
              <a:rPr lang="en-GB" baseline="0" dirty="0"/>
              <a:t> but some general points can be made.</a:t>
            </a:r>
            <a:endParaRPr lang="en-GB" dirty="0"/>
          </a:p>
        </p:txBody>
      </p:sp>
      <p:sp>
        <p:nvSpPr>
          <p:cNvPr id="4" name="Slide Number Placeholder 3"/>
          <p:cNvSpPr>
            <a:spLocks noGrp="1"/>
          </p:cNvSpPr>
          <p:nvPr>
            <p:ph type="sldNum" sz="quarter" idx="10"/>
          </p:nvPr>
        </p:nvSpPr>
        <p:spPr/>
        <p:txBody>
          <a:bodyPr/>
          <a:lstStyle/>
          <a:p>
            <a:fld id="{B2EE2211-6925-4350-B71F-9B20C0B5778B}" type="slidenum">
              <a:rPr lang="en-GB" smtClean="0"/>
              <a:t>14</a:t>
            </a:fld>
            <a:endParaRPr lang="en-GB"/>
          </a:p>
        </p:txBody>
      </p:sp>
    </p:spTree>
    <p:extLst>
      <p:ext uri="{BB962C8B-B14F-4D97-AF65-F5344CB8AC3E}">
        <p14:creationId xmlns:p14="http://schemas.microsoft.com/office/powerpoint/2010/main" val="3840815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Here are examples of some areas that I feel would benefit from</a:t>
            </a:r>
            <a:r>
              <a:rPr lang="en-GB" b="1" baseline="0" dirty="0"/>
              <a:t> gene specific guidance for the genes we are considering today as they are lines of evidence I have personally found problematic when doing analysis. </a:t>
            </a:r>
          </a:p>
          <a:p>
            <a:endParaRPr lang="en-GB" baseline="0" dirty="0"/>
          </a:p>
          <a:p>
            <a:r>
              <a:rPr lang="en-GB" baseline="0" dirty="0"/>
              <a:t>PVS1 in particular as strength can vary highly depending on guidance and is often critical when additional available evidence for a variant is limited, so accurate specification and usage is critical.</a:t>
            </a:r>
          </a:p>
        </p:txBody>
      </p:sp>
      <p:sp>
        <p:nvSpPr>
          <p:cNvPr id="4" name="Slide Number Placeholder 3"/>
          <p:cNvSpPr>
            <a:spLocks noGrp="1"/>
          </p:cNvSpPr>
          <p:nvPr>
            <p:ph type="sldNum" sz="quarter" idx="10"/>
          </p:nvPr>
        </p:nvSpPr>
        <p:spPr/>
        <p:txBody>
          <a:bodyPr/>
          <a:lstStyle/>
          <a:p>
            <a:fld id="{B2EE2211-6925-4350-B71F-9B20C0B5778B}" type="slidenum">
              <a:rPr lang="en-GB" smtClean="0"/>
              <a:t>15</a:t>
            </a:fld>
            <a:endParaRPr lang="en-GB"/>
          </a:p>
        </p:txBody>
      </p:sp>
    </p:spTree>
    <p:extLst>
      <p:ext uri="{BB962C8B-B14F-4D97-AF65-F5344CB8AC3E}">
        <p14:creationId xmlns:p14="http://schemas.microsoft.com/office/powerpoint/2010/main" val="13013341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Using </a:t>
            </a:r>
            <a:r>
              <a:rPr lang="en-GB" dirty="0" err="1"/>
              <a:t>CanVar</a:t>
            </a:r>
            <a:r>
              <a:rPr lang="en-GB" dirty="0"/>
              <a:t> database for evidence, interpretation and variant discussion. VCEP already extant to cover these genes (check this) so just interim guidance needed (analogous to situation in cancer for Breast Ca and Lynch syndrome, ENIGMA and </a:t>
            </a:r>
            <a:r>
              <a:rPr lang="en-GB" dirty="0" err="1"/>
              <a:t>InSiGHT</a:t>
            </a:r>
            <a:r>
              <a:rPr lang="en-GB" dirty="0"/>
              <a:t> respectively). </a:t>
            </a:r>
            <a:r>
              <a:rPr lang="en-GB" b="1" dirty="0"/>
              <a:t>Interim UK based group to share data and ensure consistent approach to use of evidence/guidelines.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Key to good outcomes is participation: CanVIG engagement and NDRS submissions.</a:t>
            </a:r>
          </a:p>
          <a:p>
            <a:endParaRPr lang="en-GB" dirty="0"/>
          </a:p>
        </p:txBody>
      </p:sp>
      <p:sp>
        <p:nvSpPr>
          <p:cNvPr id="4" name="Slide Number Placeholder 3"/>
          <p:cNvSpPr>
            <a:spLocks noGrp="1"/>
          </p:cNvSpPr>
          <p:nvPr>
            <p:ph type="sldNum" sz="quarter" idx="10"/>
          </p:nvPr>
        </p:nvSpPr>
        <p:spPr/>
        <p:txBody>
          <a:bodyPr/>
          <a:lstStyle/>
          <a:p>
            <a:fld id="{B2EE2211-6925-4350-B71F-9B20C0B5778B}" type="slidenum">
              <a:rPr lang="en-GB" smtClean="0"/>
              <a:t>16</a:t>
            </a:fld>
            <a:endParaRPr lang="en-GB"/>
          </a:p>
        </p:txBody>
      </p:sp>
    </p:spTree>
    <p:extLst>
      <p:ext uri="{BB962C8B-B14F-4D97-AF65-F5344CB8AC3E}">
        <p14:creationId xmlns:p14="http://schemas.microsoft.com/office/powerpoint/2010/main" val="28715441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having set the scene, today’s presentation by Rachel and I will focus on germline variant interpretation</a:t>
            </a:r>
            <a:r>
              <a:rPr lang="en-GB" baseline="0" dirty="0"/>
              <a:t> in the haem-</a:t>
            </a:r>
            <a:r>
              <a:rPr lang="en-GB" baseline="0" dirty="0" err="1"/>
              <a:t>onc</a:t>
            </a:r>
            <a:r>
              <a:rPr lang="en-GB" baseline="0" dirty="0"/>
              <a:t> genes</a:t>
            </a:r>
            <a:endParaRPr lang="en-GB" dirty="0"/>
          </a:p>
        </p:txBody>
      </p:sp>
      <p:sp>
        <p:nvSpPr>
          <p:cNvPr id="4" name="Slide Number Placeholder 3"/>
          <p:cNvSpPr>
            <a:spLocks noGrp="1"/>
          </p:cNvSpPr>
          <p:nvPr>
            <p:ph type="sldNum" sz="quarter" idx="10"/>
          </p:nvPr>
        </p:nvSpPr>
        <p:spPr/>
        <p:txBody>
          <a:bodyPr/>
          <a:lstStyle/>
          <a:p>
            <a:fld id="{CB058BA6-24E9-42E6-9342-D42FCEEFD77F}" type="slidenum">
              <a:rPr lang="en-GB" smtClean="0"/>
              <a:t>17</a:t>
            </a:fld>
            <a:endParaRPr lang="en-GB"/>
          </a:p>
        </p:txBody>
      </p:sp>
    </p:spTree>
    <p:extLst>
      <p:ext uri="{BB962C8B-B14F-4D97-AF65-F5344CB8AC3E}">
        <p14:creationId xmlns:p14="http://schemas.microsoft.com/office/powerpoint/2010/main" val="39253597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Consensus meeting had plenty of discussion of VAF and when to confirm variants/ how to confirm variants, pathway issues, reporting and information</a:t>
            </a:r>
            <a:r>
              <a:rPr lang="en-GB" baseline="0" dirty="0"/>
              <a:t> on these genes as well as intro to SVIG guidance and case studies of germline variants. </a:t>
            </a:r>
            <a:r>
              <a:rPr lang="en-GB" b="1" baseline="0" dirty="0"/>
              <a:t>We will not be covering any of this today we will just be addressing germline variant interpretation in these genes. </a:t>
            </a:r>
          </a:p>
          <a:p>
            <a:endParaRPr lang="en-GB" b="1" baseline="0" dirty="0"/>
          </a:p>
          <a:p>
            <a:r>
              <a:rPr lang="en-GB" baseline="0" dirty="0"/>
              <a:t>Furthermore, it became clear that the relative impact of each of these genes was not equal so today we will touch on RUNX1 for which there is already great guidance before focussing on DDX41. </a:t>
            </a:r>
            <a:endParaRPr lang="en-GB" dirty="0"/>
          </a:p>
          <a:p>
            <a:endParaRPr lang="en-GB" dirty="0"/>
          </a:p>
          <a:p>
            <a:r>
              <a:rPr lang="en-GB" dirty="0"/>
              <a:t>As you can see from the table CUH experience of</a:t>
            </a:r>
            <a:r>
              <a:rPr lang="en-GB" baseline="0" dirty="0"/>
              <a:t> germline classification for these genes is based on a limited number of cases but some points of clarification have already become clear based on this work. </a:t>
            </a:r>
          </a:p>
          <a:p>
            <a:endParaRPr lang="en-GB" baseline="0" dirty="0"/>
          </a:p>
          <a:p>
            <a:r>
              <a:rPr lang="en-GB" baseline="0" dirty="0"/>
              <a:t>To keep presentation as straightforward as possible generally assume the patient has appropriate clinical phenotype and that where no evidence is found, unless relevant to interpretation it will not be list as absent.</a:t>
            </a:r>
            <a:endParaRPr lang="en-GB" dirty="0"/>
          </a:p>
        </p:txBody>
      </p:sp>
      <p:sp>
        <p:nvSpPr>
          <p:cNvPr id="4" name="Slide Number Placeholder 3"/>
          <p:cNvSpPr>
            <a:spLocks noGrp="1"/>
          </p:cNvSpPr>
          <p:nvPr>
            <p:ph type="sldNum" sz="quarter" idx="10"/>
          </p:nvPr>
        </p:nvSpPr>
        <p:spPr/>
        <p:txBody>
          <a:bodyPr/>
          <a:lstStyle/>
          <a:p>
            <a:fld id="{CB058BA6-24E9-42E6-9342-D42FCEEFD77F}" type="slidenum">
              <a:rPr lang="en-GB" smtClean="0"/>
              <a:t>18</a:t>
            </a:fld>
            <a:endParaRPr lang="en-GB"/>
          </a:p>
        </p:txBody>
      </p:sp>
    </p:spTree>
    <p:extLst>
      <p:ext uri="{BB962C8B-B14F-4D97-AF65-F5344CB8AC3E}">
        <p14:creationId xmlns:p14="http://schemas.microsoft.com/office/powerpoint/2010/main" val="6846632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Slide from Paula Page (West Midlands) and Nick Parkin’s (</a:t>
            </a:r>
            <a:r>
              <a:rPr lang="en-GB" dirty="0" err="1"/>
              <a:t>Viapath</a:t>
            </a:r>
            <a:r>
              <a:rPr lang="en-GB" dirty="0"/>
              <a:t>/Kings) talk at the consensus meeting – </a:t>
            </a:r>
            <a:r>
              <a:rPr lang="en-GB" b="1" dirty="0"/>
              <a:t>We would like to concur</a:t>
            </a:r>
            <a:r>
              <a:rPr lang="en-GB" b="1" baseline="0" dirty="0"/>
              <a:t> regarding the importance of consistent germline variant interpretation and start to address this here. </a:t>
            </a:r>
          </a:p>
        </p:txBody>
      </p:sp>
      <p:sp>
        <p:nvSpPr>
          <p:cNvPr id="4" name="Slide Number Placeholder 3"/>
          <p:cNvSpPr>
            <a:spLocks noGrp="1"/>
          </p:cNvSpPr>
          <p:nvPr>
            <p:ph type="sldNum" sz="quarter" idx="10"/>
          </p:nvPr>
        </p:nvSpPr>
        <p:spPr/>
        <p:txBody>
          <a:bodyPr/>
          <a:lstStyle/>
          <a:p>
            <a:fld id="{CB058BA6-24E9-42E6-9342-D42FCEEFD77F}" type="slidenum">
              <a:rPr lang="en-GB" smtClean="0"/>
              <a:t>19</a:t>
            </a:fld>
            <a:endParaRPr lang="en-GB"/>
          </a:p>
        </p:txBody>
      </p:sp>
    </p:spTree>
    <p:extLst>
      <p:ext uri="{BB962C8B-B14F-4D97-AF65-F5344CB8AC3E}">
        <p14:creationId xmlns:p14="http://schemas.microsoft.com/office/powerpoint/2010/main" val="171900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2EE2211-6925-4350-B71F-9B20C0B5778B}" type="slidenum">
              <a:rPr lang="en-GB" smtClean="0"/>
              <a:t>2</a:t>
            </a:fld>
            <a:endParaRPr lang="en-GB"/>
          </a:p>
        </p:txBody>
      </p:sp>
    </p:spTree>
    <p:extLst>
      <p:ext uri="{BB962C8B-B14F-4D97-AF65-F5344CB8AC3E}">
        <p14:creationId xmlns:p14="http://schemas.microsoft.com/office/powerpoint/2010/main" val="19601578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we will start with RUNX1, as already discussed there are VCEP guidelines</a:t>
            </a:r>
            <a:r>
              <a:rPr lang="en-GB" baseline="0" dirty="0"/>
              <a:t> for germline variant interpretation (currently on their second iteration). </a:t>
            </a:r>
          </a:p>
          <a:p>
            <a:endParaRPr lang="en-GB" baseline="0" dirty="0"/>
          </a:p>
          <a:p>
            <a:r>
              <a:rPr lang="en-GB" baseline="0" dirty="0"/>
              <a:t>This section will be a quick look at:</a:t>
            </a:r>
          </a:p>
          <a:p>
            <a:pPr marL="228600" indent="-228600">
              <a:buAutoNum type="arabicParenR"/>
            </a:pPr>
            <a:r>
              <a:rPr lang="en-GB" baseline="0" dirty="0"/>
              <a:t>their use in a straightforward case (variant of the month)</a:t>
            </a:r>
          </a:p>
          <a:p>
            <a:pPr marL="228600" indent="-228600">
              <a:buAutoNum type="arabicParenR"/>
            </a:pPr>
            <a:r>
              <a:rPr lang="en-GB" baseline="0" dirty="0"/>
              <a:t>A pair of similar C terminal variants that highlight limitations of the guidance</a:t>
            </a:r>
          </a:p>
          <a:p>
            <a:pPr marL="228600" indent="-228600">
              <a:buAutoNum type="arabicParenR"/>
            </a:pPr>
            <a:r>
              <a:rPr lang="en-GB" baseline="0" dirty="0"/>
              <a:t>A pair of similar variants in the Runt Homology domain that illustrate how very similar variants can classify quite differently due to paucity of evidence in one (not unusual in germline analysis but again highlighting differences with somatic)</a:t>
            </a:r>
          </a:p>
          <a:p>
            <a:pPr marL="228600" indent="-228600">
              <a:buAutoNum type="arabicParenR"/>
            </a:pPr>
            <a:endParaRPr lang="en-GB" baseline="0" dirty="0"/>
          </a:p>
          <a:p>
            <a:pPr marL="0" indent="0">
              <a:buNone/>
            </a:pPr>
            <a:r>
              <a:rPr lang="en-GB" baseline="0" dirty="0"/>
              <a:t>Lets start with the variant of the month.</a:t>
            </a:r>
          </a:p>
          <a:p>
            <a:pPr marL="228600" indent="-228600">
              <a:buAutoNum type="arabicParenR"/>
            </a:pPr>
            <a:endParaRPr lang="en-GB" dirty="0"/>
          </a:p>
        </p:txBody>
      </p:sp>
      <p:sp>
        <p:nvSpPr>
          <p:cNvPr id="4" name="Slide Number Placeholder 3"/>
          <p:cNvSpPr>
            <a:spLocks noGrp="1"/>
          </p:cNvSpPr>
          <p:nvPr>
            <p:ph type="sldNum" sz="quarter" idx="10"/>
          </p:nvPr>
        </p:nvSpPr>
        <p:spPr/>
        <p:txBody>
          <a:bodyPr/>
          <a:lstStyle/>
          <a:p>
            <a:fld id="{CB058BA6-24E9-42E6-9342-D42FCEEFD77F}" type="slidenum">
              <a:rPr lang="en-GB" smtClean="0"/>
              <a:t>20</a:t>
            </a:fld>
            <a:endParaRPr lang="en-GB"/>
          </a:p>
        </p:txBody>
      </p:sp>
    </p:spTree>
    <p:extLst>
      <p:ext uri="{BB962C8B-B14F-4D97-AF65-F5344CB8AC3E}">
        <p14:creationId xmlns:p14="http://schemas.microsoft.com/office/powerpoint/2010/main" val="10774755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Myeloid NGS on bone marrow aspirate identified a RUNX1 frameshift variant with a VAF consistent with possible germline</a:t>
            </a:r>
            <a:r>
              <a:rPr lang="en-GB" baseline="0" dirty="0"/>
              <a:t> origin.</a:t>
            </a:r>
            <a:endParaRPr lang="en-GB" dirty="0"/>
          </a:p>
          <a:p>
            <a:endParaRPr lang="en-GB" dirty="0"/>
          </a:p>
          <a:p>
            <a:r>
              <a:rPr lang="en-GB" dirty="0"/>
              <a:t>You can</a:t>
            </a:r>
            <a:r>
              <a:rPr lang="en-GB" baseline="0" dirty="0"/>
              <a:t> see this variant leads to a frameshift and PTC within a region that would be predicted to undergo NMD so PVS1_vs is applicable</a:t>
            </a:r>
            <a:endParaRPr lang="en-GB" dirty="0"/>
          </a:p>
        </p:txBody>
      </p:sp>
      <p:sp>
        <p:nvSpPr>
          <p:cNvPr id="4" name="Slide Number Placeholder 3"/>
          <p:cNvSpPr>
            <a:spLocks noGrp="1"/>
          </p:cNvSpPr>
          <p:nvPr>
            <p:ph type="sldNum" sz="quarter" idx="10"/>
          </p:nvPr>
        </p:nvSpPr>
        <p:spPr/>
        <p:txBody>
          <a:bodyPr/>
          <a:lstStyle/>
          <a:p>
            <a:fld id="{CB058BA6-24E9-42E6-9342-D42FCEEFD77F}" type="slidenum">
              <a:rPr lang="en-GB" smtClean="0"/>
              <a:t>21</a:t>
            </a:fld>
            <a:endParaRPr lang="en-GB"/>
          </a:p>
        </p:txBody>
      </p:sp>
    </p:spTree>
    <p:extLst>
      <p:ext uri="{BB962C8B-B14F-4D97-AF65-F5344CB8AC3E}">
        <p14:creationId xmlns:p14="http://schemas.microsoft.com/office/powerpoint/2010/main" val="25182364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a:t>
            </a:r>
            <a:r>
              <a:rPr lang="en-GB" baseline="0" dirty="0"/>
              <a:t> guidance also allow allocation of PM5 at a supporting level where there is a frameshift downstream of c.98</a:t>
            </a:r>
            <a:endParaRPr lang="en-GB" dirty="0"/>
          </a:p>
        </p:txBody>
      </p:sp>
      <p:sp>
        <p:nvSpPr>
          <p:cNvPr id="4" name="Slide Number Placeholder 3"/>
          <p:cNvSpPr>
            <a:spLocks noGrp="1"/>
          </p:cNvSpPr>
          <p:nvPr>
            <p:ph type="sldNum" sz="quarter" idx="10"/>
          </p:nvPr>
        </p:nvSpPr>
        <p:spPr/>
        <p:txBody>
          <a:bodyPr/>
          <a:lstStyle/>
          <a:p>
            <a:fld id="{CB058BA6-24E9-42E6-9342-D42FCEEFD77F}" type="slidenum">
              <a:rPr lang="en-GB" smtClean="0"/>
              <a:t>22</a:t>
            </a:fld>
            <a:endParaRPr lang="en-GB"/>
          </a:p>
        </p:txBody>
      </p:sp>
    </p:spTree>
    <p:extLst>
      <p:ext uri="{BB962C8B-B14F-4D97-AF65-F5344CB8AC3E}">
        <p14:creationId xmlns:p14="http://schemas.microsoft.com/office/powerpoint/2010/main" val="20713467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Finally absence in </a:t>
            </a:r>
            <a:r>
              <a:rPr lang="en-GB" dirty="0" err="1"/>
              <a:t>gnomAD</a:t>
            </a:r>
            <a:r>
              <a:rPr lang="en-GB" dirty="0"/>
              <a:t> allows</a:t>
            </a:r>
            <a:r>
              <a:rPr lang="en-GB" baseline="0" dirty="0"/>
              <a:t> application of PM2 at a supporting level.</a:t>
            </a:r>
            <a:endParaRPr lang="en-GB" dirty="0"/>
          </a:p>
        </p:txBody>
      </p:sp>
      <p:sp>
        <p:nvSpPr>
          <p:cNvPr id="4" name="Slide Number Placeholder 3"/>
          <p:cNvSpPr>
            <a:spLocks noGrp="1"/>
          </p:cNvSpPr>
          <p:nvPr>
            <p:ph type="sldNum" sz="quarter" idx="10"/>
          </p:nvPr>
        </p:nvSpPr>
        <p:spPr/>
        <p:txBody>
          <a:bodyPr/>
          <a:lstStyle/>
          <a:p>
            <a:fld id="{CB058BA6-24E9-42E6-9342-D42FCEEFD77F}" type="slidenum">
              <a:rPr lang="en-GB" smtClean="0"/>
              <a:t>23</a:t>
            </a:fld>
            <a:endParaRPr lang="en-GB"/>
          </a:p>
        </p:txBody>
      </p:sp>
    </p:spTree>
    <p:extLst>
      <p:ext uri="{BB962C8B-B14F-4D97-AF65-F5344CB8AC3E}">
        <p14:creationId xmlns:p14="http://schemas.microsoft.com/office/powerpoint/2010/main" val="9978169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Additional unused evidence</a:t>
            </a:r>
            <a:r>
              <a:rPr lang="en-GB" baseline="0" dirty="0"/>
              <a:t> publically available is info from </a:t>
            </a:r>
            <a:r>
              <a:rPr lang="en-GB" baseline="0" dirty="0" err="1"/>
              <a:t>ClinVar</a:t>
            </a:r>
            <a:r>
              <a:rPr lang="en-GB" baseline="0" dirty="0"/>
              <a:t>…</a:t>
            </a:r>
            <a:r>
              <a:rPr lang="en-GB" b="1" baseline="0" dirty="0"/>
              <a:t>not PP5, as laid out in the guidelines</a:t>
            </a:r>
          </a:p>
          <a:p>
            <a:endParaRPr lang="en-GB" baseline="0" dirty="0"/>
          </a:p>
          <a:p>
            <a:r>
              <a:rPr lang="en-GB" baseline="0" dirty="0"/>
              <a:t>NB no clinical info at all from Prevention Genetics (</a:t>
            </a:r>
            <a:r>
              <a:rPr lang="en-GB" b="1" baseline="0" dirty="0"/>
              <a:t>would not use in PS4</a:t>
            </a:r>
            <a:r>
              <a:rPr lang="en-GB" baseline="0" dirty="0"/>
              <a:t>) – could possibly use </a:t>
            </a:r>
            <a:r>
              <a:rPr lang="en-GB" baseline="0" dirty="0" err="1"/>
              <a:t>GeneDx</a:t>
            </a:r>
            <a:r>
              <a:rPr lang="en-GB" baseline="0" dirty="0"/>
              <a:t> entry in PS4 but no phenotype info to match to the acceptable criteria in the guidance</a:t>
            </a:r>
            <a:endParaRPr lang="en-GB" b="1" baseline="0" dirty="0"/>
          </a:p>
          <a:p>
            <a:endParaRPr lang="en-GB" b="1" baseline="0" dirty="0"/>
          </a:p>
        </p:txBody>
      </p:sp>
      <p:sp>
        <p:nvSpPr>
          <p:cNvPr id="4" name="Slide Number Placeholder 3"/>
          <p:cNvSpPr>
            <a:spLocks noGrp="1"/>
          </p:cNvSpPr>
          <p:nvPr>
            <p:ph type="sldNum" sz="quarter" idx="10"/>
          </p:nvPr>
        </p:nvSpPr>
        <p:spPr/>
        <p:txBody>
          <a:bodyPr/>
          <a:lstStyle/>
          <a:p>
            <a:fld id="{CB058BA6-24E9-42E6-9342-D42FCEEFD77F}" type="slidenum">
              <a:rPr lang="en-GB" smtClean="0"/>
              <a:t>24</a:t>
            </a:fld>
            <a:endParaRPr lang="en-GB"/>
          </a:p>
        </p:txBody>
      </p:sp>
    </p:spTree>
    <p:extLst>
      <p:ext uri="{BB962C8B-B14F-4D97-AF65-F5344CB8AC3E}">
        <p14:creationId xmlns:p14="http://schemas.microsoft.com/office/powerpoint/2010/main" val="19787397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Here is that PS4 guidance – including phenotypic info. I did not use as no</a:t>
            </a:r>
            <a:r>
              <a:rPr lang="en-GB" b="1" baseline="0" dirty="0"/>
              <a:t> clear info in </a:t>
            </a:r>
            <a:r>
              <a:rPr lang="en-GB" b="1" baseline="0" dirty="0" err="1"/>
              <a:t>ClinVar</a:t>
            </a:r>
            <a:r>
              <a:rPr lang="en-GB" b="1" baseline="0" dirty="0"/>
              <a:t> entries on phenotype. </a:t>
            </a:r>
          </a:p>
          <a:p>
            <a:endParaRPr lang="en-GB" b="1" baseline="0" dirty="0"/>
          </a:p>
          <a:p>
            <a:r>
              <a:rPr lang="en-GB" b="1" baseline="0" dirty="0"/>
              <a:t>Could have used for our case?</a:t>
            </a:r>
            <a:endParaRPr lang="en-GB" b="1" dirty="0"/>
          </a:p>
        </p:txBody>
      </p:sp>
      <p:sp>
        <p:nvSpPr>
          <p:cNvPr id="4" name="Slide Number Placeholder 3"/>
          <p:cNvSpPr>
            <a:spLocks noGrp="1"/>
          </p:cNvSpPr>
          <p:nvPr>
            <p:ph type="sldNum" sz="quarter" idx="10"/>
          </p:nvPr>
        </p:nvSpPr>
        <p:spPr/>
        <p:txBody>
          <a:bodyPr/>
          <a:lstStyle/>
          <a:p>
            <a:fld id="{CB058BA6-24E9-42E6-9342-D42FCEEFD77F}" type="slidenum">
              <a:rPr lang="en-GB" smtClean="0"/>
              <a:t>25</a:t>
            </a:fld>
            <a:endParaRPr lang="en-GB"/>
          </a:p>
        </p:txBody>
      </p:sp>
    </p:spTree>
    <p:extLst>
      <p:ext uri="{BB962C8B-B14F-4D97-AF65-F5344CB8AC3E}">
        <p14:creationId xmlns:p14="http://schemas.microsoft.com/office/powerpoint/2010/main" val="18960660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COSMIC/GENIE</a:t>
            </a:r>
            <a:r>
              <a:rPr lang="en-GB" baseline="0" dirty="0"/>
              <a:t> data not used for germline variant interpretation usually (TP53 exception) but illustrates recurrence in haem malignancies – tumour recurrent</a:t>
            </a:r>
            <a:endParaRPr lang="en-GB" dirty="0"/>
          </a:p>
        </p:txBody>
      </p:sp>
      <p:sp>
        <p:nvSpPr>
          <p:cNvPr id="4" name="Slide Number Placeholder 3"/>
          <p:cNvSpPr>
            <a:spLocks noGrp="1"/>
          </p:cNvSpPr>
          <p:nvPr>
            <p:ph type="sldNum" sz="quarter" idx="10"/>
          </p:nvPr>
        </p:nvSpPr>
        <p:spPr/>
        <p:txBody>
          <a:bodyPr/>
          <a:lstStyle/>
          <a:p>
            <a:fld id="{CB058BA6-24E9-42E6-9342-D42FCEEFD77F}" type="slidenum">
              <a:rPr lang="en-GB" smtClean="0"/>
              <a:t>26</a:t>
            </a:fld>
            <a:endParaRPr lang="en-GB"/>
          </a:p>
        </p:txBody>
      </p:sp>
    </p:spTree>
    <p:extLst>
      <p:ext uri="{BB962C8B-B14F-4D97-AF65-F5344CB8AC3E}">
        <p14:creationId xmlns:p14="http://schemas.microsoft.com/office/powerpoint/2010/main" val="14333787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Literature – only an acquired case so doesn’t add anything here that we can use in classification – highlights issue with literature:</a:t>
            </a:r>
          </a:p>
          <a:p>
            <a:endParaRPr lang="en-GB" dirty="0"/>
          </a:p>
          <a:p>
            <a:r>
              <a:rPr lang="en-GB" b="1" dirty="0"/>
              <a:t>Often not clear/not</a:t>
            </a:r>
            <a:r>
              <a:rPr lang="en-GB" b="1" baseline="0" dirty="0"/>
              <a:t> determined if variants are germline or acquired so not used in PS4</a:t>
            </a:r>
            <a:endParaRPr lang="en-GB" b="1" dirty="0"/>
          </a:p>
        </p:txBody>
      </p:sp>
      <p:sp>
        <p:nvSpPr>
          <p:cNvPr id="4" name="Slide Number Placeholder 3"/>
          <p:cNvSpPr>
            <a:spLocks noGrp="1"/>
          </p:cNvSpPr>
          <p:nvPr>
            <p:ph type="sldNum" sz="quarter" idx="10"/>
          </p:nvPr>
        </p:nvSpPr>
        <p:spPr/>
        <p:txBody>
          <a:bodyPr/>
          <a:lstStyle/>
          <a:p>
            <a:fld id="{CB058BA6-24E9-42E6-9342-D42FCEEFD77F}" type="slidenum">
              <a:rPr lang="en-GB" smtClean="0"/>
              <a:t>27</a:t>
            </a:fld>
            <a:endParaRPr lang="en-GB"/>
          </a:p>
        </p:txBody>
      </p:sp>
    </p:spTree>
    <p:extLst>
      <p:ext uri="{BB962C8B-B14F-4D97-AF65-F5344CB8AC3E}">
        <p14:creationId xmlns:p14="http://schemas.microsoft.com/office/powerpoint/2010/main" val="7043788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NB LP VCEP class is for different variant but highlights the combo of evidence</a:t>
            </a:r>
            <a:r>
              <a:rPr lang="en-GB" baseline="0" dirty="0"/>
              <a:t> strengths is LP.</a:t>
            </a:r>
          </a:p>
          <a:p>
            <a:endParaRPr lang="en-GB" baseline="0" dirty="0"/>
          </a:p>
          <a:p>
            <a:r>
              <a:rPr lang="en-GB" baseline="0" dirty="0"/>
              <a:t>Also previous VCEP classified variants have not been reclassified using new evidence.</a:t>
            </a:r>
          </a:p>
          <a:p>
            <a:endParaRPr lang="en-GB" baseline="0" dirty="0"/>
          </a:p>
          <a:p>
            <a:r>
              <a:rPr lang="en-GB" b="1" baseline="0" dirty="0"/>
              <a:t>Additional point regarding the evidence combo system they use not being strictly numerical “al la </a:t>
            </a:r>
            <a:r>
              <a:rPr lang="en-GB" b="1" baseline="0" dirty="0" err="1"/>
              <a:t>Tavtigian</a:t>
            </a:r>
            <a:r>
              <a:rPr lang="en-GB" b="1" baseline="0" dirty="0"/>
              <a:t>” </a:t>
            </a:r>
            <a:r>
              <a:rPr lang="en-GB" baseline="0" dirty="0"/>
              <a:t>as we standardly use for CanVIG guidance (as outlined in Garrett et al). </a:t>
            </a:r>
            <a:endParaRPr lang="en-GB" dirty="0"/>
          </a:p>
        </p:txBody>
      </p:sp>
      <p:sp>
        <p:nvSpPr>
          <p:cNvPr id="4" name="Slide Number Placeholder 3"/>
          <p:cNvSpPr>
            <a:spLocks noGrp="1"/>
          </p:cNvSpPr>
          <p:nvPr>
            <p:ph type="sldNum" sz="quarter" idx="10"/>
          </p:nvPr>
        </p:nvSpPr>
        <p:spPr/>
        <p:txBody>
          <a:bodyPr/>
          <a:lstStyle/>
          <a:p>
            <a:fld id="{CB058BA6-24E9-42E6-9342-D42FCEEFD77F}" type="slidenum">
              <a:rPr lang="en-GB" smtClean="0"/>
              <a:t>28</a:t>
            </a:fld>
            <a:endParaRPr lang="en-GB"/>
          </a:p>
        </p:txBody>
      </p:sp>
    </p:spTree>
    <p:extLst>
      <p:ext uri="{BB962C8B-B14F-4D97-AF65-F5344CB8AC3E}">
        <p14:creationId xmlns:p14="http://schemas.microsoft.com/office/powerpoint/2010/main" val="38582525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All noted as clinically actionable</a:t>
            </a:r>
            <a:endParaRPr lang="en-GB" dirty="0"/>
          </a:p>
        </p:txBody>
      </p:sp>
      <p:sp>
        <p:nvSpPr>
          <p:cNvPr id="4" name="Slide Number Placeholder 3"/>
          <p:cNvSpPr>
            <a:spLocks noGrp="1"/>
          </p:cNvSpPr>
          <p:nvPr>
            <p:ph type="sldNum" sz="quarter" idx="10"/>
          </p:nvPr>
        </p:nvSpPr>
        <p:spPr/>
        <p:txBody>
          <a:bodyPr/>
          <a:lstStyle/>
          <a:p>
            <a:fld id="{CB058BA6-24E9-42E6-9342-D42FCEEFD77F}" type="slidenum">
              <a:rPr lang="en-GB" smtClean="0"/>
              <a:t>29</a:t>
            </a:fld>
            <a:endParaRPr lang="en-GB"/>
          </a:p>
        </p:txBody>
      </p:sp>
    </p:spTree>
    <p:extLst>
      <p:ext uri="{BB962C8B-B14F-4D97-AF65-F5344CB8AC3E}">
        <p14:creationId xmlns:p14="http://schemas.microsoft.com/office/powerpoint/2010/main" val="3742403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1" dirty="0"/>
              <a:t>All current germline variant interpretation is based on the ACMG guidance from</a:t>
            </a:r>
            <a:r>
              <a:rPr lang="en-GB" b="1" baseline="0" dirty="0"/>
              <a:t> 2015 published in Richards et al. based on consensus meetings that started in 2013.</a:t>
            </a:r>
          </a:p>
          <a:p>
            <a:endParaRPr lang="en-GB" baseline="0" dirty="0"/>
          </a:p>
          <a:p>
            <a:r>
              <a:rPr lang="en-GB" baseline="0" dirty="0"/>
              <a:t>Use of this was subsequently ratified by the UK rare disease community and has been progressively refined over the following years to provide up to date generic guidance for RD germline variant interpretation.</a:t>
            </a:r>
          </a:p>
          <a:p>
            <a:endParaRPr lang="en-GB" baseline="0" dirty="0"/>
          </a:p>
          <a:p>
            <a:r>
              <a:rPr lang="en-GB" baseline="0" dirty="0"/>
              <a:t>Subsequent iterations of guidance and control of guidelines is the work of </a:t>
            </a:r>
            <a:r>
              <a:rPr lang="en-GB" baseline="0" dirty="0" err="1"/>
              <a:t>ClinGen</a:t>
            </a:r>
            <a:endParaRPr lang="en-GB" baseline="0" dirty="0"/>
          </a:p>
        </p:txBody>
      </p:sp>
      <p:sp>
        <p:nvSpPr>
          <p:cNvPr id="4" name="Slide Number Placeholder 3"/>
          <p:cNvSpPr>
            <a:spLocks noGrp="1"/>
          </p:cNvSpPr>
          <p:nvPr>
            <p:ph type="sldNum" sz="quarter" idx="10"/>
          </p:nvPr>
        </p:nvSpPr>
        <p:spPr/>
        <p:txBody>
          <a:bodyPr/>
          <a:lstStyle/>
          <a:p>
            <a:fld id="{B2EE2211-6925-4350-B71F-9B20C0B5778B}" type="slidenum">
              <a:rPr lang="en-GB" smtClean="0"/>
              <a:t>3</a:t>
            </a:fld>
            <a:endParaRPr lang="en-GB"/>
          </a:p>
        </p:txBody>
      </p:sp>
    </p:spTree>
    <p:extLst>
      <p:ext uri="{BB962C8B-B14F-4D97-AF65-F5344CB8AC3E}">
        <p14:creationId xmlns:p14="http://schemas.microsoft.com/office/powerpoint/2010/main" val="8889947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Main points were concordant (PVS1_vs &amp; PM2_sup) – key point all agreed clinically actionable.</a:t>
            </a:r>
          </a:p>
          <a:p>
            <a:endParaRPr lang="en-GB" dirty="0"/>
          </a:p>
          <a:p>
            <a:r>
              <a:rPr lang="en-GB" baseline="0" dirty="0"/>
              <a:t>Most people missed the PM5_sup</a:t>
            </a:r>
          </a:p>
        </p:txBody>
      </p:sp>
      <p:sp>
        <p:nvSpPr>
          <p:cNvPr id="4" name="Slide Number Placeholder 3"/>
          <p:cNvSpPr>
            <a:spLocks noGrp="1"/>
          </p:cNvSpPr>
          <p:nvPr>
            <p:ph type="sldNum" sz="quarter" idx="10"/>
          </p:nvPr>
        </p:nvSpPr>
        <p:spPr/>
        <p:txBody>
          <a:bodyPr/>
          <a:lstStyle/>
          <a:p>
            <a:fld id="{CB058BA6-24E9-42E6-9342-D42FCEEFD77F}" type="slidenum">
              <a:rPr lang="en-GB" smtClean="0"/>
              <a:t>30</a:t>
            </a:fld>
            <a:endParaRPr lang="en-GB"/>
          </a:p>
        </p:txBody>
      </p:sp>
    </p:spTree>
    <p:extLst>
      <p:ext uri="{BB962C8B-B14F-4D97-AF65-F5344CB8AC3E}">
        <p14:creationId xmlns:p14="http://schemas.microsoft.com/office/powerpoint/2010/main" val="32807145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Moving onto a couple</a:t>
            </a:r>
            <a:r>
              <a:rPr lang="en-GB" baseline="0" dirty="0"/>
              <a:t> of variants that affect the 3’ end of the gene to illustrate that generic guidance may still be applicable in these cases, as not explicitly covered by VCEP guidance. </a:t>
            </a:r>
          </a:p>
          <a:p>
            <a:endParaRPr lang="en-GB" baseline="0" dirty="0"/>
          </a:p>
          <a:p>
            <a:r>
              <a:rPr lang="en-GB" baseline="0" dirty="0"/>
              <a:t>NB these will be rare but as you can see we already have a couple of cases from CUH.</a:t>
            </a:r>
            <a:endParaRPr lang="en-GB" dirty="0"/>
          </a:p>
        </p:txBody>
      </p:sp>
      <p:sp>
        <p:nvSpPr>
          <p:cNvPr id="4" name="Slide Number Placeholder 3"/>
          <p:cNvSpPr>
            <a:spLocks noGrp="1"/>
          </p:cNvSpPr>
          <p:nvPr>
            <p:ph type="sldNum" sz="quarter" idx="10"/>
          </p:nvPr>
        </p:nvSpPr>
        <p:spPr/>
        <p:txBody>
          <a:bodyPr/>
          <a:lstStyle/>
          <a:p>
            <a:fld id="{CB058BA6-24E9-42E6-9342-D42FCEEFD77F}" type="slidenum">
              <a:rPr lang="en-GB" smtClean="0"/>
              <a:t>31</a:t>
            </a:fld>
            <a:endParaRPr lang="en-GB"/>
          </a:p>
        </p:txBody>
      </p:sp>
    </p:spTree>
    <p:extLst>
      <p:ext uri="{BB962C8B-B14F-4D97-AF65-F5344CB8AC3E}">
        <p14:creationId xmlns:p14="http://schemas.microsoft.com/office/powerpoint/2010/main" val="26332557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Important to take care when using VCEP guidance and if gaps occur you may need to default back to generic guidance. </a:t>
            </a:r>
          </a:p>
          <a:p>
            <a:endParaRPr lang="en-GB" dirty="0"/>
          </a:p>
          <a:p>
            <a:r>
              <a:rPr lang="en-GB" b="1" dirty="0"/>
              <a:t>VAF was actually 68% changed</a:t>
            </a:r>
            <a:r>
              <a:rPr lang="en-GB" b="1" baseline="0" dirty="0"/>
              <a:t> for presentation to focus on </a:t>
            </a:r>
            <a:r>
              <a:rPr lang="en-GB" b="1" baseline="0" dirty="0" err="1"/>
              <a:t>var</a:t>
            </a:r>
            <a:r>
              <a:rPr lang="en-GB" b="1" baseline="0" dirty="0"/>
              <a:t> </a:t>
            </a:r>
            <a:r>
              <a:rPr lang="en-GB" b="1" baseline="0" dirty="0" err="1"/>
              <a:t>interp</a:t>
            </a:r>
            <a:r>
              <a:rPr lang="en-GB" b="1" baseline="0" dirty="0"/>
              <a:t> </a:t>
            </a:r>
            <a:r>
              <a:rPr lang="en-GB" b="1" dirty="0"/>
              <a:t> – aneuploidy? Chr21</a:t>
            </a:r>
          </a:p>
        </p:txBody>
      </p:sp>
      <p:sp>
        <p:nvSpPr>
          <p:cNvPr id="4" name="Slide Number Placeholder 3"/>
          <p:cNvSpPr>
            <a:spLocks noGrp="1"/>
          </p:cNvSpPr>
          <p:nvPr>
            <p:ph type="sldNum" sz="quarter" idx="10"/>
          </p:nvPr>
        </p:nvSpPr>
        <p:spPr/>
        <p:txBody>
          <a:bodyPr/>
          <a:lstStyle/>
          <a:p>
            <a:fld id="{CB058BA6-24E9-42E6-9342-D42FCEEFD77F}" type="slidenum">
              <a:rPr lang="en-GB" smtClean="0"/>
              <a:t>32</a:t>
            </a:fld>
            <a:endParaRPr lang="en-GB"/>
          </a:p>
        </p:txBody>
      </p:sp>
    </p:spTree>
    <p:extLst>
      <p:ext uri="{BB962C8B-B14F-4D97-AF65-F5344CB8AC3E}">
        <p14:creationId xmlns:p14="http://schemas.microsoft.com/office/powerpoint/2010/main" val="9264137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So even well defined guidance can have</a:t>
            </a:r>
            <a:r>
              <a:rPr lang="en-GB" b="1" baseline="0" dirty="0"/>
              <a:t> gaps</a:t>
            </a:r>
            <a:endParaRPr lang="en-GB" b="1" dirty="0"/>
          </a:p>
        </p:txBody>
      </p:sp>
      <p:sp>
        <p:nvSpPr>
          <p:cNvPr id="4" name="Slide Number Placeholder 3"/>
          <p:cNvSpPr>
            <a:spLocks noGrp="1"/>
          </p:cNvSpPr>
          <p:nvPr>
            <p:ph type="sldNum" sz="quarter" idx="10"/>
          </p:nvPr>
        </p:nvSpPr>
        <p:spPr/>
        <p:txBody>
          <a:bodyPr/>
          <a:lstStyle/>
          <a:p>
            <a:fld id="{CB058BA6-24E9-42E6-9342-D42FCEEFD77F}" type="slidenum">
              <a:rPr lang="en-GB" smtClean="0"/>
              <a:t>34</a:t>
            </a:fld>
            <a:endParaRPr lang="en-GB"/>
          </a:p>
        </p:txBody>
      </p:sp>
    </p:spTree>
    <p:extLst>
      <p:ext uri="{BB962C8B-B14F-4D97-AF65-F5344CB8AC3E}">
        <p14:creationId xmlns:p14="http://schemas.microsoft.com/office/powerpoint/2010/main" val="15641163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Move onto a case with two RUNX1 missense</a:t>
            </a:r>
            <a:r>
              <a:rPr lang="en-GB" baseline="0" dirty="0"/>
              <a:t> variants both very close to one another in the RHD identified in one patient. </a:t>
            </a:r>
          </a:p>
          <a:p>
            <a:endParaRPr lang="en-GB" baseline="0" dirty="0"/>
          </a:p>
          <a:p>
            <a:r>
              <a:rPr lang="en-GB" baseline="0" dirty="0"/>
              <a:t>Highlights where evidence of previous occurrence can make a big difference in classification</a:t>
            </a:r>
            <a:endParaRPr lang="en-GB" dirty="0"/>
          </a:p>
        </p:txBody>
      </p:sp>
      <p:sp>
        <p:nvSpPr>
          <p:cNvPr id="4" name="Slide Number Placeholder 3"/>
          <p:cNvSpPr>
            <a:spLocks noGrp="1"/>
          </p:cNvSpPr>
          <p:nvPr>
            <p:ph type="sldNum" sz="quarter" idx="10"/>
          </p:nvPr>
        </p:nvSpPr>
        <p:spPr/>
        <p:txBody>
          <a:bodyPr/>
          <a:lstStyle/>
          <a:p>
            <a:fld id="{CB058BA6-24E9-42E6-9342-D42FCEEFD77F}" type="slidenum">
              <a:rPr lang="en-GB" smtClean="0"/>
              <a:t>35</a:t>
            </a:fld>
            <a:endParaRPr lang="en-GB"/>
          </a:p>
        </p:txBody>
      </p:sp>
    </p:spTree>
    <p:extLst>
      <p:ext uri="{BB962C8B-B14F-4D97-AF65-F5344CB8AC3E}">
        <p14:creationId xmlns:p14="http://schemas.microsoft.com/office/powerpoint/2010/main" val="16717253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One case report with variant identified in germline</a:t>
            </a:r>
            <a:r>
              <a:rPr lang="en-GB" baseline="0" dirty="0"/>
              <a:t> with phenotype that meets specified RUNX1 criteria. </a:t>
            </a:r>
          </a:p>
          <a:p>
            <a:endParaRPr lang="en-GB" baseline="0" dirty="0"/>
          </a:p>
          <a:p>
            <a:r>
              <a:rPr lang="en-GB" dirty="0"/>
              <a:t>No additional literature identified. </a:t>
            </a:r>
          </a:p>
          <a:p>
            <a:endParaRPr lang="en-GB" dirty="0"/>
          </a:p>
          <a:p>
            <a:r>
              <a:rPr lang="en-GB" b="1" dirty="0"/>
              <a:t>NB we have had cases with PS4 at moderate where cases were from VCEP contributor labs so not publically</a:t>
            </a:r>
            <a:r>
              <a:rPr lang="en-GB" b="1" baseline="0" dirty="0"/>
              <a:t> available – this hidden data is common between UK diagnostic labs and can lead to discrepancies in variant classification – data sharing important (particularly linked to phenotype data).</a:t>
            </a:r>
            <a:endParaRPr lang="en-GB" b="1" dirty="0"/>
          </a:p>
        </p:txBody>
      </p:sp>
      <p:sp>
        <p:nvSpPr>
          <p:cNvPr id="4" name="Slide Number Placeholder 3"/>
          <p:cNvSpPr>
            <a:spLocks noGrp="1"/>
          </p:cNvSpPr>
          <p:nvPr>
            <p:ph type="sldNum" sz="quarter" idx="10"/>
          </p:nvPr>
        </p:nvSpPr>
        <p:spPr/>
        <p:txBody>
          <a:bodyPr/>
          <a:lstStyle/>
          <a:p>
            <a:fld id="{CB058BA6-24E9-42E6-9342-D42FCEEFD77F}" type="slidenum">
              <a:rPr lang="en-GB" smtClean="0"/>
              <a:t>37</a:t>
            </a:fld>
            <a:endParaRPr lang="en-GB"/>
          </a:p>
        </p:txBody>
      </p:sp>
    </p:spTree>
    <p:extLst>
      <p:ext uri="{BB962C8B-B14F-4D97-AF65-F5344CB8AC3E}">
        <p14:creationId xmlns:p14="http://schemas.microsoft.com/office/powerpoint/2010/main" val="24334798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PM5 &amp; PS4 both possible due</a:t>
            </a:r>
            <a:r>
              <a:rPr lang="en-GB" baseline="0" dirty="0"/>
              <a:t> to previous case report – moves this from VUS to LP</a:t>
            </a:r>
          </a:p>
        </p:txBody>
      </p:sp>
      <p:sp>
        <p:nvSpPr>
          <p:cNvPr id="4" name="Slide Number Placeholder 3"/>
          <p:cNvSpPr>
            <a:spLocks noGrp="1"/>
          </p:cNvSpPr>
          <p:nvPr>
            <p:ph type="sldNum" sz="quarter" idx="10"/>
          </p:nvPr>
        </p:nvSpPr>
        <p:spPr/>
        <p:txBody>
          <a:bodyPr/>
          <a:lstStyle/>
          <a:p>
            <a:fld id="{CB058BA6-24E9-42E6-9342-D42FCEEFD77F}" type="slidenum">
              <a:rPr lang="en-GB" smtClean="0"/>
              <a:t>38</a:t>
            </a:fld>
            <a:endParaRPr lang="en-GB"/>
          </a:p>
        </p:txBody>
      </p:sp>
    </p:spTree>
    <p:extLst>
      <p:ext uri="{BB962C8B-B14F-4D97-AF65-F5344CB8AC3E}">
        <p14:creationId xmlns:p14="http://schemas.microsoft.com/office/powerpoint/2010/main" val="35339521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moving to the other variant</a:t>
            </a:r>
            <a:r>
              <a:rPr lang="en-GB" baseline="0" dirty="0"/>
              <a:t> which is also located in the RHD just 6 aa away</a:t>
            </a:r>
          </a:p>
          <a:p>
            <a:endParaRPr lang="en-GB" baseline="0" dirty="0"/>
          </a:p>
          <a:p>
            <a:r>
              <a:rPr lang="en-GB" baseline="0" dirty="0"/>
              <a:t>This is not at one of the specified residues so scores less for it’s location.</a:t>
            </a:r>
            <a:endParaRPr lang="en-GB" dirty="0"/>
          </a:p>
        </p:txBody>
      </p:sp>
      <p:sp>
        <p:nvSpPr>
          <p:cNvPr id="4" name="Slide Number Placeholder 3"/>
          <p:cNvSpPr>
            <a:spLocks noGrp="1"/>
          </p:cNvSpPr>
          <p:nvPr>
            <p:ph type="sldNum" sz="quarter" idx="10"/>
          </p:nvPr>
        </p:nvSpPr>
        <p:spPr/>
        <p:txBody>
          <a:bodyPr/>
          <a:lstStyle/>
          <a:p>
            <a:fld id="{CB058BA6-24E9-42E6-9342-D42FCEEFD77F}" type="slidenum">
              <a:rPr lang="en-GB" smtClean="0"/>
              <a:t>39</a:t>
            </a:fld>
            <a:endParaRPr lang="en-GB"/>
          </a:p>
        </p:txBody>
      </p:sp>
    </p:spTree>
    <p:extLst>
      <p:ext uri="{BB962C8B-B14F-4D97-AF65-F5344CB8AC3E}">
        <p14:creationId xmlns:p14="http://schemas.microsoft.com/office/powerpoint/2010/main" val="32695786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in this case slightly</a:t>
            </a:r>
            <a:r>
              <a:rPr lang="en-GB" baseline="0" dirty="0"/>
              <a:t> less clear-cut residue in RHD, no previous germline cases to link to phenotype and classification , so still VUS</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CB058BA6-24E9-42E6-9342-D42FCEEFD77F}" type="slidenum">
              <a:rPr lang="en-GB" smtClean="0"/>
              <a:t>41</a:t>
            </a:fld>
            <a:endParaRPr lang="en-GB"/>
          </a:p>
        </p:txBody>
      </p:sp>
    </p:spTree>
    <p:extLst>
      <p:ext uri="{BB962C8B-B14F-4D97-AF65-F5344CB8AC3E}">
        <p14:creationId xmlns:p14="http://schemas.microsoft.com/office/powerpoint/2010/main" val="31426625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moving on to DDX41</a:t>
            </a:r>
            <a:r>
              <a:rPr lang="en-GB" baseline="0" dirty="0"/>
              <a:t> which is what the rest of this presentation will focus on. </a:t>
            </a:r>
          </a:p>
          <a:p>
            <a:endParaRPr lang="en-GB" baseline="0" dirty="0"/>
          </a:p>
          <a:p>
            <a:r>
              <a:rPr lang="en-GB" baseline="0" dirty="0"/>
              <a:t>There are themes here which we will introduce and discuss with a view to coming to community consensus and ideally we can start to pull together some interim CanVIG guidance for germline DDX41 whilst awaiting VCEP guidelines. </a:t>
            </a:r>
          </a:p>
          <a:p>
            <a:endParaRPr lang="en-GB" baseline="0" dirty="0"/>
          </a:p>
          <a:p>
            <a:r>
              <a:rPr lang="en-GB" baseline="0" dirty="0"/>
              <a:t>Analogous to the BRCA/ENIGMA and Lynch/Insight situation, diagnostic labs require guidelines immediately and VCEP guidance takes time, so filling the gap with some sensible and consistent approaches seems appropriate.</a:t>
            </a:r>
            <a:endParaRPr lang="en-GB" dirty="0"/>
          </a:p>
        </p:txBody>
      </p:sp>
      <p:sp>
        <p:nvSpPr>
          <p:cNvPr id="4" name="Slide Number Placeholder 3"/>
          <p:cNvSpPr>
            <a:spLocks noGrp="1"/>
          </p:cNvSpPr>
          <p:nvPr>
            <p:ph type="sldNum" sz="quarter" idx="10"/>
          </p:nvPr>
        </p:nvSpPr>
        <p:spPr/>
        <p:txBody>
          <a:bodyPr/>
          <a:lstStyle/>
          <a:p>
            <a:fld id="{CB058BA6-24E9-42E6-9342-D42FCEEFD77F}" type="slidenum">
              <a:rPr lang="en-GB" smtClean="0"/>
              <a:t>42</a:t>
            </a:fld>
            <a:endParaRPr lang="en-GB"/>
          </a:p>
        </p:txBody>
      </p:sp>
    </p:spTree>
    <p:extLst>
      <p:ext uri="{BB962C8B-B14F-4D97-AF65-F5344CB8AC3E}">
        <p14:creationId xmlns:p14="http://schemas.microsoft.com/office/powerpoint/2010/main" val="1177243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Following a national training programme on the ACMG guidance which included representation from all labs and was</a:t>
            </a:r>
            <a:r>
              <a:rPr lang="en-GB" baseline="0" dirty="0"/>
              <a:t> run by the ACGS, t</a:t>
            </a:r>
            <a:r>
              <a:rPr lang="en-GB" dirty="0"/>
              <a:t>here were </a:t>
            </a:r>
            <a:r>
              <a:rPr lang="en-GB" b="1" dirty="0"/>
              <a:t>further refinements /</a:t>
            </a:r>
            <a:r>
              <a:rPr lang="en-GB" b="1" baseline="0" dirty="0"/>
              <a:t> guidance published by ACGS to provide </a:t>
            </a:r>
            <a:r>
              <a:rPr lang="en-GB" b="1" dirty="0"/>
              <a:t>guidance to UK labs in using the ACMG RD guidelines</a:t>
            </a:r>
            <a:r>
              <a:rPr lang="en-GB" dirty="0"/>
              <a:t>.</a:t>
            </a:r>
            <a:r>
              <a:rPr lang="en-GB" baseline="0" dirty="0"/>
              <a:t> </a:t>
            </a:r>
          </a:p>
          <a:p>
            <a:endParaRPr lang="en-GB" baseline="0" dirty="0"/>
          </a:p>
          <a:p>
            <a:r>
              <a:rPr lang="en-GB" baseline="0" dirty="0"/>
              <a:t>Nationally agreed u</a:t>
            </a:r>
            <a:r>
              <a:rPr lang="en-GB" dirty="0"/>
              <a:t>pdates have been sequential</a:t>
            </a:r>
            <a:r>
              <a:rPr lang="en-GB" baseline="0" dirty="0"/>
              <a:t> published with the latest in 2020 (more due later this year). </a:t>
            </a:r>
            <a:endParaRPr lang="en-GB" dirty="0"/>
          </a:p>
        </p:txBody>
      </p:sp>
      <p:sp>
        <p:nvSpPr>
          <p:cNvPr id="4" name="Slide Number Placeholder 3"/>
          <p:cNvSpPr>
            <a:spLocks noGrp="1"/>
          </p:cNvSpPr>
          <p:nvPr>
            <p:ph type="sldNum" sz="quarter" idx="10"/>
          </p:nvPr>
        </p:nvSpPr>
        <p:spPr/>
        <p:txBody>
          <a:bodyPr/>
          <a:lstStyle/>
          <a:p>
            <a:fld id="{B2EE2211-6925-4350-B71F-9B20C0B5778B}" type="slidenum">
              <a:rPr lang="en-GB" smtClean="0"/>
              <a:t>4</a:t>
            </a:fld>
            <a:endParaRPr lang="en-GB"/>
          </a:p>
        </p:txBody>
      </p:sp>
    </p:spTree>
    <p:extLst>
      <p:ext uri="{BB962C8B-B14F-4D97-AF65-F5344CB8AC3E}">
        <p14:creationId xmlns:p14="http://schemas.microsoft.com/office/powerpoint/2010/main" val="34085353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Thanks to Austin for this slide</a:t>
            </a:r>
          </a:p>
          <a:p>
            <a:endParaRPr lang="en-GB" dirty="0"/>
          </a:p>
          <a:p>
            <a:r>
              <a:rPr lang="en-GB" dirty="0"/>
              <a:t>Highlights the importance of accurate germline variant interpretation in DDX41 due germline variants </a:t>
            </a:r>
            <a:r>
              <a:rPr lang="en-GB" baseline="0" dirty="0"/>
              <a:t>high relative contribution to disease.</a:t>
            </a:r>
          </a:p>
          <a:p>
            <a:endParaRPr lang="en-GB" baseline="0" dirty="0"/>
          </a:p>
          <a:p>
            <a:r>
              <a:rPr lang="en-GB" baseline="0" dirty="0"/>
              <a:t>This slide also indicates that weighting phenotypic specificity may be applicable in this gene (PP4). Needs discussion, similar to RUNX1 guidelines, on how to do this and will require expert haematology input which I most definitely do not have.</a:t>
            </a:r>
            <a:endParaRPr lang="en-GB" dirty="0"/>
          </a:p>
        </p:txBody>
      </p:sp>
      <p:sp>
        <p:nvSpPr>
          <p:cNvPr id="4" name="Slide Number Placeholder 3"/>
          <p:cNvSpPr>
            <a:spLocks noGrp="1"/>
          </p:cNvSpPr>
          <p:nvPr>
            <p:ph type="sldNum" sz="quarter" idx="10"/>
          </p:nvPr>
        </p:nvSpPr>
        <p:spPr/>
        <p:txBody>
          <a:bodyPr/>
          <a:lstStyle/>
          <a:p>
            <a:fld id="{CB058BA6-24E9-42E6-9342-D42FCEEFD77F}" type="slidenum">
              <a:rPr lang="en-GB" smtClean="0"/>
              <a:t>44</a:t>
            </a:fld>
            <a:endParaRPr lang="en-GB"/>
          </a:p>
        </p:txBody>
      </p:sp>
    </p:spTree>
    <p:extLst>
      <p:ext uri="{BB962C8B-B14F-4D97-AF65-F5344CB8AC3E}">
        <p14:creationId xmlns:p14="http://schemas.microsoft.com/office/powerpoint/2010/main" val="37211315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NB only recurrent </a:t>
            </a:r>
            <a:r>
              <a:rPr lang="en-US" sz="1200" b="0" i="0" u="none" strike="noStrike" kern="1200" dirty="0" err="1">
                <a:solidFill>
                  <a:schemeClr val="tx1"/>
                </a:solidFill>
                <a:effectLst/>
                <a:latin typeface="+mn-lt"/>
                <a:ea typeface="+mn-ea"/>
                <a:cs typeface="+mn-cs"/>
              </a:rPr>
              <a:t>vars</a:t>
            </a:r>
            <a:r>
              <a:rPr lang="en-US" sz="1200" b="0" i="0" u="none" strike="noStrike" kern="1200" dirty="0">
                <a:solidFill>
                  <a:schemeClr val="tx1"/>
                </a:solidFill>
                <a:effectLst/>
                <a:latin typeface="+mn-lt"/>
                <a:ea typeface="+mn-ea"/>
                <a:cs typeface="+mn-cs"/>
              </a:rPr>
              <a:t> from other labs shared here so actual dataset from them is larger.</a:t>
            </a:r>
            <a:r>
              <a:rPr lang="en-US" dirty="0"/>
              <a:t> </a:t>
            </a:r>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1" i="0" u="none" strike="noStrike" kern="1200" dirty="0">
                <a:solidFill>
                  <a:srgbClr val="FF0000"/>
                </a:solidFill>
                <a:effectLst/>
                <a:latin typeface="+mn-lt"/>
                <a:ea typeface="+mn-ea"/>
                <a:cs typeface="+mn-cs"/>
              </a:rPr>
              <a:t>Highlighted = more than 5 occurrences across 3 labs</a:t>
            </a:r>
            <a:r>
              <a:rPr lang="en-US" b="1" dirty="0">
                <a:solidFill>
                  <a:srgbClr val="FF0000"/>
                </a:solidFill>
              </a:rPr>
              <a:t> </a:t>
            </a:r>
            <a:endParaRPr lang="en-GB" b="1" dirty="0">
              <a:solidFill>
                <a:srgbClr val="FF0000"/>
              </a:solidFill>
            </a:endParaRPr>
          </a:p>
        </p:txBody>
      </p:sp>
      <p:sp>
        <p:nvSpPr>
          <p:cNvPr id="4" name="Slide Number Placeholder 3"/>
          <p:cNvSpPr>
            <a:spLocks noGrp="1"/>
          </p:cNvSpPr>
          <p:nvPr>
            <p:ph type="sldNum" sz="quarter" idx="10"/>
          </p:nvPr>
        </p:nvSpPr>
        <p:spPr/>
        <p:txBody>
          <a:bodyPr/>
          <a:lstStyle/>
          <a:p>
            <a:fld id="{CB058BA6-24E9-42E6-9342-D42FCEEFD77F}" type="slidenum">
              <a:rPr lang="en-GB" smtClean="0"/>
              <a:t>45</a:t>
            </a:fld>
            <a:endParaRPr lang="en-GB"/>
          </a:p>
        </p:txBody>
      </p:sp>
    </p:spTree>
    <p:extLst>
      <p:ext uri="{BB962C8B-B14F-4D97-AF65-F5344CB8AC3E}">
        <p14:creationId xmlns:p14="http://schemas.microsoft.com/office/powerpoint/2010/main" val="13800028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Early papers showed recurrence of certain variants – </a:t>
            </a:r>
          </a:p>
          <a:p>
            <a:endParaRPr lang="en-GB" dirty="0"/>
          </a:p>
          <a:p>
            <a:r>
              <a:rPr lang="en-GB" dirty="0"/>
              <a:t>2015 </a:t>
            </a:r>
            <a:r>
              <a:rPr lang="en-GB" dirty="0" err="1"/>
              <a:t>Polprasert</a:t>
            </a:r>
            <a:r>
              <a:rPr lang="en-GB" dirty="0"/>
              <a:t> first publication </a:t>
            </a:r>
          </a:p>
          <a:p>
            <a:endParaRPr lang="en-GB" dirty="0"/>
          </a:p>
          <a:p>
            <a:r>
              <a:rPr lang="en-GB" dirty="0"/>
              <a:t>2016 </a:t>
            </a:r>
            <a:r>
              <a:rPr lang="en-GB" dirty="0" err="1"/>
              <a:t>Lewinsohn</a:t>
            </a:r>
            <a:r>
              <a:rPr lang="en-GB" dirty="0"/>
              <a:t> which neatly summarised all findings form these two studies on one image!</a:t>
            </a:r>
          </a:p>
        </p:txBody>
      </p:sp>
      <p:sp>
        <p:nvSpPr>
          <p:cNvPr id="4" name="Slide Number Placeholder 3"/>
          <p:cNvSpPr>
            <a:spLocks noGrp="1"/>
          </p:cNvSpPr>
          <p:nvPr>
            <p:ph type="sldNum" sz="quarter" idx="10"/>
          </p:nvPr>
        </p:nvSpPr>
        <p:spPr/>
        <p:txBody>
          <a:bodyPr/>
          <a:lstStyle/>
          <a:p>
            <a:fld id="{CB058BA6-24E9-42E6-9342-D42FCEEFD77F}" type="slidenum">
              <a:rPr lang="en-GB" smtClean="0"/>
              <a:t>46</a:t>
            </a:fld>
            <a:endParaRPr lang="en-GB"/>
          </a:p>
        </p:txBody>
      </p:sp>
    </p:spTree>
    <p:extLst>
      <p:ext uri="{BB962C8B-B14F-4D97-AF65-F5344CB8AC3E}">
        <p14:creationId xmlns:p14="http://schemas.microsoft.com/office/powerpoint/2010/main" val="35323320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2019 papers increased numbers of variants detected and again highlighted recurrence and co-occurrenc</a:t>
            </a:r>
            <a:r>
              <a:rPr lang="en-GB" baseline="0" dirty="0"/>
              <a:t>e of variants</a:t>
            </a:r>
            <a:endParaRPr lang="en-GB" dirty="0"/>
          </a:p>
        </p:txBody>
      </p:sp>
      <p:sp>
        <p:nvSpPr>
          <p:cNvPr id="4" name="Slide Number Placeholder 3"/>
          <p:cNvSpPr>
            <a:spLocks noGrp="1"/>
          </p:cNvSpPr>
          <p:nvPr>
            <p:ph type="sldNum" sz="quarter" idx="10"/>
          </p:nvPr>
        </p:nvSpPr>
        <p:spPr/>
        <p:txBody>
          <a:bodyPr/>
          <a:lstStyle/>
          <a:p>
            <a:fld id="{CB058BA6-24E9-42E6-9342-D42FCEEFD77F}" type="slidenum">
              <a:rPr lang="en-GB" smtClean="0"/>
              <a:t>47</a:t>
            </a:fld>
            <a:endParaRPr lang="en-GB"/>
          </a:p>
        </p:txBody>
      </p:sp>
    </p:spTree>
    <p:extLst>
      <p:ext uri="{BB962C8B-B14F-4D97-AF65-F5344CB8AC3E}">
        <p14:creationId xmlns:p14="http://schemas.microsoft.com/office/powerpoint/2010/main" val="24836481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B058BA6-24E9-42E6-9342-D42FCEEFD77F}" type="slidenum">
              <a:rPr lang="en-GB" smtClean="0"/>
              <a:t>48</a:t>
            </a:fld>
            <a:endParaRPr lang="en-GB"/>
          </a:p>
        </p:txBody>
      </p:sp>
    </p:spTree>
    <p:extLst>
      <p:ext uri="{BB962C8B-B14F-4D97-AF65-F5344CB8AC3E}">
        <p14:creationId xmlns:p14="http://schemas.microsoft.com/office/powerpoint/2010/main" val="34955564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moving onto</a:t>
            </a:r>
            <a:r>
              <a:rPr lang="en-GB" baseline="0" dirty="0"/>
              <a:t> a real case that has a germline variant and the hugely recurrent R525H at low VAF so assumed acquired. This exact combo is in </a:t>
            </a:r>
            <a:r>
              <a:rPr lang="en-GB" baseline="0" dirty="0" err="1"/>
              <a:t>Sebert</a:t>
            </a:r>
            <a:r>
              <a:rPr lang="en-GB" baseline="0" dirty="0"/>
              <a:t> twice. </a:t>
            </a:r>
          </a:p>
          <a:p>
            <a:endParaRPr lang="en-GB" baseline="0" dirty="0"/>
          </a:p>
          <a:p>
            <a:r>
              <a:rPr lang="en-GB" b="1" baseline="0" dirty="0"/>
              <a:t>Pseudo case control using </a:t>
            </a:r>
            <a:r>
              <a:rPr lang="en-GB" b="1" baseline="0" dirty="0" err="1"/>
              <a:t>Sebert</a:t>
            </a:r>
            <a:r>
              <a:rPr lang="en-GB" b="1" baseline="0" dirty="0"/>
              <a:t> cohort (assuming NFE) and comparing to </a:t>
            </a:r>
            <a:r>
              <a:rPr lang="en-GB" b="1" baseline="0" dirty="0" err="1"/>
              <a:t>gnomAD</a:t>
            </a:r>
            <a:r>
              <a:rPr lang="en-GB" b="1" baseline="0" dirty="0"/>
              <a:t> NFE</a:t>
            </a:r>
            <a:endParaRPr lang="en-GB" b="1" dirty="0"/>
          </a:p>
        </p:txBody>
      </p:sp>
      <p:sp>
        <p:nvSpPr>
          <p:cNvPr id="4" name="Slide Number Placeholder 3"/>
          <p:cNvSpPr>
            <a:spLocks noGrp="1"/>
          </p:cNvSpPr>
          <p:nvPr>
            <p:ph type="sldNum" sz="quarter" idx="10"/>
          </p:nvPr>
        </p:nvSpPr>
        <p:spPr/>
        <p:txBody>
          <a:bodyPr/>
          <a:lstStyle/>
          <a:p>
            <a:fld id="{CB058BA6-24E9-42E6-9342-D42FCEEFD77F}" type="slidenum">
              <a:rPr lang="en-GB" smtClean="0"/>
              <a:t>49</a:t>
            </a:fld>
            <a:endParaRPr lang="en-GB"/>
          </a:p>
        </p:txBody>
      </p:sp>
    </p:spTree>
    <p:extLst>
      <p:ext uri="{BB962C8B-B14F-4D97-AF65-F5344CB8AC3E}">
        <p14:creationId xmlns:p14="http://schemas.microsoft.com/office/powerpoint/2010/main" val="25873601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Using recurrence</a:t>
            </a:r>
          </a:p>
        </p:txBody>
      </p:sp>
      <p:sp>
        <p:nvSpPr>
          <p:cNvPr id="4" name="Slide Number Placeholder 3"/>
          <p:cNvSpPr>
            <a:spLocks noGrp="1"/>
          </p:cNvSpPr>
          <p:nvPr>
            <p:ph type="sldNum" sz="quarter" idx="10"/>
          </p:nvPr>
        </p:nvSpPr>
        <p:spPr/>
        <p:txBody>
          <a:bodyPr/>
          <a:lstStyle/>
          <a:p>
            <a:fld id="{CB058BA6-24E9-42E6-9342-D42FCEEFD77F}" type="slidenum">
              <a:rPr lang="en-GB" smtClean="0"/>
              <a:t>50</a:t>
            </a:fld>
            <a:endParaRPr lang="en-GB"/>
          </a:p>
        </p:txBody>
      </p:sp>
    </p:spTree>
    <p:extLst>
      <p:ext uri="{BB962C8B-B14F-4D97-AF65-F5344CB8AC3E}">
        <p14:creationId xmlns:p14="http://schemas.microsoft.com/office/powerpoint/2010/main" val="16790553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Brings us onto the</a:t>
            </a:r>
            <a:r>
              <a:rPr lang="en-GB" baseline="0" dirty="0"/>
              <a:t> key issue of using co-occurrence and how to use this? So for the same variant if we now look at the co-occurrence we can see that this same germline variant has been seen multiple times with co-occurring somatic variants.</a:t>
            </a:r>
          </a:p>
          <a:p>
            <a:endParaRPr lang="en-GB" baseline="0" dirty="0"/>
          </a:p>
          <a:p>
            <a:r>
              <a:rPr lang="en-GB" baseline="0" dirty="0"/>
              <a:t>Clearly used already by some labs in interpretation – see </a:t>
            </a:r>
            <a:r>
              <a:rPr lang="en-GB" baseline="0" dirty="0" err="1"/>
              <a:t>Varsome</a:t>
            </a:r>
            <a:r>
              <a:rPr lang="en-GB" baseline="0" dirty="0"/>
              <a:t> entry form Kings.</a:t>
            </a:r>
            <a:endParaRPr lang="en-GB" dirty="0"/>
          </a:p>
        </p:txBody>
      </p:sp>
      <p:sp>
        <p:nvSpPr>
          <p:cNvPr id="4" name="Slide Number Placeholder 3"/>
          <p:cNvSpPr>
            <a:spLocks noGrp="1"/>
          </p:cNvSpPr>
          <p:nvPr>
            <p:ph type="sldNum" sz="quarter" idx="10"/>
          </p:nvPr>
        </p:nvSpPr>
        <p:spPr/>
        <p:txBody>
          <a:bodyPr/>
          <a:lstStyle/>
          <a:p>
            <a:fld id="{CB058BA6-24E9-42E6-9342-D42FCEEFD77F}" type="slidenum">
              <a:rPr lang="en-GB" smtClean="0"/>
              <a:t>51</a:t>
            </a:fld>
            <a:endParaRPr lang="en-GB"/>
          </a:p>
        </p:txBody>
      </p:sp>
    </p:spTree>
    <p:extLst>
      <p:ext uri="{BB962C8B-B14F-4D97-AF65-F5344CB8AC3E}">
        <p14:creationId xmlns:p14="http://schemas.microsoft.com/office/powerpoint/2010/main" val="36814362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Balance between ascribing pathogenicity erroneously just due to co-occurrence by chance</a:t>
            </a:r>
            <a:r>
              <a:rPr lang="en-GB" baseline="0" dirty="0"/>
              <a:t> and not counting the evidence at all as not currently a mechanism</a:t>
            </a:r>
          </a:p>
          <a:p>
            <a:endParaRPr lang="en-GB" baseline="0" dirty="0"/>
          </a:p>
          <a:p>
            <a:r>
              <a:rPr lang="en-GB" baseline="0" dirty="0"/>
              <a:t>PS4 case counting – problematic if PM2 not resolved (see p.M1? Cases below with pop prevalence 19). Using publications. Better to use proper UK case data and ethnically matched controls but in interim can we use this and scale higher than moderate?</a:t>
            </a:r>
          </a:p>
          <a:p>
            <a:r>
              <a:rPr lang="en-GB" baseline="0" dirty="0"/>
              <a:t>PP5 reputable source – for using publications instead of </a:t>
            </a:r>
            <a:r>
              <a:rPr lang="en-GB" baseline="0" dirty="0" err="1"/>
              <a:t>ClinVar</a:t>
            </a:r>
            <a:r>
              <a:rPr lang="en-GB" baseline="0" dirty="0"/>
              <a:t> entries? </a:t>
            </a:r>
          </a:p>
          <a:p>
            <a:r>
              <a:rPr lang="en-GB" baseline="0" dirty="0"/>
              <a:t>PP4 phenotype specificity – outside usual remit of this evidence type.</a:t>
            </a:r>
          </a:p>
          <a:p>
            <a:r>
              <a:rPr lang="en-GB" baseline="0" dirty="0"/>
              <a:t>PM3 in trans/</a:t>
            </a:r>
            <a:r>
              <a:rPr lang="en-GB" baseline="0" dirty="0" err="1"/>
              <a:t>hom</a:t>
            </a:r>
            <a:r>
              <a:rPr lang="en-GB" baseline="0" dirty="0"/>
              <a:t> in recessive – adjust to fit second hit model?</a:t>
            </a:r>
          </a:p>
          <a:p>
            <a:endParaRPr lang="en-GB" baseline="0" dirty="0"/>
          </a:p>
          <a:p>
            <a:r>
              <a:rPr lang="en-GB" baseline="0" dirty="0"/>
              <a:t>NB neither PP5 nor PP4 are allowed in RUNX1 guidance and PM2 is based on total absence in </a:t>
            </a:r>
            <a:r>
              <a:rPr lang="en-GB" baseline="0" dirty="0" err="1"/>
              <a:t>gnomAD</a:t>
            </a:r>
            <a:r>
              <a:rPr lang="en-GB" baseline="0" dirty="0"/>
              <a:t>.  </a:t>
            </a:r>
          </a:p>
          <a:p>
            <a:endParaRPr lang="en-GB" baseline="0" dirty="0"/>
          </a:p>
          <a:p>
            <a:r>
              <a:rPr lang="en-GB" baseline="0" dirty="0"/>
              <a:t>Does using any of these prevent any other relevant evidence being used?</a:t>
            </a:r>
            <a:endParaRPr lang="en-GB" dirty="0"/>
          </a:p>
        </p:txBody>
      </p:sp>
      <p:sp>
        <p:nvSpPr>
          <p:cNvPr id="4" name="Slide Number Placeholder 3"/>
          <p:cNvSpPr>
            <a:spLocks noGrp="1"/>
          </p:cNvSpPr>
          <p:nvPr>
            <p:ph type="sldNum" sz="quarter" idx="10"/>
          </p:nvPr>
        </p:nvSpPr>
        <p:spPr/>
        <p:txBody>
          <a:bodyPr/>
          <a:lstStyle/>
          <a:p>
            <a:fld id="{CB058BA6-24E9-42E6-9342-D42FCEEFD77F}" type="slidenum">
              <a:rPr lang="en-GB" smtClean="0"/>
              <a:t>52</a:t>
            </a:fld>
            <a:endParaRPr lang="en-GB"/>
          </a:p>
        </p:txBody>
      </p:sp>
    </p:spTree>
    <p:extLst>
      <p:ext uri="{BB962C8B-B14F-4D97-AF65-F5344CB8AC3E}">
        <p14:creationId xmlns:p14="http://schemas.microsoft.com/office/powerpoint/2010/main" val="17291463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Relatively high pop </a:t>
            </a:r>
            <a:r>
              <a:rPr lang="en-GB" dirty="0" err="1"/>
              <a:t>freq</a:t>
            </a:r>
            <a:r>
              <a:rPr lang="en-GB" dirty="0"/>
              <a:t> may be possible as this is late onset generally – how to</a:t>
            </a:r>
            <a:r>
              <a:rPr lang="en-GB" baseline="0" dirty="0"/>
              <a:t> set cut-off for PM2</a:t>
            </a:r>
          </a:p>
          <a:p>
            <a:endParaRPr lang="en-GB" baseline="0" dirty="0"/>
          </a:p>
          <a:p>
            <a:r>
              <a:rPr lang="en-GB" baseline="0" dirty="0"/>
              <a:t>Slide from </a:t>
            </a:r>
            <a:r>
              <a:rPr lang="en-GB" dirty="0"/>
              <a:t>excellent talk by Jude Fitzgibbon, Ana Rio-Machin &amp; Austin </a:t>
            </a:r>
            <a:r>
              <a:rPr lang="en-GB" dirty="0" err="1"/>
              <a:t>Kulasekararaj</a:t>
            </a:r>
            <a:r>
              <a:rPr lang="en-GB" dirty="0"/>
              <a:t> from the consensus meeting. </a:t>
            </a:r>
          </a:p>
        </p:txBody>
      </p:sp>
      <p:sp>
        <p:nvSpPr>
          <p:cNvPr id="4" name="Slide Number Placeholder 3"/>
          <p:cNvSpPr>
            <a:spLocks noGrp="1"/>
          </p:cNvSpPr>
          <p:nvPr>
            <p:ph type="sldNum" sz="quarter" idx="10"/>
          </p:nvPr>
        </p:nvSpPr>
        <p:spPr/>
        <p:txBody>
          <a:bodyPr/>
          <a:lstStyle/>
          <a:p>
            <a:fld id="{CB058BA6-24E9-42E6-9342-D42FCEEFD77F}" type="slidenum">
              <a:rPr lang="en-GB" smtClean="0"/>
              <a:t>54</a:t>
            </a:fld>
            <a:endParaRPr lang="en-GB"/>
          </a:p>
        </p:txBody>
      </p:sp>
    </p:spTree>
    <p:extLst>
      <p:ext uri="{BB962C8B-B14F-4D97-AF65-F5344CB8AC3E}">
        <p14:creationId xmlns:p14="http://schemas.microsoft.com/office/powerpoint/2010/main" val="2731252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It</a:t>
            </a:r>
            <a:r>
              <a:rPr lang="en-GB" b="0" baseline="0" dirty="0"/>
              <a:t> was also noted that c</a:t>
            </a:r>
            <a:r>
              <a:rPr lang="en-GB" b="0" dirty="0"/>
              <a:t>ancer specific modifications to guidance would be extremely helpful and therefore in the UK a national team (CanVIG-UK)</a:t>
            </a:r>
            <a:r>
              <a:rPr lang="en-GB" b="0" baseline="0" dirty="0"/>
              <a:t> has worked with representation from all the NHS diagnostic labs who perform germline cancer testing to produce BPGs for the cancer genes. These are based on the UK ACGS guidelines with clearly highlighted modifications. </a:t>
            </a:r>
          </a:p>
          <a:p>
            <a:endParaRPr lang="en-GB" b="0" baseline="0" dirty="0"/>
          </a:p>
          <a:p>
            <a:r>
              <a:rPr lang="en-GB" b="0" baseline="0" dirty="0"/>
              <a:t>These have been regularly updated to keep up with current thinking on various criteria </a:t>
            </a:r>
            <a:r>
              <a:rPr lang="en-GB" b="1" baseline="0" dirty="0"/>
              <a:t>including permitted combinations of evidence</a:t>
            </a:r>
            <a:r>
              <a:rPr lang="en-GB" b="0" baseline="0" dirty="0"/>
              <a:t>.</a:t>
            </a:r>
            <a:endParaRPr lang="en-GB" b="0" dirty="0"/>
          </a:p>
          <a:p>
            <a:endParaRPr lang="en-GB" b="0" dirty="0"/>
          </a:p>
          <a:p>
            <a:r>
              <a:rPr lang="en-GB" b="0" dirty="0"/>
              <a:t>For generic CSG</a:t>
            </a:r>
            <a:r>
              <a:rPr lang="en-GB" b="0" baseline="0" dirty="0"/>
              <a:t> guidance the latest release is from January this year. </a:t>
            </a:r>
          </a:p>
        </p:txBody>
      </p:sp>
      <p:sp>
        <p:nvSpPr>
          <p:cNvPr id="4" name="Slide Number Placeholder 3"/>
          <p:cNvSpPr>
            <a:spLocks noGrp="1"/>
          </p:cNvSpPr>
          <p:nvPr>
            <p:ph type="sldNum" sz="quarter" idx="10"/>
          </p:nvPr>
        </p:nvSpPr>
        <p:spPr/>
        <p:txBody>
          <a:bodyPr/>
          <a:lstStyle/>
          <a:p>
            <a:fld id="{B2EE2211-6925-4350-B71F-9B20C0B5778B}" type="slidenum">
              <a:rPr lang="en-GB" smtClean="0"/>
              <a:t>5</a:t>
            </a:fld>
            <a:endParaRPr lang="en-GB"/>
          </a:p>
        </p:txBody>
      </p:sp>
    </p:spTree>
    <p:extLst>
      <p:ext uri="{BB962C8B-B14F-4D97-AF65-F5344CB8AC3E}">
        <p14:creationId xmlns:p14="http://schemas.microsoft.com/office/powerpoint/2010/main" val="11529485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B058BA6-24E9-42E6-9342-D42FCEEFD77F}" type="slidenum">
              <a:rPr lang="en-GB" smtClean="0"/>
              <a:t>55</a:t>
            </a:fld>
            <a:endParaRPr lang="en-GB"/>
          </a:p>
        </p:txBody>
      </p:sp>
    </p:spTree>
    <p:extLst>
      <p:ext uri="{BB962C8B-B14F-4D97-AF65-F5344CB8AC3E}">
        <p14:creationId xmlns:p14="http://schemas.microsoft.com/office/powerpoint/2010/main" val="14605360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?Missense</a:t>
            </a:r>
            <a:r>
              <a:rPr lang="en-GB" baseline="0" dirty="0"/>
              <a:t> in region very limited (3x VUS in </a:t>
            </a:r>
            <a:r>
              <a:rPr lang="en-GB" baseline="0" dirty="0" err="1"/>
              <a:t>ClinVar</a:t>
            </a:r>
            <a:r>
              <a:rPr lang="en-GB" baseline="0" dirty="0"/>
              <a:t> on </a:t>
            </a:r>
            <a:r>
              <a:rPr lang="en-GB" baseline="0" dirty="0" err="1"/>
              <a:t>Varsome</a:t>
            </a:r>
            <a:r>
              <a:rPr lang="en-GB" baseline="0" dirty="0"/>
              <a:t> browser) so PM1_sup seems ok. No obvious missense constraint on gene or region.</a:t>
            </a:r>
            <a:endParaRPr lang="en-GB" dirty="0"/>
          </a:p>
        </p:txBody>
      </p:sp>
      <p:sp>
        <p:nvSpPr>
          <p:cNvPr id="4" name="Slide Number Placeholder 3"/>
          <p:cNvSpPr>
            <a:spLocks noGrp="1"/>
          </p:cNvSpPr>
          <p:nvPr>
            <p:ph type="sldNum" sz="quarter" idx="10"/>
          </p:nvPr>
        </p:nvSpPr>
        <p:spPr/>
        <p:txBody>
          <a:bodyPr/>
          <a:lstStyle/>
          <a:p>
            <a:fld id="{CB058BA6-24E9-42E6-9342-D42FCEEFD77F}" type="slidenum">
              <a:rPr lang="en-GB" smtClean="0"/>
              <a:t>59</a:t>
            </a:fld>
            <a:endParaRPr lang="en-GB"/>
          </a:p>
        </p:txBody>
      </p:sp>
    </p:spTree>
    <p:extLst>
      <p:ext uri="{BB962C8B-B14F-4D97-AF65-F5344CB8AC3E}">
        <p14:creationId xmlns:p14="http://schemas.microsoft.com/office/powerpoint/2010/main" val="23686386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Other cases in UK – recurrence &amp; co-occurrence? Variant is in </a:t>
            </a:r>
            <a:r>
              <a:rPr lang="en-GB" dirty="0" err="1"/>
              <a:t>Makishima</a:t>
            </a:r>
            <a:r>
              <a:rPr lang="en-GB" dirty="0"/>
              <a:t> figure too.</a:t>
            </a:r>
          </a:p>
          <a:p>
            <a:endParaRPr lang="en-GB" dirty="0"/>
          </a:p>
          <a:p>
            <a:r>
              <a:rPr lang="en-GB" dirty="0"/>
              <a:t>Not sure about using N terminal location as evidence (see </a:t>
            </a:r>
            <a:r>
              <a:rPr lang="en-GB" dirty="0" err="1"/>
              <a:t>Makishima</a:t>
            </a:r>
            <a:r>
              <a:rPr lang="en-GB" dirty="0"/>
              <a:t> diagram – ethnic matching key).</a:t>
            </a:r>
          </a:p>
          <a:p>
            <a:endParaRPr lang="en-GB" dirty="0"/>
          </a:p>
          <a:p>
            <a:r>
              <a:rPr lang="en-GB" dirty="0"/>
              <a:t>PS4? – recurrence (unweighting</a:t>
            </a:r>
            <a:r>
              <a:rPr lang="en-GB" baseline="0" dirty="0"/>
              <a:t> for germline confirmed)</a:t>
            </a:r>
          </a:p>
          <a:p>
            <a:r>
              <a:rPr lang="en-GB" baseline="0" dirty="0"/>
              <a:t>PM3? – co-occurrence with second </a:t>
            </a:r>
            <a:endParaRPr lang="en-GB" dirty="0"/>
          </a:p>
          <a:p>
            <a:endParaRPr lang="en-GB" dirty="0"/>
          </a:p>
        </p:txBody>
      </p:sp>
      <p:sp>
        <p:nvSpPr>
          <p:cNvPr id="4" name="Slide Number Placeholder 3"/>
          <p:cNvSpPr>
            <a:spLocks noGrp="1"/>
          </p:cNvSpPr>
          <p:nvPr>
            <p:ph type="sldNum" sz="quarter" idx="10"/>
          </p:nvPr>
        </p:nvSpPr>
        <p:spPr/>
        <p:txBody>
          <a:bodyPr/>
          <a:lstStyle/>
          <a:p>
            <a:fld id="{CB058BA6-24E9-42E6-9342-D42FCEEFD77F}" type="slidenum">
              <a:rPr lang="en-GB" smtClean="0"/>
              <a:t>62</a:t>
            </a:fld>
            <a:endParaRPr lang="en-GB"/>
          </a:p>
        </p:txBody>
      </p:sp>
    </p:spTree>
    <p:extLst>
      <p:ext uri="{BB962C8B-B14F-4D97-AF65-F5344CB8AC3E}">
        <p14:creationId xmlns:p14="http://schemas.microsoft.com/office/powerpoint/2010/main" val="14473656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One final case for DDX41 regarding he highly recurrent initiation codon variant.</a:t>
            </a:r>
          </a:p>
        </p:txBody>
      </p:sp>
      <p:sp>
        <p:nvSpPr>
          <p:cNvPr id="4" name="Slide Number Placeholder 3"/>
          <p:cNvSpPr>
            <a:spLocks noGrp="1"/>
          </p:cNvSpPr>
          <p:nvPr>
            <p:ph type="sldNum" sz="quarter" idx="10"/>
          </p:nvPr>
        </p:nvSpPr>
        <p:spPr/>
        <p:txBody>
          <a:bodyPr/>
          <a:lstStyle/>
          <a:p>
            <a:fld id="{CB058BA6-24E9-42E6-9342-D42FCEEFD77F}" type="slidenum">
              <a:rPr lang="en-GB" smtClean="0"/>
              <a:t>66</a:t>
            </a:fld>
            <a:endParaRPr lang="en-GB"/>
          </a:p>
        </p:txBody>
      </p:sp>
    </p:spTree>
    <p:extLst>
      <p:ext uri="{BB962C8B-B14F-4D97-AF65-F5344CB8AC3E}">
        <p14:creationId xmlns:p14="http://schemas.microsoft.com/office/powerpoint/2010/main" val="9371442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ADD AGE DISTRIBUTION FROM </a:t>
            </a:r>
            <a:r>
              <a:rPr lang="en-GB" dirty="0" err="1"/>
              <a:t>gnomAD</a:t>
            </a:r>
            <a:endParaRPr lang="en-GB" dirty="0"/>
          </a:p>
        </p:txBody>
      </p:sp>
      <p:sp>
        <p:nvSpPr>
          <p:cNvPr id="4" name="Slide Number Placeholder 3"/>
          <p:cNvSpPr>
            <a:spLocks noGrp="1"/>
          </p:cNvSpPr>
          <p:nvPr>
            <p:ph type="sldNum" sz="quarter" idx="10"/>
          </p:nvPr>
        </p:nvSpPr>
        <p:spPr/>
        <p:txBody>
          <a:bodyPr/>
          <a:lstStyle/>
          <a:p>
            <a:fld id="{CB058BA6-24E9-42E6-9342-D42FCEEFD77F}" type="slidenum">
              <a:rPr lang="en-GB" smtClean="0"/>
              <a:t>69</a:t>
            </a:fld>
            <a:endParaRPr lang="en-GB"/>
          </a:p>
        </p:txBody>
      </p:sp>
    </p:spTree>
    <p:extLst>
      <p:ext uri="{BB962C8B-B14F-4D97-AF65-F5344CB8AC3E}">
        <p14:creationId xmlns:p14="http://schemas.microsoft.com/office/powerpoint/2010/main" val="212457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Data to share BUT not present as time limited</a:t>
            </a:r>
            <a:r>
              <a:rPr lang="en-GB" baseline="0" dirty="0"/>
              <a:t> on following slides.</a:t>
            </a:r>
            <a:r>
              <a:rPr lang="en-GB" dirty="0"/>
              <a:t> </a:t>
            </a:r>
          </a:p>
        </p:txBody>
      </p:sp>
      <p:sp>
        <p:nvSpPr>
          <p:cNvPr id="4" name="Slide Number Placeholder 3"/>
          <p:cNvSpPr>
            <a:spLocks noGrp="1"/>
          </p:cNvSpPr>
          <p:nvPr>
            <p:ph type="sldNum" sz="quarter" idx="10"/>
          </p:nvPr>
        </p:nvSpPr>
        <p:spPr/>
        <p:txBody>
          <a:bodyPr/>
          <a:lstStyle/>
          <a:p>
            <a:fld id="{CB058BA6-24E9-42E6-9342-D42FCEEFD77F}" type="slidenum">
              <a:rPr lang="en-GB" smtClean="0"/>
              <a:t>70</a:t>
            </a:fld>
            <a:endParaRPr lang="en-GB"/>
          </a:p>
        </p:txBody>
      </p:sp>
    </p:spTree>
    <p:extLst>
      <p:ext uri="{BB962C8B-B14F-4D97-AF65-F5344CB8AC3E}">
        <p14:creationId xmlns:p14="http://schemas.microsoft.com/office/powerpoint/2010/main" val="41718775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CEBPA – pattern of</a:t>
            </a:r>
            <a:r>
              <a:rPr lang="en-GB" baseline="0" dirty="0"/>
              <a:t> variants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Out of frame 5’ variants that cause usage of an alternative start site p30 that lacks the transactivation domain 1 and has dominant negative effect over full length p42 protein.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C-terminal mutations are generally in-frame insertions/deletions in the DNA-binding or leucine zipper domains that disrupt binding to DNA or dimerization.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Patients can have one or two mutations. The latter generally involves N- plus C-terminal alterations that are presumed to be </a:t>
            </a:r>
            <a:r>
              <a:rPr lang="en-US" dirty="0" err="1"/>
              <a:t>biallelic</a:t>
            </a:r>
            <a:r>
              <a:rPr lang="en-US" dirty="0"/>
              <a:t>, although homozygous mutations have also been described.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Query germline or acquired</a:t>
            </a:r>
            <a:endParaRPr lang="en-GB" dirty="0"/>
          </a:p>
          <a:p>
            <a:endParaRPr lang="en-GB" dirty="0"/>
          </a:p>
        </p:txBody>
      </p:sp>
      <p:sp>
        <p:nvSpPr>
          <p:cNvPr id="4" name="Slide Number Placeholder 3"/>
          <p:cNvSpPr>
            <a:spLocks noGrp="1"/>
          </p:cNvSpPr>
          <p:nvPr>
            <p:ph type="sldNum" sz="quarter" idx="10"/>
          </p:nvPr>
        </p:nvSpPr>
        <p:spPr/>
        <p:txBody>
          <a:bodyPr/>
          <a:lstStyle/>
          <a:p>
            <a:fld id="{CB058BA6-24E9-42E6-9342-D42FCEEFD77F}" type="slidenum">
              <a:rPr lang="en-GB" smtClean="0"/>
              <a:t>73</a:t>
            </a:fld>
            <a:endParaRPr lang="en-GB"/>
          </a:p>
        </p:txBody>
      </p:sp>
    </p:spTree>
    <p:extLst>
      <p:ext uri="{BB962C8B-B14F-4D97-AF65-F5344CB8AC3E}">
        <p14:creationId xmlns:p14="http://schemas.microsoft.com/office/powerpoint/2010/main" val="42439849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Germline clustering at N terminal</a:t>
            </a:r>
          </a:p>
          <a:p>
            <a:r>
              <a:rPr lang="en-GB" dirty="0"/>
              <a:t>Acquired clustering at C terminal</a:t>
            </a:r>
          </a:p>
        </p:txBody>
      </p:sp>
      <p:sp>
        <p:nvSpPr>
          <p:cNvPr id="4" name="Slide Number Placeholder 3"/>
          <p:cNvSpPr>
            <a:spLocks noGrp="1"/>
          </p:cNvSpPr>
          <p:nvPr>
            <p:ph type="sldNum" sz="quarter" idx="10"/>
          </p:nvPr>
        </p:nvSpPr>
        <p:spPr/>
        <p:txBody>
          <a:bodyPr/>
          <a:lstStyle/>
          <a:p>
            <a:fld id="{CB058BA6-24E9-42E6-9342-D42FCEEFD77F}" type="slidenum">
              <a:rPr lang="en-GB" smtClean="0"/>
              <a:t>74</a:t>
            </a:fld>
            <a:endParaRPr lang="en-GB"/>
          </a:p>
        </p:txBody>
      </p:sp>
    </p:spTree>
    <p:extLst>
      <p:ext uri="{BB962C8B-B14F-4D97-AF65-F5344CB8AC3E}">
        <p14:creationId xmlns:p14="http://schemas.microsoft.com/office/powerpoint/2010/main" val="22738728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B058BA6-24E9-42E6-9342-D42FCEEFD77F}" type="slidenum">
              <a:rPr lang="en-GB" smtClean="0"/>
              <a:t>77</a:t>
            </a:fld>
            <a:endParaRPr lang="en-GB"/>
          </a:p>
        </p:txBody>
      </p:sp>
    </p:spTree>
    <p:extLst>
      <p:ext uri="{BB962C8B-B14F-4D97-AF65-F5344CB8AC3E}">
        <p14:creationId xmlns:p14="http://schemas.microsoft.com/office/powerpoint/2010/main" val="104454251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B058BA6-24E9-42E6-9342-D42FCEEFD77F}" type="slidenum">
              <a:rPr lang="en-GB" smtClean="0"/>
              <a:t>79</a:t>
            </a:fld>
            <a:endParaRPr lang="en-GB"/>
          </a:p>
        </p:txBody>
      </p:sp>
    </p:spTree>
    <p:extLst>
      <p:ext uri="{BB962C8B-B14F-4D97-AF65-F5344CB8AC3E}">
        <p14:creationId xmlns:p14="http://schemas.microsoft.com/office/powerpoint/2010/main" val="312405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In addition, our Cancer variant analysis scoring is based on </a:t>
            </a:r>
            <a:r>
              <a:rPr lang="en-GB" b="1" baseline="0" dirty="0"/>
              <a:t>numerical evidence points </a:t>
            </a:r>
            <a:r>
              <a:rPr lang="en-GB" b="0" baseline="0" dirty="0"/>
              <a:t>where classification is achieved via a combination of points awarded for evidence strength. </a:t>
            </a:r>
            <a:r>
              <a:rPr lang="en-GB" b="1" baseline="0" dirty="0"/>
              <a:t>Summarised in CanVIG publication by Garrett et al. 2020</a:t>
            </a:r>
          </a:p>
          <a:p>
            <a:endParaRPr lang="en-GB" dirty="0"/>
          </a:p>
        </p:txBody>
      </p:sp>
      <p:sp>
        <p:nvSpPr>
          <p:cNvPr id="4" name="Slide Number Placeholder 3"/>
          <p:cNvSpPr>
            <a:spLocks noGrp="1"/>
          </p:cNvSpPr>
          <p:nvPr>
            <p:ph type="sldNum" sz="quarter" idx="10"/>
          </p:nvPr>
        </p:nvSpPr>
        <p:spPr/>
        <p:txBody>
          <a:bodyPr/>
          <a:lstStyle/>
          <a:p>
            <a:fld id="{B2EE2211-6925-4350-B71F-9B20C0B5778B}" type="slidenum">
              <a:rPr lang="en-GB" smtClean="0"/>
              <a:t>6</a:t>
            </a:fld>
            <a:endParaRPr lang="en-GB"/>
          </a:p>
        </p:txBody>
      </p:sp>
    </p:spTree>
    <p:extLst>
      <p:ext uri="{BB962C8B-B14F-4D97-AF65-F5344CB8AC3E}">
        <p14:creationId xmlns:p14="http://schemas.microsoft.com/office/powerpoint/2010/main" val="19283986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Can we use somatic</a:t>
            </a:r>
            <a:r>
              <a:rPr lang="en-GB" baseline="0" dirty="0"/>
              <a:t> recurrence to show functional significance? Often difficult to tell in literature is variant is acquired or germline (or they don’t know)</a:t>
            </a:r>
            <a:endParaRPr lang="en-GB" dirty="0"/>
          </a:p>
        </p:txBody>
      </p:sp>
      <p:sp>
        <p:nvSpPr>
          <p:cNvPr id="4" name="Slide Number Placeholder 3"/>
          <p:cNvSpPr>
            <a:spLocks noGrp="1"/>
          </p:cNvSpPr>
          <p:nvPr>
            <p:ph type="sldNum" sz="quarter" idx="10"/>
          </p:nvPr>
        </p:nvSpPr>
        <p:spPr/>
        <p:txBody>
          <a:bodyPr/>
          <a:lstStyle/>
          <a:p>
            <a:fld id="{CB058BA6-24E9-42E6-9342-D42FCEEFD77F}" type="slidenum">
              <a:rPr lang="en-GB" smtClean="0"/>
              <a:t>82</a:t>
            </a:fld>
            <a:endParaRPr lang="en-GB"/>
          </a:p>
        </p:txBody>
      </p:sp>
    </p:spTree>
    <p:extLst>
      <p:ext uri="{BB962C8B-B14F-4D97-AF65-F5344CB8AC3E}">
        <p14:creationId xmlns:p14="http://schemas.microsoft.com/office/powerpoint/2010/main" val="3326852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CanVIG also supports gene specific classification criteria, although none pertinent to the haem-</a:t>
            </a:r>
            <a:r>
              <a:rPr lang="en-GB" baseline="0" dirty="0" err="1"/>
              <a:t>onc</a:t>
            </a:r>
            <a:r>
              <a:rPr lang="en-GB" baseline="0" dirty="0"/>
              <a:t> genes (yet). These provide very detailed gene level guidance based on more focussed specific knowledge of the gene.</a:t>
            </a:r>
          </a:p>
          <a:p>
            <a:endParaRPr lang="en-GB" baseline="0" dirty="0"/>
          </a:p>
          <a:p>
            <a:r>
              <a:rPr lang="en-GB" b="1" baseline="0" dirty="0"/>
              <a:t>Usually these are in place to support a UK need prior to gene specific ratified guidance from </a:t>
            </a:r>
            <a:r>
              <a:rPr lang="en-GB" b="1" baseline="0" dirty="0" err="1"/>
              <a:t>ClinGen</a:t>
            </a:r>
            <a:r>
              <a:rPr lang="en-GB" b="1" baseline="0" dirty="0"/>
              <a:t> </a:t>
            </a:r>
            <a:r>
              <a:rPr lang="en-GB" baseline="0" dirty="0"/>
              <a:t>(</a:t>
            </a:r>
            <a:r>
              <a:rPr lang="en-GB" baseline="0" dirty="0" err="1"/>
              <a:t>eg</a:t>
            </a:r>
            <a:r>
              <a:rPr lang="en-GB" baseline="0" dirty="0"/>
              <a:t> BRCA/ENIGMA, Lynch </a:t>
            </a:r>
            <a:r>
              <a:rPr lang="en-GB" baseline="0" dirty="0" err="1"/>
              <a:t>InSiGHT</a:t>
            </a:r>
            <a:r>
              <a:rPr lang="en-GB" baseline="0" dirty="0"/>
              <a:t>) or as an addendum to them (</a:t>
            </a:r>
            <a:r>
              <a:rPr lang="en-GB" baseline="0" dirty="0" err="1"/>
              <a:t>eg</a:t>
            </a:r>
            <a:r>
              <a:rPr lang="en-GB" baseline="0" dirty="0"/>
              <a:t> TP53). </a:t>
            </a:r>
          </a:p>
          <a:p>
            <a:endParaRPr lang="en-GB" baseline="0" dirty="0"/>
          </a:p>
          <a:p>
            <a:r>
              <a:rPr lang="en-GB" baseline="0" dirty="0"/>
              <a:t>International </a:t>
            </a:r>
            <a:r>
              <a:rPr lang="en-GB" baseline="0" dirty="0" err="1"/>
              <a:t>ClinGen</a:t>
            </a:r>
            <a:r>
              <a:rPr lang="en-GB" baseline="0" dirty="0"/>
              <a:t> guidance is highly curated and very specific but can take a long time to ratify and get published so </a:t>
            </a:r>
            <a:r>
              <a:rPr lang="en-GB" b="1" baseline="0" dirty="0"/>
              <a:t>UK gene level guidance from CanVIG has helped to address this gap</a:t>
            </a:r>
            <a:r>
              <a:rPr lang="en-GB" baseline="0" dirty="0"/>
              <a:t> in the interim.</a:t>
            </a:r>
          </a:p>
          <a:p>
            <a:endParaRPr lang="en-GB" dirty="0"/>
          </a:p>
        </p:txBody>
      </p:sp>
      <p:sp>
        <p:nvSpPr>
          <p:cNvPr id="4" name="Slide Number Placeholder 3"/>
          <p:cNvSpPr>
            <a:spLocks noGrp="1"/>
          </p:cNvSpPr>
          <p:nvPr>
            <p:ph type="sldNum" sz="quarter" idx="10"/>
          </p:nvPr>
        </p:nvSpPr>
        <p:spPr/>
        <p:txBody>
          <a:bodyPr/>
          <a:lstStyle/>
          <a:p>
            <a:fld id="{B2EE2211-6925-4350-B71F-9B20C0B5778B}" type="slidenum">
              <a:rPr lang="en-GB" smtClean="0"/>
              <a:t>7</a:t>
            </a:fld>
            <a:endParaRPr lang="en-GB"/>
          </a:p>
        </p:txBody>
      </p:sp>
    </p:spTree>
    <p:extLst>
      <p:ext uri="{BB962C8B-B14F-4D97-AF65-F5344CB8AC3E}">
        <p14:creationId xmlns:p14="http://schemas.microsoft.com/office/powerpoint/2010/main" val="2204568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Finally, we have gene specific guidance from </a:t>
            </a:r>
            <a:r>
              <a:rPr lang="en-GB" dirty="0" err="1"/>
              <a:t>ClinGen</a:t>
            </a:r>
            <a:r>
              <a:rPr lang="en-GB" dirty="0"/>
              <a:t> which is based on Variant Classification Expert Panels (VCEPs) who are specialists in a given disorder.</a:t>
            </a:r>
            <a:r>
              <a:rPr lang="en-GB" baseline="0" dirty="0"/>
              <a:t> These constitute the most specific guidance and these supersede all other generic classification methods.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Myeloid </a:t>
            </a:r>
            <a:r>
              <a:rPr lang="en-GB" baseline="0" dirty="0" err="1"/>
              <a:t>Maligancy</a:t>
            </a:r>
            <a:r>
              <a:rPr lang="en-GB" baseline="0" dirty="0"/>
              <a:t> VCEP should cover all the genes we are considering today, however to date they have only issued guidance for RUNX1. As you can see from the timeline this takes some time to do so interim UK gene specific guidance via CanVIG might be helpful in this situation (as it has been in BRCA &amp; Lynch whilst waiting for their VCEPs).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Generally, we can increasingly expect gene specific guidance for highly studied CSGs, particularly those with functional data and large cohorts of studied patients that allow application of clear guidance.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10"/>
          </p:nvPr>
        </p:nvSpPr>
        <p:spPr/>
        <p:txBody>
          <a:bodyPr/>
          <a:lstStyle/>
          <a:p>
            <a:fld id="{B2EE2211-6925-4350-B71F-9B20C0B5778B}" type="slidenum">
              <a:rPr lang="en-GB" smtClean="0"/>
              <a:t>8</a:t>
            </a:fld>
            <a:endParaRPr lang="en-GB"/>
          </a:p>
        </p:txBody>
      </p:sp>
    </p:spTree>
    <p:extLst>
      <p:ext uri="{BB962C8B-B14F-4D97-AF65-F5344CB8AC3E}">
        <p14:creationId xmlns:p14="http://schemas.microsoft.com/office/powerpoint/2010/main" val="24257865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 looking at the specific guidance for the RUNX1 gene, t</a:t>
            </a:r>
            <a:r>
              <a:rPr lang="en-GB" baseline="0" dirty="0"/>
              <a:t>hese can substantially differ from generic guidance when considering strength of evidence used. This is clearly flagged within the guidance (shown above and on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Example here is for criteria PVS1 which demonstrates significant strength modification based on a </a:t>
            </a:r>
            <a:r>
              <a:rPr lang="en-GB" baseline="0" dirty="0" err="1"/>
              <a:t>ClinGen</a:t>
            </a:r>
            <a:r>
              <a:rPr lang="en-GB" baseline="0" dirty="0"/>
              <a:t> PVS1 paper by </a:t>
            </a:r>
            <a:r>
              <a:rPr lang="en-GB" baseline="0" dirty="0" err="1"/>
              <a:t>Tayoun</a:t>
            </a:r>
            <a:r>
              <a:rPr lang="en-GB" baseline="0" dirty="0"/>
              <a:t> et al 2018 but tailored specifically to this gene. The table here outlines the changes from generic guidance.</a:t>
            </a:r>
          </a:p>
          <a:p>
            <a:endParaRPr lang="en-GB" dirty="0"/>
          </a:p>
        </p:txBody>
      </p:sp>
      <p:sp>
        <p:nvSpPr>
          <p:cNvPr id="4" name="Slide Number Placeholder 3"/>
          <p:cNvSpPr>
            <a:spLocks noGrp="1"/>
          </p:cNvSpPr>
          <p:nvPr>
            <p:ph type="sldNum" sz="quarter" idx="10"/>
          </p:nvPr>
        </p:nvSpPr>
        <p:spPr/>
        <p:txBody>
          <a:bodyPr/>
          <a:lstStyle/>
          <a:p>
            <a:fld id="{B2EE2211-6925-4350-B71F-9B20C0B5778B}" type="slidenum">
              <a:rPr lang="en-GB" smtClean="0"/>
              <a:t>9</a:t>
            </a:fld>
            <a:endParaRPr lang="en-GB"/>
          </a:p>
        </p:txBody>
      </p:sp>
    </p:spTree>
    <p:extLst>
      <p:ext uri="{BB962C8B-B14F-4D97-AF65-F5344CB8AC3E}">
        <p14:creationId xmlns:p14="http://schemas.microsoft.com/office/powerpoint/2010/main" val="2002255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AF33BCB-08C9-4329-8FA5-8ACF3FF8F616}" type="datetimeFigureOut">
              <a:rPr lang="en-GB" smtClean="0"/>
              <a:t>02/02/2023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E1A3E60-B779-4E12-8912-AF9DBD7665EE}" type="slidenum">
              <a:rPr lang="en-GB" smtClean="0"/>
              <a:t>‹#›</a:t>
            </a:fld>
            <a:endParaRPr lang="en-GB"/>
          </a:p>
        </p:txBody>
      </p:sp>
    </p:spTree>
    <p:extLst>
      <p:ext uri="{BB962C8B-B14F-4D97-AF65-F5344CB8AC3E}">
        <p14:creationId xmlns:p14="http://schemas.microsoft.com/office/powerpoint/2010/main" val="1929615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AF33BCB-08C9-4329-8FA5-8ACF3FF8F616}" type="datetimeFigureOut">
              <a:rPr lang="en-GB" smtClean="0"/>
              <a:t>02/02/2023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E1A3E60-B779-4E12-8912-AF9DBD7665EE}" type="slidenum">
              <a:rPr lang="en-GB" smtClean="0"/>
              <a:t>‹#›</a:t>
            </a:fld>
            <a:endParaRPr lang="en-GB"/>
          </a:p>
        </p:txBody>
      </p:sp>
    </p:spTree>
    <p:extLst>
      <p:ext uri="{BB962C8B-B14F-4D97-AF65-F5344CB8AC3E}">
        <p14:creationId xmlns:p14="http://schemas.microsoft.com/office/powerpoint/2010/main" val="1416652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AF33BCB-08C9-4329-8FA5-8ACF3FF8F616}" type="datetimeFigureOut">
              <a:rPr lang="en-GB" smtClean="0"/>
              <a:t>02/02/2023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E1A3E60-B779-4E12-8912-AF9DBD7665EE}" type="slidenum">
              <a:rPr lang="en-GB" smtClean="0"/>
              <a:t>‹#›</a:t>
            </a:fld>
            <a:endParaRPr lang="en-GB"/>
          </a:p>
        </p:txBody>
      </p:sp>
    </p:spTree>
    <p:extLst>
      <p:ext uri="{BB962C8B-B14F-4D97-AF65-F5344CB8AC3E}">
        <p14:creationId xmlns:p14="http://schemas.microsoft.com/office/powerpoint/2010/main" val="4042503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AF33BCB-08C9-4329-8FA5-8ACF3FF8F616}" type="datetimeFigureOut">
              <a:rPr lang="en-GB" smtClean="0"/>
              <a:t>02/02/2023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E1A3E60-B779-4E12-8912-AF9DBD7665EE}" type="slidenum">
              <a:rPr lang="en-GB" smtClean="0"/>
              <a:t>‹#›</a:t>
            </a:fld>
            <a:endParaRPr lang="en-GB"/>
          </a:p>
        </p:txBody>
      </p:sp>
    </p:spTree>
    <p:extLst>
      <p:ext uri="{BB962C8B-B14F-4D97-AF65-F5344CB8AC3E}">
        <p14:creationId xmlns:p14="http://schemas.microsoft.com/office/powerpoint/2010/main" val="3418014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AF33BCB-08C9-4329-8FA5-8ACF3FF8F616}" type="datetimeFigureOut">
              <a:rPr lang="en-GB" smtClean="0"/>
              <a:t>02/02/2023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E1A3E60-B779-4E12-8912-AF9DBD7665EE}" type="slidenum">
              <a:rPr lang="en-GB" smtClean="0"/>
              <a:t>‹#›</a:t>
            </a:fld>
            <a:endParaRPr lang="en-GB"/>
          </a:p>
        </p:txBody>
      </p:sp>
    </p:spTree>
    <p:extLst>
      <p:ext uri="{BB962C8B-B14F-4D97-AF65-F5344CB8AC3E}">
        <p14:creationId xmlns:p14="http://schemas.microsoft.com/office/powerpoint/2010/main" val="2192337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AF33BCB-08C9-4329-8FA5-8ACF3FF8F616}" type="datetimeFigureOut">
              <a:rPr lang="en-GB" smtClean="0"/>
              <a:t>02/02/2023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E1A3E60-B779-4E12-8912-AF9DBD7665EE}" type="slidenum">
              <a:rPr lang="en-GB" smtClean="0"/>
              <a:t>‹#›</a:t>
            </a:fld>
            <a:endParaRPr lang="en-GB"/>
          </a:p>
        </p:txBody>
      </p:sp>
    </p:spTree>
    <p:extLst>
      <p:ext uri="{BB962C8B-B14F-4D97-AF65-F5344CB8AC3E}">
        <p14:creationId xmlns:p14="http://schemas.microsoft.com/office/powerpoint/2010/main" val="1671978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AF33BCB-08C9-4329-8FA5-8ACF3FF8F616}" type="datetimeFigureOut">
              <a:rPr lang="en-GB" smtClean="0"/>
              <a:t>02/02/2023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E1A3E60-B779-4E12-8912-AF9DBD7665EE}" type="slidenum">
              <a:rPr lang="en-GB" smtClean="0"/>
              <a:t>‹#›</a:t>
            </a:fld>
            <a:endParaRPr lang="en-GB"/>
          </a:p>
        </p:txBody>
      </p:sp>
    </p:spTree>
    <p:extLst>
      <p:ext uri="{BB962C8B-B14F-4D97-AF65-F5344CB8AC3E}">
        <p14:creationId xmlns:p14="http://schemas.microsoft.com/office/powerpoint/2010/main" val="1144666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AF33BCB-08C9-4329-8FA5-8ACF3FF8F616}" type="datetimeFigureOut">
              <a:rPr lang="en-GB" smtClean="0"/>
              <a:t>02/02/2023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E1A3E60-B779-4E12-8912-AF9DBD7665EE}" type="slidenum">
              <a:rPr lang="en-GB" smtClean="0"/>
              <a:t>‹#›</a:t>
            </a:fld>
            <a:endParaRPr lang="en-GB"/>
          </a:p>
        </p:txBody>
      </p:sp>
    </p:spTree>
    <p:extLst>
      <p:ext uri="{BB962C8B-B14F-4D97-AF65-F5344CB8AC3E}">
        <p14:creationId xmlns:p14="http://schemas.microsoft.com/office/powerpoint/2010/main" val="1587579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F33BCB-08C9-4329-8FA5-8ACF3FF8F616}" type="datetimeFigureOut">
              <a:rPr lang="en-GB" smtClean="0"/>
              <a:t>02/02/2023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E1A3E60-B779-4E12-8912-AF9DBD7665EE}" type="slidenum">
              <a:rPr lang="en-GB" smtClean="0"/>
              <a:t>‹#›</a:t>
            </a:fld>
            <a:endParaRPr lang="en-GB"/>
          </a:p>
        </p:txBody>
      </p:sp>
    </p:spTree>
    <p:extLst>
      <p:ext uri="{BB962C8B-B14F-4D97-AF65-F5344CB8AC3E}">
        <p14:creationId xmlns:p14="http://schemas.microsoft.com/office/powerpoint/2010/main" val="1493172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AF33BCB-08C9-4329-8FA5-8ACF3FF8F616}" type="datetimeFigureOut">
              <a:rPr lang="en-GB" smtClean="0"/>
              <a:t>02/02/2023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E1A3E60-B779-4E12-8912-AF9DBD7665EE}" type="slidenum">
              <a:rPr lang="en-GB" smtClean="0"/>
              <a:t>‹#›</a:t>
            </a:fld>
            <a:endParaRPr lang="en-GB"/>
          </a:p>
        </p:txBody>
      </p:sp>
    </p:spTree>
    <p:extLst>
      <p:ext uri="{BB962C8B-B14F-4D97-AF65-F5344CB8AC3E}">
        <p14:creationId xmlns:p14="http://schemas.microsoft.com/office/powerpoint/2010/main" val="3575431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AF33BCB-08C9-4329-8FA5-8ACF3FF8F616}" type="datetimeFigureOut">
              <a:rPr lang="en-GB" smtClean="0"/>
              <a:t>02/02/2023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E1A3E60-B779-4E12-8912-AF9DBD7665EE}" type="slidenum">
              <a:rPr lang="en-GB" smtClean="0"/>
              <a:t>‹#›</a:t>
            </a:fld>
            <a:endParaRPr lang="en-GB"/>
          </a:p>
        </p:txBody>
      </p:sp>
    </p:spTree>
    <p:extLst>
      <p:ext uri="{BB962C8B-B14F-4D97-AF65-F5344CB8AC3E}">
        <p14:creationId xmlns:p14="http://schemas.microsoft.com/office/powerpoint/2010/main" val="2158151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F33BCB-08C9-4329-8FA5-8ACF3FF8F616}" type="datetimeFigureOut">
              <a:rPr lang="en-GB" smtClean="0"/>
              <a:t>02/02/2023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1A3E60-B779-4E12-8912-AF9DBD7665EE}" type="slidenum">
              <a:rPr lang="en-GB" smtClean="0"/>
              <a:t>‹#›</a:t>
            </a:fld>
            <a:endParaRPr lang="en-GB"/>
          </a:p>
        </p:txBody>
      </p:sp>
    </p:spTree>
    <p:extLst>
      <p:ext uri="{BB962C8B-B14F-4D97-AF65-F5344CB8AC3E}">
        <p14:creationId xmlns:p14="http://schemas.microsoft.com/office/powerpoint/2010/main" val="4457516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www.sciencedirect.com/science/article/pii/S1098360022007572"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hyperlink" Target="https://www.ukcgg.org/information-education/ukcgg-consensus-meeting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3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73.png"/><Relationship Id="rId7"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www.ukcgg.org/media/12080/02_prof-fitzgibbon-dr-rio-machin-dr-kulasekararaj-genetic-predisposition-to-myeloid-malignancies-cebpa-runx1-ankrd26-etv6-gata2-and-ddx41.pdf" TargetMode="Externa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29.png"/></Relationships>
</file>

<file path=ppt/slides/_rels/slide4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4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4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4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5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5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5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6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6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6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12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7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130.png"/><Relationship Id="rId4" Type="http://schemas.openxmlformats.org/officeDocument/2006/relationships/image" Target="../media/image129.png"/></Relationships>
</file>

<file path=ppt/slides/_rels/slide7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7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 Id="rId4" Type="http://schemas.openxmlformats.org/officeDocument/2006/relationships/image" Target="../media/image145.png"/></Relationships>
</file>

<file path=ppt/slides/_rels/slide82.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6.png"/><Relationship Id="rId7" Type="http://schemas.openxmlformats.org/officeDocument/2006/relationships/image" Target="../media/image150.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8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xml"/><Relationship Id="rId5" Type="http://schemas.openxmlformats.org/officeDocument/2006/relationships/image" Target="../media/image155.png"/><Relationship Id="rId4" Type="http://schemas.openxmlformats.org/officeDocument/2006/relationships/image" Target="../media/image154.png"/></Relationships>
</file>

<file path=ppt/slides/_rels/slide84.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354666"/>
            <a:ext cx="9144000" cy="1463921"/>
          </a:xfrm>
        </p:spPr>
        <p:txBody>
          <a:bodyPr>
            <a:noAutofit/>
          </a:bodyPr>
          <a:lstStyle/>
          <a:p>
            <a:r>
              <a:rPr lang="en-US" sz="3200" b="1" dirty="0">
                <a:solidFill>
                  <a:schemeClr val="bg1">
                    <a:lumMod val="50000"/>
                  </a:schemeClr>
                </a:solidFill>
              </a:rPr>
              <a:t>Developing a sustainable national infrastructure for assessment and management of genomic variation predisposing to </a:t>
            </a:r>
            <a:r>
              <a:rPr lang="en-US" sz="3200" b="1" dirty="0" err="1">
                <a:solidFill>
                  <a:schemeClr val="bg1">
                    <a:lumMod val="50000"/>
                  </a:schemeClr>
                </a:solidFill>
              </a:rPr>
              <a:t>haematological</a:t>
            </a:r>
            <a:r>
              <a:rPr lang="en-US" sz="3200" b="1" dirty="0">
                <a:solidFill>
                  <a:schemeClr val="bg1">
                    <a:lumMod val="50000"/>
                  </a:schemeClr>
                </a:solidFill>
              </a:rPr>
              <a:t> malignancies</a:t>
            </a:r>
            <a:endParaRPr lang="en-GB" sz="3200" b="1" dirty="0">
              <a:solidFill>
                <a:schemeClr val="bg1">
                  <a:lumMod val="50000"/>
                </a:schemeClr>
              </a:solidFill>
            </a:endParaRPr>
          </a:p>
        </p:txBody>
      </p:sp>
      <p:sp>
        <p:nvSpPr>
          <p:cNvPr id="3" name="Subtitle 2"/>
          <p:cNvSpPr>
            <a:spLocks noGrp="1"/>
          </p:cNvSpPr>
          <p:nvPr>
            <p:ph type="subTitle" idx="1"/>
          </p:nvPr>
        </p:nvSpPr>
        <p:spPr/>
        <p:txBody>
          <a:bodyPr>
            <a:normAutofit/>
          </a:bodyPr>
          <a:lstStyle/>
          <a:p>
            <a:r>
              <a:rPr lang="en-GB" sz="2800" b="1" dirty="0">
                <a:solidFill>
                  <a:srgbClr val="FF0000"/>
                </a:solidFill>
              </a:rPr>
              <a:t>Germline variant analysis and leveraging CanVIG/NDRS</a:t>
            </a:r>
          </a:p>
          <a:p>
            <a:endParaRPr lang="en-GB" dirty="0"/>
          </a:p>
          <a:p>
            <a:r>
              <a:rPr lang="en-GB" b="1" i="1" dirty="0"/>
              <a:t>James Drummond, Lead Clinical Scientist, CUH, East GLH</a:t>
            </a:r>
          </a:p>
        </p:txBody>
      </p:sp>
      <p:pic>
        <p:nvPicPr>
          <p:cNvPr id="4" name="Picture 2" descr="G:\Admin\GLH Logos\East GLH RGB Right Align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7399" y="307189"/>
            <a:ext cx="3035135" cy="7579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2281237" y="6041250"/>
            <a:ext cx="7629525" cy="523875"/>
          </a:xfrm>
          <a:prstGeom prst="rect">
            <a:avLst/>
          </a:prstGeom>
        </p:spPr>
      </p:pic>
    </p:spTree>
    <p:extLst>
      <p:ext uri="{BB962C8B-B14F-4D97-AF65-F5344CB8AC3E}">
        <p14:creationId xmlns:p14="http://schemas.microsoft.com/office/powerpoint/2010/main" val="19894194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989983" y="629423"/>
            <a:ext cx="6064485" cy="4696402"/>
          </a:xfrm>
          <a:prstGeom prst="rect">
            <a:avLst/>
          </a:prstGeom>
          <a:ln>
            <a:solidFill>
              <a:schemeClr val="tx1"/>
            </a:solidFill>
          </a:ln>
        </p:spPr>
      </p:pic>
      <p:pic>
        <p:nvPicPr>
          <p:cNvPr id="5" name="Picture 4"/>
          <p:cNvPicPr>
            <a:picLocks noChangeAspect="1"/>
          </p:cNvPicPr>
          <p:nvPr/>
        </p:nvPicPr>
        <p:blipFill>
          <a:blip r:embed="rId4"/>
          <a:stretch>
            <a:fillRect/>
          </a:stretch>
        </p:blipFill>
        <p:spPr>
          <a:xfrm>
            <a:off x="1020417" y="73384"/>
            <a:ext cx="4526999" cy="3268340"/>
          </a:xfrm>
          <a:prstGeom prst="rect">
            <a:avLst/>
          </a:prstGeom>
          <a:ln>
            <a:solidFill>
              <a:schemeClr val="tx1"/>
            </a:solidFill>
          </a:ln>
        </p:spPr>
      </p:pic>
      <p:pic>
        <p:nvPicPr>
          <p:cNvPr id="6" name="Picture 5"/>
          <p:cNvPicPr>
            <a:picLocks noChangeAspect="1"/>
          </p:cNvPicPr>
          <p:nvPr/>
        </p:nvPicPr>
        <p:blipFill>
          <a:blip r:embed="rId5"/>
          <a:stretch>
            <a:fillRect/>
          </a:stretch>
        </p:blipFill>
        <p:spPr>
          <a:xfrm>
            <a:off x="530086" y="3434698"/>
            <a:ext cx="5223897" cy="3283392"/>
          </a:xfrm>
          <a:prstGeom prst="rect">
            <a:avLst/>
          </a:prstGeom>
          <a:ln>
            <a:solidFill>
              <a:schemeClr val="tx1"/>
            </a:solidFill>
          </a:ln>
        </p:spPr>
      </p:pic>
    </p:spTree>
    <p:extLst>
      <p:ext uri="{BB962C8B-B14F-4D97-AF65-F5344CB8AC3E}">
        <p14:creationId xmlns:p14="http://schemas.microsoft.com/office/powerpoint/2010/main" val="40619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69072" y="3608402"/>
            <a:ext cx="10777305" cy="998910"/>
          </a:xfrm>
          <a:prstGeom prst="rect">
            <a:avLst/>
          </a:prstGeom>
        </p:spPr>
      </p:pic>
      <p:pic>
        <p:nvPicPr>
          <p:cNvPr id="5" name="Picture 4"/>
          <p:cNvPicPr>
            <a:picLocks noChangeAspect="1"/>
          </p:cNvPicPr>
          <p:nvPr/>
        </p:nvPicPr>
        <p:blipFill>
          <a:blip r:embed="rId4"/>
          <a:stretch>
            <a:fillRect/>
          </a:stretch>
        </p:blipFill>
        <p:spPr>
          <a:xfrm>
            <a:off x="669072" y="4691862"/>
            <a:ext cx="10698626" cy="805689"/>
          </a:xfrm>
          <a:prstGeom prst="rect">
            <a:avLst/>
          </a:prstGeom>
        </p:spPr>
      </p:pic>
      <p:pic>
        <p:nvPicPr>
          <p:cNvPr id="6" name="Picture 5"/>
          <p:cNvPicPr>
            <a:picLocks noChangeAspect="1"/>
          </p:cNvPicPr>
          <p:nvPr/>
        </p:nvPicPr>
        <p:blipFill>
          <a:blip r:embed="rId5"/>
          <a:stretch>
            <a:fillRect/>
          </a:stretch>
        </p:blipFill>
        <p:spPr>
          <a:xfrm>
            <a:off x="669072" y="976809"/>
            <a:ext cx="10698626" cy="1991519"/>
          </a:xfrm>
          <a:prstGeom prst="rect">
            <a:avLst/>
          </a:prstGeom>
        </p:spPr>
      </p:pic>
      <p:pic>
        <p:nvPicPr>
          <p:cNvPr id="7" name="Picture 6"/>
          <p:cNvPicPr>
            <a:picLocks noChangeAspect="1"/>
          </p:cNvPicPr>
          <p:nvPr/>
        </p:nvPicPr>
        <p:blipFill>
          <a:blip r:embed="rId6"/>
          <a:stretch>
            <a:fillRect/>
          </a:stretch>
        </p:blipFill>
        <p:spPr>
          <a:xfrm>
            <a:off x="669072" y="397930"/>
            <a:ext cx="10698627" cy="402845"/>
          </a:xfrm>
          <a:prstGeom prst="rect">
            <a:avLst/>
          </a:prstGeom>
        </p:spPr>
      </p:pic>
    </p:spTree>
    <p:extLst>
      <p:ext uri="{BB962C8B-B14F-4D97-AF65-F5344CB8AC3E}">
        <p14:creationId xmlns:p14="http://schemas.microsoft.com/office/powerpoint/2010/main" val="41239105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16567" y="733326"/>
            <a:ext cx="9742714" cy="4985980"/>
          </a:xfrm>
          <a:prstGeom prst="rect">
            <a:avLst/>
          </a:prstGeom>
          <a:noFill/>
        </p:spPr>
        <p:txBody>
          <a:bodyPr wrap="square" rtlCol="0">
            <a:spAutoFit/>
          </a:bodyPr>
          <a:lstStyle/>
          <a:p>
            <a:r>
              <a:rPr lang="en-GB" sz="2000" b="1" dirty="0"/>
              <a:t>Using these sources of guidance for all germline classification criteria:</a:t>
            </a:r>
          </a:p>
          <a:p>
            <a:endParaRPr lang="en-GB" sz="2000" b="1" dirty="0"/>
          </a:p>
          <a:p>
            <a:endParaRPr lang="en-GB" dirty="0"/>
          </a:p>
          <a:p>
            <a:pPr marL="285750" indent="-285750">
              <a:buFont typeface="Arial" panose="020B0604020202020204" pitchFamily="34" charset="0"/>
              <a:buChar char="•"/>
            </a:pPr>
            <a:r>
              <a:rPr lang="en-GB" sz="2000" dirty="0" err="1"/>
              <a:t>ClinGen</a:t>
            </a:r>
            <a:r>
              <a:rPr lang="en-GB" sz="2000" dirty="0"/>
              <a:t> VCEP gene specific guidance should be used where available.</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For CSGs where no gene specific guidance is available from </a:t>
            </a:r>
            <a:r>
              <a:rPr lang="en-GB" sz="2000" dirty="0" err="1"/>
              <a:t>ClinGen</a:t>
            </a:r>
            <a:r>
              <a:rPr lang="en-GB" sz="2000" dirty="0"/>
              <a:t> then use CanVIG guidance (with gene specific guidance where available). </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Generic CanVIG CSG guidance is based on the main ACGS rare disease guidance with additional specifications where appropriate. These guidelines should be used in conjunction with one another (</a:t>
            </a:r>
            <a:r>
              <a:rPr lang="en-GB" sz="2000" dirty="0" err="1"/>
              <a:t>ie</a:t>
            </a:r>
            <a:r>
              <a:rPr lang="en-GB" sz="2000" dirty="0"/>
              <a:t> refer to ACGS where there is no additional CanVIG specification).</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Important to have analysts who have experience of germline analysis for all variants in these genes to guide/check classification</a:t>
            </a:r>
          </a:p>
          <a:p>
            <a:pPr marL="285750" indent="-285750">
              <a:buFont typeface="Arial" panose="020B0604020202020204" pitchFamily="34" charset="0"/>
              <a:buChar char="•"/>
            </a:pPr>
            <a:endParaRPr lang="en-GB" sz="2000" dirty="0"/>
          </a:p>
        </p:txBody>
      </p:sp>
      <p:sp>
        <p:nvSpPr>
          <p:cNvPr id="2" name="Rounded Rectangle 1"/>
          <p:cNvSpPr/>
          <p:nvPr/>
        </p:nvSpPr>
        <p:spPr>
          <a:xfrm>
            <a:off x="1371601" y="1427584"/>
            <a:ext cx="10217019" cy="681134"/>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p:cNvSpPr/>
          <p:nvPr/>
        </p:nvSpPr>
        <p:spPr>
          <a:xfrm>
            <a:off x="1371601" y="2172477"/>
            <a:ext cx="10217019" cy="2297877"/>
          </a:xfrm>
          <a:prstGeom prst="round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58303" y="1583485"/>
            <a:ext cx="843501" cy="369332"/>
          </a:xfrm>
          <a:prstGeom prst="rect">
            <a:avLst/>
          </a:prstGeom>
          <a:noFill/>
        </p:spPr>
        <p:txBody>
          <a:bodyPr wrap="none" rtlCol="0">
            <a:spAutoFit/>
          </a:bodyPr>
          <a:lstStyle/>
          <a:p>
            <a:r>
              <a:rPr lang="en-GB" dirty="0">
                <a:solidFill>
                  <a:srgbClr val="FF0000"/>
                </a:solidFill>
              </a:rPr>
              <a:t>RUNX1</a:t>
            </a:r>
          </a:p>
        </p:txBody>
      </p:sp>
      <p:sp>
        <p:nvSpPr>
          <p:cNvPr id="6" name="TextBox 5"/>
          <p:cNvSpPr txBox="1"/>
          <p:nvPr/>
        </p:nvSpPr>
        <p:spPr>
          <a:xfrm>
            <a:off x="158302" y="2562140"/>
            <a:ext cx="1088760" cy="1477328"/>
          </a:xfrm>
          <a:prstGeom prst="rect">
            <a:avLst/>
          </a:prstGeom>
          <a:noFill/>
        </p:spPr>
        <p:txBody>
          <a:bodyPr wrap="none" rtlCol="0">
            <a:spAutoFit/>
          </a:bodyPr>
          <a:lstStyle/>
          <a:p>
            <a:r>
              <a:rPr lang="en-GB" dirty="0">
                <a:solidFill>
                  <a:srgbClr val="00B050"/>
                </a:solidFill>
              </a:rPr>
              <a:t>DDX41</a:t>
            </a:r>
          </a:p>
          <a:p>
            <a:r>
              <a:rPr lang="en-GB" dirty="0">
                <a:solidFill>
                  <a:srgbClr val="00B050"/>
                </a:solidFill>
              </a:rPr>
              <a:t>CEBPA</a:t>
            </a:r>
          </a:p>
          <a:p>
            <a:r>
              <a:rPr lang="en-GB" dirty="0">
                <a:solidFill>
                  <a:srgbClr val="00B050"/>
                </a:solidFill>
              </a:rPr>
              <a:t>ANKRD26</a:t>
            </a:r>
          </a:p>
          <a:p>
            <a:r>
              <a:rPr lang="en-GB" dirty="0">
                <a:solidFill>
                  <a:srgbClr val="00B050"/>
                </a:solidFill>
              </a:rPr>
              <a:t>ETV6</a:t>
            </a:r>
          </a:p>
          <a:p>
            <a:r>
              <a:rPr lang="en-GB" dirty="0">
                <a:solidFill>
                  <a:srgbClr val="00B050"/>
                </a:solidFill>
              </a:rPr>
              <a:t>GATA2</a:t>
            </a:r>
          </a:p>
        </p:txBody>
      </p:sp>
    </p:spTree>
    <p:extLst>
      <p:ext uri="{BB962C8B-B14F-4D97-AF65-F5344CB8AC3E}">
        <p14:creationId xmlns:p14="http://schemas.microsoft.com/office/powerpoint/2010/main" val="25251938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45210" y="1206771"/>
            <a:ext cx="11210925" cy="3686175"/>
          </a:xfrm>
          <a:prstGeom prst="rect">
            <a:avLst/>
          </a:prstGeom>
        </p:spPr>
      </p:pic>
      <p:sp>
        <p:nvSpPr>
          <p:cNvPr id="2" name="TextBox 1"/>
          <p:cNvSpPr txBox="1"/>
          <p:nvPr/>
        </p:nvSpPr>
        <p:spPr>
          <a:xfrm>
            <a:off x="1015782" y="5646420"/>
            <a:ext cx="9669780" cy="646331"/>
          </a:xfrm>
          <a:prstGeom prst="rect">
            <a:avLst/>
          </a:prstGeom>
          <a:noFill/>
        </p:spPr>
        <p:txBody>
          <a:bodyPr wrap="square" rtlCol="0">
            <a:spAutoFit/>
          </a:bodyPr>
          <a:lstStyle/>
          <a:p>
            <a:r>
              <a:rPr lang="en-US" dirty="0">
                <a:hlinkClick r:id="rId4"/>
              </a:rPr>
              <a:t>Reclassification of clinically-detected sequence variants: Framework for genetic clinicians and clinical scientists by CanVIG-UK (Cancer Variant Interpretation Group UK) - </a:t>
            </a:r>
            <a:r>
              <a:rPr lang="en-US" dirty="0" err="1">
                <a:hlinkClick r:id="rId4"/>
              </a:rPr>
              <a:t>ScienceDirect</a:t>
            </a:r>
            <a:endParaRPr lang="en-GB" dirty="0"/>
          </a:p>
        </p:txBody>
      </p:sp>
    </p:spTree>
    <p:extLst>
      <p:ext uri="{BB962C8B-B14F-4D97-AF65-F5344CB8AC3E}">
        <p14:creationId xmlns:p14="http://schemas.microsoft.com/office/powerpoint/2010/main" val="24331088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09208" y="401691"/>
            <a:ext cx="7739592" cy="5948522"/>
          </a:xfrm>
          <a:prstGeom prst="rect">
            <a:avLst/>
          </a:prstGeom>
        </p:spPr>
      </p:pic>
    </p:spTree>
    <p:extLst>
      <p:ext uri="{BB962C8B-B14F-4D97-AF65-F5344CB8AC3E}">
        <p14:creationId xmlns:p14="http://schemas.microsoft.com/office/powerpoint/2010/main" val="35055672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69751" y="0"/>
            <a:ext cx="10142955" cy="7017306"/>
          </a:xfrm>
          <a:prstGeom prst="rect">
            <a:avLst/>
          </a:prstGeom>
          <a:noFill/>
        </p:spPr>
        <p:txBody>
          <a:bodyPr wrap="square" rtlCol="0">
            <a:spAutoFit/>
          </a:bodyPr>
          <a:lstStyle/>
          <a:p>
            <a:endParaRPr lang="en-GB" dirty="0"/>
          </a:p>
          <a:p>
            <a:r>
              <a:rPr lang="en-GB" b="1" dirty="0"/>
              <a:t>Generic issues in variant interpretation:</a:t>
            </a:r>
          </a:p>
          <a:p>
            <a:endParaRPr lang="en-GB" dirty="0"/>
          </a:p>
          <a:p>
            <a:pPr marL="285750" indent="-285750">
              <a:buFont typeface="Arial" panose="020B0604020202020204" pitchFamily="34" charset="0"/>
              <a:buChar char="•"/>
            </a:pPr>
            <a:r>
              <a:rPr lang="en-GB" b="1" dirty="0"/>
              <a:t>Pop </a:t>
            </a:r>
            <a:r>
              <a:rPr lang="en-GB" b="1" dirty="0" err="1"/>
              <a:t>freq</a:t>
            </a:r>
            <a:r>
              <a:rPr lang="en-GB" b="1" dirty="0"/>
              <a:t> </a:t>
            </a:r>
            <a:r>
              <a:rPr lang="en-GB" b="1" dirty="0" err="1"/>
              <a:t>cutoffs</a:t>
            </a:r>
            <a:r>
              <a:rPr lang="en-GB" dirty="0"/>
              <a:t>: PM2, BS1, BA1 based on disease prevalence (which disorder, phenotype specificity), genetic heterogeneity, allelic heterogeneity, penetrance, knowledge of the population your patient is from.</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b="1" dirty="0"/>
              <a:t>Phenotype specificity</a:t>
            </a:r>
            <a:r>
              <a:rPr lang="en-GB" dirty="0"/>
              <a:t>: PP4 (haem-</a:t>
            </a:r>
            <a:r>
              <a:rPr lang="en-GB" dirty="0" err="1"/>
              <a:t>onc</a:t>
            </a:r>
            <a:r>
              <a:rPr lang="en-GB" dirty="0"/>
              <a:t> specialist knowledge)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Variant level info based on </a:t>
            </a:r>
            <a:r>
              <a:rPr lang="en-GB" b="1" dirty="0"/>
              <a:t>prior occurrence</a:t>
            </a:r>
            <a:r>
              <a:rPr lang="en-GB" dirty="0"/>
              <a:t>: literature is often unclear if acquired or germline (may not be defined) very much haem-</a:t>
            </a:r>
            <a:r>
              <a:rPr lang="en-GB" dirty="0" err="1"/>
              <a:t>onc</a:t>
            </a:r>
            <a:r>
              <a:rPr lang="en-GB" dirty="0"/>
              <a:t> issue as blood often comparator for germline in other cancer settings. </a:t>
            </a:r>
            <a:r>
              <a:rPr lang="en-GB" b="1" dirty="0"/>
              <a:t>Case control </a:t>
            </a:r>
            <a:r>
              <a:rPr lang="en-GB" dirty="0"/>
              <a:t>PS4</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Defining </a:t>
            </a:r>
            <a:r>
              <a:rPr lang="en-GB" b="1" dirty="0"/>
              <a:t>hotspots</a:t>
            </a:r>
            <a:r>
              <a:rPr lang="en-GB" dirty="0"/>
              <a:t>: OK to base on somatic? Example would be TP53 where it is. PM1, PM5. Clear in RUNX1 but what about GATA2 for example?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Single exon gene issue (CEBPA) regarding </a:t>
            </a:r>
            <a:r>
              <a:rPr lang="en-GB" b="1" dirty="0"/>
              <a:t>NMD escape</a:t>
            </a:r>
            <a:r>
              <a:rPr lang="en-GB" dirty="0"/>
              <a:t>. PVS1  - can be upgraded if appropriate but needs consensus and evidence to do this.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Recurrent initiation codon variants in DDX41: </a:t>
            </a:r>
            <a:r>
              <a:rPr lang="en-GB" b="1" dirty="0"/>
              <a:t>PVS1</a:t>
            </a:r>
            <a:r>
              <a:rPr lang="en-GB" dirty="0"/>
              <a:t> modification strength seems appropriate.</a:t>
            </a:r>
          </a:p>
          <a:p>
            <a:endParaRPr lang="en-GB" dirty="0"/>
          </a:p>
          <a:p>
            <a:r>
              <a:rPr lang="en-GB" b="1" dirty="0"/>
              <a:t>As we have already seen, these are addressed in </a:t>
            </a:r>
            <a:r>
              <a:rPr lang="en-GB" b="1" dirty="0" err="1"/>
              <a:t>ClinGen</a:t>
            </a:r>
            <a:r>
              <a:rPr lang="en-GB" b="1" dirty="0"/>
              <a:t> VCEP guidance (such as RUNX1) where strength modifications to these lines of evidence away from the generic guidance have been made.</a:t>
            </a:r>
          </a:p>
          <a:p>
            <a:endParaRPr lang="en-GB" dirty="0"/>
          </a:p>
          <a:p>
            <a:endParaRPr lang="en-GB" dirty="0"/>
          </a:p>
        </p:txBody>
      </p:sp>
    </p:spTree>
    <p:extLst>
      <p:ext uri="{BB962C8B-B14F-4D97-AF65-F5344CB8AC3E}">
        <p14:creationId xmlns:p14="http://schemas.microsoft.com/office/powerpoint/2010/main" val="19522559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1229" y="711200"/>
            <a:ext cx="9580371" cy="5909310"/>
          </a:xfrm>
          <a:prstGeom prst="rect">
            <a:avLst/>
          </a:prstGeom>
          <a:noFill/>
        </p:spPr>
        <p:txBody>
          <a:bodyPr wrap="square" rtlCol="0">
            <a:spAutoFit/>
          </a:bodyPr>
          <a:lstStyle/>
          <a:p>
            <a:r>
              <a:rPr lang="en-GB" b="1" dirty="0"/>
              <a:t>Germline variant classification for haematological malignancies</a:t>
            </a:r>
          </a:p>
          <a:p>
            <a:endParaRPr lang="en-GB" dirty="0"/>
          </a:p>
          <a:p>
            <a:r>
              <a:rPr lang="en-GB" b="1" dirty="0"/>
              <a:t>Areas that </a:t>
            </a:r>
            <a:r>
              <a:rPr lang="en-GB" b="1" dirty="0" err="1"/>
              <a:t>CanGene-CanVar</a:t>
            </a:r>
            <a:r>
              <a:rPr lang="en-GB" b="1" dirty="0"/>
              <a:t>/CanVIG may be able to help:</a:t>
            </a:r>
          </a:p>
          <a:p>
            <a:pPr marL="285750" indent="-285750">
              <a:buFont typeface="Arial" panose="020B0604020202020204" pitchFamily="34" charset="0"/>
              <a:buChar char="•"/>
            </a:pPr>
            <a:r>
              <a:rPr lang="en-GB" b="1" dirty="0">
                <a:solidFill>
                  <a:srgbClr val="FF0000"/>
                </a:solidFill>
              </a:rPr>
              <a:t>Rapidly develop more specific guidance for variant interpretation of the haem-</a:t>
            </a:r>
            <a:r>
              <a:rPr lang="en-GB" b="1" dirty="0" err="1">
                <a:solidFill>
                  <a:srgbClr val="FF0000"/>
                </a:solidFill>
              </a:rPr>
              <a:t>onc</a:t>
            </a:r>
            <a:r>
              <a:rPr lang="en-GB" b="1" dirty="0">
                <a:solidFill>
                  <a:srgbClr val="FF0000"/>
                </a:solidFill>
              </a:rPr>
              <a:t> genes</a:t>
            </a:r>
            <a:r>
              <a:rPr lang="en-GB" dirty="0"/>
              <a:t>.</a:t>
            </a:r>
          </a:p>
          <a:p>
            <a:pPr marL="285750" indent="-285750">
              <a:buFont typeface="Arial" panose="020B0604020202020204" pitchFamily="34" charset="0"/>
              <a:buChar char="•"/>
            </a:pPr>
            <a:r>
              <a:rPr lang="en-GB" b="1" dirty="0">
                <a:solidFill>
                  <a:srgbClr val="FF0000"/>
                </a:solidFill>
              </a:rPr>
              <a:t>Add the genes into CanVIG website to allow use of the excellent tools already developed there, including population data, in </a:t>
            </a:r>
            <a:r>
              <a:rPr lang="en-GB" b="1" dirty="0" err="1">
                <a:solidFill>
                  <a:srgbClr val="FF0000"/>
                </a:solidFill>
              </a:rPr>
              <a:t>silico</a:t>
            </a:r>
            <a:r>
              <a:rPr lang="en-GB" b="1" dirty="0">
                <a:solidFill>
                  <a:srgbClr val="FF0000"/>
                </a:solidFill>
              </a:rPr>
              <a:t> predictions, database links and national communication pathways (messaging).</a:t>
            </a:r>
          </a:p>
          <a:p>
            <a:pPr marL="285750" indent="-285750">
              <a:buFont typeface="Arial" panose="020B0604020202020204" pitchFamily="34" charset="0"/>
              <a:buChar char="•"/>
            </a:pPr>
            <a:r>
              <a:rPr lang="en-GB" dirty="0"/>
              <a:t>National promotion of materials created to ensure consistent classification prior to </a:t>
            </a:r>
            <a:r>
              <a:rPr lang="en-GB" dirty="0" err="1"/>
              <a:t>ClinGen</a:t>
            </a:r>
            <a:r>
              <a:rPr lang="en-GB" dirty="0"/>
              <a:t> guidance for the core genes. Education sessions in their use (somatic scientists). </a:t>
            </a:r>
          </a:p>
          <a:p>
            <a:pPr marL="285750" indent="-285750">
              <a:buFont typeface="Arial" panose="020B0604020202020204" pitchFamily="34" charset="0"/>
              <a:buChar char="•"/>
            </a:pPr>
            <a:r>
              <a:rPr lang="en-GB" dirty="0"/>
              <a:t>Reporting templates / exemplar wording to ensure national consistency.</a:t>
            </a:r>
          </a:p>
          <a:p>
            <a:endParaRPr lang="en-GB" dirty="0"/>
          </a:p>
          <a:p>
            <a:r>
              <a:rPr lang="en-GB" b="1" dirty="0"/>
              <a:t>Areas that NDRS may be able to help:</a:t>
            </a:r>
          </a:p>
          <a:p>
            <a:pPr marL="285750" indent="-285750">
              <a:buFont typeface="Arial" panose="020B0604020202020204" pitchFamily="34" charset="0"/>
              <a:buChar char="•"/>
            </a:pPr>
            <a:r>
              <a:rPr lang="en-GB" dirty="0"/>
              <a:t>Data amalgamation  - in particular capturing both germline and somatic data (DDX41 exemplar).</a:t>
            </a:r>
          </a:p>
          <a:p>
            <a:pPr marL="285750" indent="-285750">
              <a:buFont typeface="Arial" panose="020B0604020202020204" pitchFamily="34" charset="0"/>
              <a:buChar char="•"/>
            </a:pPr>
            <a:r>
              <a:rPr lang="en-GB" dirty="0"/>
              <a:t>Clinical presentation &amp; outcomes data.</a:t>
            </a:r>
          </a:p>
          <a:p>
            <a:pPr marL="285750" indent="-285750">
              <a:buFont typeface="Arial" panose="020B0604020202020204" pitchFamily="34" charset="0"/>
              <a:buChar char="•"/>
            </a:pPr>
            <a:r>
              <a:rPr lang="en-GB" dirty="0"/>
              <a:t>Provision of the data to CanVIG to allow case control analysis.</a:t>
            </a:r>
          </a:p>
          <a:p>
            <a:pPr marL="285750" indent="-285750">
              <a:buFont typeface="Arial" panose="020B0604020202020204" pitchFamily="34" charset="0"/>
              <a:buChar char="•"/>
            </a:pPr>
            <a:r>
              <a:rPr lang="en-GB" dirty="0"/>
              <a:t>Accurate recording of confirmed germline vs somatic?</a:t>
            </a:r>
          </a:p>
          <a:p>
            <a:pPr marL="285750" indent="-285750">
              <a:buFont typeface="Arial" panose="020B0604020202020204" pitchFamily="34" charset="0"/>
              <a:buChar char="•"/>
            </a:pPr>
            <a:endParaRPr lang="en-GB" dirty="0"/>
          </a:p>
          <a:p>
            <a:r>
              <a:rPr lang="en-GB" b="1" dirty="0"/>
              <a:t>Other:</a:t>
            </a:r>
          </a:p>
          <a:p>
            <a:pPr marL="285750" indent="-285750">
              <a:buFont typeface="Arial" panose="020B0604020202020204" pitchFamily="34" charset="0"/>
              <a:buChar char="•"/>
            </a:pPr>
            <a:r>
              <a:rPr lang="en-GB" dirty="0"/>
              <a:t>Reporting dual classification? Conflicts (somatic Path/germline VUS)? Cross team working. GTAB.</a:t>
            </a:r>
          </a:p>
          <a:p>
            <a:pPr marL="285750" indent="-285750">
              <a:buFont typeface="Arial" panose="020B0604020202020204" pitchFamily="34" charset="0"/>
              <a:buChar char="•"/>
            </a:pPr>
            <a:endParaRPr lang="en-GB" dirty="0"/>
          </a:p>
          <a:p>
            <a:endParaRPr lang="en-GB" dirty="0"/>
          </a:p>
        </p:txBody>
      </p:sp>
      <p:sp>
        <p:nvSpPr>
          <p:cNvPr id="2" name="Rectangle 1"/>
          <p:cNvSpPr/>
          <p:nvPr/>
        </p:nvSpPr>
        <p:spPr>
          <a:xfrm>
            <a:off x="490654" y="1142382"/>
            <a:ext cx="9879980" cy="2609385"/>
          </a:xfrm>
          <a:prstGeom prst="rect">
            <a:avLst/>
          </a:prstGeom>
          <a:solidFill>
            <a:schemeClr val="accent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490654" y="3751767"/>
            <a:ext cx="9879980" cy="1554012"/>
          </a:xfrm>
          <a:prstGeom prst="rect">
            <a:avLst/>
          </a:prstGeom>
          <a:solidFill>
            <a:srgbClr val="FFC0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531756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4332" y="1076949"/>
            <a:ext cx="10978732" cy="3539430"/>
          </a:xfrm>
          <a:prstGeom prst="rect">
            <a:avLst/>
          </a:prstGeom>
          <a:noFill/>
        </p:spPr>
        <p:txBody>
          <a:bodyPr wrap="square" rtlCol="0">
            <a:spAutoFit/>
          </a:bodyPr>
          <a:lstStyle/>
          <a:p>
            <a:pPr lvl="0" algn="ctr" fontAlgn="base"/>
            <a:r>
              <a:rPr lang="en-GB" sz="2800" b="1" dirty="0">
                <a:solidFill>
                  <a:srgbClr val="FF0000"/>
                </a:solidFill>
              </a:rPr>
              <a:t>Approaches to variant interpretation in haematological malignancy susceptibility genes </a:t>
            </a:r>
          </a:p>
          <a:p>
            <a:pPr lvl="0" algn="ctr" fontAlgn="base"/>
            <a:endParaRPr lang="en-GB" sz="2400" dirty="0"/>
          </a:p>
          <a:p>
            <a:pPr lvl="0" algn="ctr" fontAlgn="base"/>
            <a:endParaRPr lang="en-GB" sz="2400" dirty="0"/>
          </a:p>
          <a:p>
            <a:pPr lvl="0" algn="ctr" fontAlgn="base"/>
            <a:endParaRPr lang="en-GB" sz="2400" dirty="0"/>
          </a:p>
          <a:p>
            <a:pPr lvl="0" algn="ctr" fontAlgn="base"/>
            <a:r>
              <a:rPr lang="en-GB" sz="2400" dirty="0"/>
              <a:t>James Drummond (Cambridge) &amp; Rachel Robinson (Leeds)</a:t>
            </a:r>
          </a:p>
          <a:p>
            <a:pPr lvl="0" algn="ctr" fontAlgn="base"/>
            <a:endParaRPr lang="en-GB" sz="2400" dirty="0"/>
          </a:p>
          <a:p>
            <a:pPr lvl="0" algn="ctr" fontAlgn="base"/>
            <a:endParaRPr lang="en-GB" sz="2400" dirty="0"/>
          </a:p>
          <a:p>
            <a:pPr lvl="0" algn="ctr" fontAlgn="base"/>
            <a:r>
              <a:rPr lang="en-GB" sz="2400" dirty="0"/>
              <a:t>CanVIG June 10</a:t>
            </a:r>
            <a:r>
              <a:rPr lang="en-GB" sz="2400" baseline="30000" dirty="0"/>
              <a:t>th</a:t>
            </a:r>
            <a:r>
              <a:rPr lang="en-GB" sz="2400" dirty="0"/>
              <a:t> 2022</a:t>
            </a:r>
          </a:p>
        </p:txBody>
      </p:sp>
      <p:pic>
        <p:nvPicPr>
          <p:cNvPr id="3" name="Picture 2" descr="G:\Admin\GLH Logos\East GLH RGB Right Align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238" y="5590703"/>
            <a:ext cx="3035135" cy="75798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4581512" y="5327368"/>
            <a:ext cx="3077713" cy="1284650"/>
          </a:xfrm>
          <a:prstGeom prst="rect">
            <a:avLst/>
          </a:prstGeom>
        </p:spPr>
      </p:pic>
      <p:pic>
        <p:nvPicPr>
          <p:cNvPr id="5" name="Picture 4"/>
          <p:cNvPicPr>
            <a:picLocks noChangeAspect="1"/>
          </p:cNvPicPr>
          <p:nvPr/>
        </p:nvPicPr>
        <p:blipFill>
          <a:blip r:embed="rId5"/>
          <a:stretch>
            <a:fillRect/>
          </a:stretch>
        </p:blipFill>
        <p:spPr>
          <a:xfrm>
            <a:off x="8554364" y="5340398"/>
            <a:ext cx="2962275" cy="1171575"/>
          </a:xfrm>
          <a:prstGeom prst="rect">
            <a:avLst/>
          </a:prstGeom>
        </p:spPr>
      </p:pic>
    </p:spTree>
    <p:extLst>
      <p:ext uri="{BB962C8B-B14F-4D97-AF65-F5344CB8AC3E}">
        <p14:creationId xmlns:p14="http://schemas.microsoft.com/office/powerpoint/2010/main" val="480245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405650" y="600907"/>
            <a:ext cx="4468295" cy="2145666"/>
          </a:xfrm>
          <a:prstGeom prst="rect">
            <a:avLst/>
          </a:prstGeom>
        </p:spPr>
      </p:pic>
      <p:sp>
        <p:nvSpPr>
          <p:cNvPr id="3" name="TextBox 2"/>
          <p:cNvSpPr txBox="1"/>
          <p:nvPr/>
        </p:nvSpPr>
        <p:spPr>
          <a:xfrm>
            <a:off x="738856" y="740036"/>
            <a:ext cx="10285580" cy="5724644"/>
          </a:xfrm>
          <a:prstGeom prst="rect">
            <a:avLst/>
          </a:prstGeom>
          <a:noFill/>
        </p:spPr>
        <p:txBody>
          <a:bodyPr wrap="square" rtlCol="0">
            <a:spAutoFit/>
          </a:bodyPr>
          <a:lstStyle/>
          <a:p>
            <a:r>
              <a:rPr lang="en-GB" sz="2400" b="1" dirty="0"/>
              <a:t>Overview</a:t>
            </a:r>
          </a:p>
          <a:p>
            <a:pPr marL="285750" indent="-285750">
              <a:buFont typeface="Arial" panose="020B0604020202020204" pitchFamily="34" charset="0"/>
              <a:buChar char="•"/>
            </a:pPr>
            <a:endParaRPr lang="en-GB" dirty="0"/>
          </a:p>
          <a:p>
            <a:r>
              <a:rPr lang="en-GB" dirty="0"/>
              <a:t>To be covered here:</a:t>
            </a:r>
          </a:p>
          <a:p>
            <a:pPr marL="285750" indent="-285750">
              <a:buFont typeface="Arial" panose="020B0604020202020204" pitchFamily="34" charset="0"/>
              <a:buChar char="•"/>
            </a:pPr>
            <a:endParaRPr lang="en-GB" dirty="0"/>
          </a:p>
          <a:p>
            <a:pPr marL="342900" indent="-342900">
              <a:buFont typeface="+mj-lt"/>
              <a:buAutoNum type="arabicPeriod"/>
            </a:pPr>
            <a:r>
              <a:rPr lang="en-GB" b="1" dirty="0"/>
              <a:t>Showcasing use of RUNX1 guidance briefly</a:t>
            </a:r>
          </a:p>
          <a:p>
            <a:pPr marL="342900" indent="-342900">
              <a:buFont typeface="+mj-lt"/>
              <a:buAutoNum type="arabicPeriod"/>
            </a:pPr>
            <a:endParaRPr lang="en-GB" b="1" dirty="0"/>
          </a:p>
          <a:p>
            <a:pPr marL="342900" indent="-342900">
              <a:buFont typeface="+mj-lt"/>
              <a:buAutoNum type="arabicPeriod"/>
            </a:pPr>
            <a:r>
              <a:rPr lang="en-GB" b="1" dirty="0"/>
              <a:t>Main focus on DDX41</a:t>
            </a:r>
          </a:p>
          <a:p>
            <a:pPr marL="342900" indent="-342900">
              <a:buFont typeface="+mj-lt"/>
              <a:buAutoNum type="arabicPeriod"/>
            </a:pPr>
            <a:endParaRPr lang="en-GB" dirty="0"/>
          </a:p>
          <a:p>
            <a:pPr marL="342900" indent="-342900">
              <a:buFont typeface="Arial" panose="020B0604020202020204" pitchFamily="34" charset="0"/>
              <a:buChar char="•"/>
            </a:pPr>
            <a:r>
              <a:rPr lang="en-GB" dirty="0"/>
              <a:t>Additional cases that highlight considerations for CEBPA &amp; GATA2 will be in the slide deck but not presented</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Will not be covering ETV6 or ANKRD26 as limited experience of these</a:t>
            </a:r>
          </a:p>
          <a:p>
            <a:pPr marL="285750" indent="-285750">
              <a:buFont typeface="Arial" panose="020B0604020202020204" pitchFamily="34" charset="0"/>
              <a:buChar char="•"/>
            </a:pPr>
            <a:endParaRPr lang="en-GB" dirty="0"/>
          </a:p>
          <a:p>
            <a:r>
              <a:rPr lang="en-GB" dirty="0"/>
              <a:t>For summary of info on these genes see excellent talk by Jude Fitzgibbon, Ana Rio-Machin &amp; Austin </a:t>
            </a:r>
            <a:r>
              <a:rPr lang="en-GB" dirty="0" err="1"/>
              <a:t>Kulasekararaj</a:t>
            </a:r>
            <a:r>
              <a:rPr lang="en-GB" dirty="0"/>
              <a:t> from the consensus meeting. Slides available here:</a:t>
            </a:r>
          </a:p>
          <a:p>
            <a:r>
              <a:rPr lang="en-GB" u="sng" dirty="0">
                <a:hlinkClick r:id="rId4"/>
              </a:rPr>
              <a:t>https://www.ukcgg.org/information-education/ukcgg-consensus-meetings/</a:t>
            </a:r>
            <a:endParaRPr lang="en-GB" dirty="0"/>
          </a:p>
          <a:p>
            <a:pPr marL="285750" indent="-285750">
              <a:buFont typeface="Arial" panose="020B0604020202020204" pitchFamily="34" charset="0"/>
              <a:buChar char="•"/>
            </a:pPr>
            <a:endParaRPr lang="en-GB" dirty="0"/>
          </a:p>
          <a:p>
            <a:r>
              <a:rPr lang="en-GB" dirty="0"/>
              <a:t>Also the pre-meeting background reading available here: </a:t>
            </a:r>
          </a:p>
          <a:p>
            <a:r>
              <a:rPr lang="en-GB" dirty="0">
                <a:hlinkClick r:id="rId4"/>
              </a:rPr>
              <a:t>https://www.ukcgg.org/information-education/ukcgg-consensus-meetings/</a:t>
            </a:r>
            <a:r>
              <a:rPr lang="en-GB" dirty="0"/>
              <a:t> </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2728199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9550" y="176212"/>
            <a:ext cx="11772900" cy="6505575"/>
          </a:xfrm>
          <a:prstGeom prst="rect">
            <a:avLst/>
          </a:prstGeom>
        </p:spPr>
      </p:pic>
    </p:spTree>
    <p:extLst>
      <p:ext uri="{BB962C8B-B14F-4D97-AF65-F5344CB8AC3E}">
        <p14:creationId xmlns:p14="http://schemas.microsoft.com/office/powerpoint/2010/main" val="20803449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26743" y="0"/>
            <a:ext cx="8082194" cy="6716334"/>
          </a:xfrm>
          <a:prstGeom prst="rect">
            <a:avLst/>
          </a:prstGeom>
        </p:spPr>
      </p:pic>
      <p:sp>
        <p:nvSpPr>
          <p:cNvPr id="2" name="Rounded Rectangle 1"/>
          <p:cNvSpPr/>
          <p:nvPr/>
        </p:nvSpPr>
        <p:spPr>
          <a:xfrm>
            <a:off x="226743" y="3574953"/>
            <a:ext cx="3423423" cy="566741"/>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4"/>
          <a:stretch>
            <a:fillRect/>
          </a:stretch>
        </p:blipFill>
        <p:spPr>
          <a:xfrm>
            <a:off x="6281531" y="1397764"/>
            <a:ext cx="5812418" cy="2935697"/>
          </a:xfrm>
          <a:prstGeom prst="rect">
            <a:avLst/>
          </a:prstGeom>
          <a:ln>
            <a:solidFill>
              <a:schemeClr val="tx1"/>
            </a:solidFill>
          </a:ln>
        </p:spPr>
      </p:pic>
      <p:sp>
        <p:nvSpPr>
          <p:cNvPr id="5" name="Rounded Rectangle 4"/>
          <p:cNvSpPr/>
          <p:nvPr/>
        </p:nvSpPr>
        <p:spPr>
          <a:xfrm>
            <a:off x="226742" y="3208546"/>
            <a:ext cx="3423423" cy="326066"/>
          </a:xfrm>
          <a:prstGeom prst="round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5"/>
          <a:stretch>
            <a:fillRect/>
          </a:stretch>
        </p:blipFill>
        <p:spPr>
          <a:xfrm>
            <a:off x="6281531" y="4464424"/>
            <a:ext cx="5804796" cy="1801905"/>
          </a:xfrm>
          <a:prstGeom prst="rect">
            <a:avLst/>
          </a:prstGeom>
          <a:ln>
            <a:solidFill>
              <a:schemeClr val="tx1"/>
            </a:solidFill>
          </a:ln>
        </p:spPr>
      </p:pic>
    </p:spTree>
    <p:extLst>
      <p:ext uri="{BB962C8B-B14F-4D97-AF65-F5344CB8AC3E}">
        <p14:creationId xmlns:p14="http://schemas.microsoft.com/office/powerpoint/2010/main" val="3788448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50057" y="1835072"/>
            <a:ext cx="8405648" cy="2884833"/>
          </a:xfrm>
          <a:prstGeom prst="rect">
            <a:avLst/>
          </a:prstGeom>
        </p:spPr>
      </p:pic>
      <p:sp>
        <p:nvSpPr>
          <p:cNvPr id="4" name="TextBox 3"/>
          <p:cNvSpPr txBox="1"/>
          <p:nvPr/>
        </p:nvSpPr>
        <p:spPr>
          <a:xfrm>
            <a:off x="806336" y="756458"/>
            <a:ext cx="10311744" cy="5170646"/>
          </a:xfrm>
          <a:prstGeom prst="rect">
            <a:avLst/>
          </a:prstGeom>
          <a:noFill/>
        </p:spPr>
        <p:txBody>
          <a:bodyPr wrap="square" rtlCol="0">
            <a:spAutoFit/>
          </a:bodyPr>
          <a:lstStyle/>
          <a:p>
            <a:r>
              <a:rPr lang="en-GB" sz="2400" b="1" dirty="0"/>
              <a:t>RUNX1</a:t>
            </a:r>
          </a:p>
          <a:p>
            <a:endParaRPr lang="en-GB" dirty="0"/>
          </a:p>
          <a:p>
            <a:r>
              <a:rPr lang="en-GB" dirty="0"/>
              <a:t>As already discussed this gene has clear, well structured VCEP guidance</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r>
              <a:rPr lang="en-GB" dirty="0">
                <a:solidFill>
                  <a:srgbClr val="FF0000"/>
                </a:solidFill>
              </a:rPr>
              <a:t>Briefly cover 5 variants here to highlight their use, to illustrate when it may be necessary to refer back to generic guidance and to demonstrate how very similar variants can classify quite differently.</a:t>
            </a:r>
          </a:p>
          <a:p>
            <a:endParaRPr lang="en-GB" dirty="0"/>
          </a:p>
        </p:txBody>
      </p:sp>
      <p:sp>
        <p:nvSpPr>
          <p:cNvPr id="5" name="TextBox 4"/>
          <p:cNvSpPr txBox="1"/>
          <p:nvPr/>
        </p:nvSpPr>
        <p:spPr>
          <a:xfrm>
            <a:off x="3601393" y="2588198"/>
            <a:ext cx="4419671" cy="369332"/>
          </a:xfrm>
          <a:prstGeom prst="rect">
            <a:avLst/>
          </a:prstGeom>
          <a:noFill/>
        </p:spPr>
        <p:txBody>
          <a:bodyPr wrap="none" rtlCol="0">
            <a:spAutoFit/>
          </a:bodyPr>
          <a:lstStyle/>
          <a:p>
            <a:r>
              <a:rPr lang="en-GB" dirty="0">
                <a:solidFill>
                  <a:srgbClr val="FF0000"/>
                </a:solidFill>
              </a:rPr>
              <a:t>https://clinicalgenome.org/affiliation/50034/</a:t>
            </a:r>
          </a:p>
        </p:txBody>
      </p:sp>
      <p:sp>
        <p:nvSpPr>
          <p:cNvPr id="2" name="TextBox 1"/>
          <p:cNvSpPr txBox="1"/>
          <p:nvPr/>
        </p:nvSpPr>
        <p:spPr>
          <a:xfrm>
            <a:off x="806336" y="5921020"/>
            <a:ext cx="9805851" cy="369332"/>
          </a:xfrm>
          <a:prstGeom prst="rect">
            <a:avLst/>
          </a:prstGeom>
          <a:solidFill>
            <a:srgbClr val="FFFF00"/>
          </a:solidFill>
        </p:spPr>
        <p:txBody>
          <a:bodyPr wrap="square" rtlCol="0">
            <a:spAutoFit/>
          </a:bodyPr>
          <a:lstStyle/>
          <a:p>
            <a:r>
              <a:rPr lang="en-GB" b="1" dirty="0">
                <a:solidFill>
                  <a:srgbClr val="0070C0"/>
                </a:solidFill>
              </a:rPr>
              <a:t>First case is the frameshift variant that was one of the variants of the month</a:t>
            </a:r>
            <a:endParaRPr lang="en-GB" dirty="0"/>
          </a:p>
        </p:txBody>
      </p:sp>
    </p:spTree>
    <p:extLst>
      <p:ext uri="{BB962C8B-B14F-4D97-AF65-F5344CB8AC3E}">
        <p14:creationId xmlns:p14="http://schemas.microsoft.com/office/powerpoint/2010/main" val="14008362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8640" y="332509"/>
            <a:ext cx="7252498" cy="369332"/>
          </a:xfrm>
          <a:prstGeom prst="rect">
            <a:avLst/>
          </a:prstGeom>
          <a:noFill/>
        </p:spPr>
        <p:txBody>
          <a:bodyPr wrap="none" rtlCol="0">
            <a:spAutoFit/>
          </a:bodyPr>
          <a:lstStyle/>
          <a:p>
            <a:r>
              <a:rPr lang="en-GB" b="1" dirty="0"/>
              <a:t>Variant 1: NM_001754.4,</a:t>
            </a:r>
            <a:r>
              <a:rPr lang="en-GB" dirty="0"/>
              <a:t> </a:t>
            </a:r>
            <a:r>
              <a:rPr lang="en-GB" b="1" dirty="0"/>
              <a:t>RUNX1:</a:t>
            </a:r>
            <a:r>
              <a:rPr lang="en-GB" dirty="0"/>
              <a:t> </a:t>
            </a:r>
            <a:r>
              <a:rPr lang="en-GB" b="1" dirty="0"/>
              <a:t>c.292del </a:t>
            </a:r>
            <a:r>
              <a:rPr lang="en-GB" dirty="0"/>
              <a:t> </a:t>
            </a:r>
            <a:r>
              <a:rPr lang="en-GB" b="1" dirty="0"/>
              <a:t>p.(Leu98SerfsTer24) </a:t>
            </a:r>
            <a:r>
              <a:rPr lang="en-GB" dirty="0"/>
              <a:t> VAF=46% </a:t>
            </a:r>
          </a:p>
        </p:txBody>
      </p:sp>
      <p:pic>
        <p:nvPicPr>
          <p:cNvPr id="5" name="Picture 4"/>
          <p:cNvPicPr>
            <a:picLocks noChangeAspect="1"/>
          </p:cNvPicPr>
          <p:nvPr/>
        </p:nvPicPr>
        <p:blipFill>
          <a:blip r:embed="rId3"/>
          <a:stretch>
            <a:fillRect/>
          </a:stretch>
        </p:blipFill>
        <p:spPr>
          <a:xfrm>
            <a:off x="548640" y="1526482"/>
            <a:ext cx="4330872" cy="4337050"/>
          </a:xfrm>
          <a:prstGeom prst="rect">
            <a:avLst/>
          </a:prstGeom>
        </p:spPr>
      </p:pic>
      <p:sp>
        <p:nvSpPr>
          <p:cNvPr id="9" name="TextBox 8"/>
          <p:cNvSpPr txBox="1"/>
          <p:nvPr/>
        </p:nvSpPr>
        <p:spPr>
          <a:xfrm>
            <a:off x="5390594" y="941312"/>
            <a:ext cx="4949240" cy="369332"/>
          </a:xfrm>
          <a:prstGeom prst="rect">
            <a:avLst/>
          </a:prstGeom>
          <a:noFill/>
        </p:spPr>
        <p:txBody>
          <a:bodyPr wrap="none" rtlCol="0">
            <a:spAutoFit/>
          </a:bodyPr>
          <a:lstStyle/>
          <a:p>
            <a:pPr marL="285750" indent="-285750">
              <a:buFont typeface="Arial" panose="020B0604020202020204" pitchFamily="34" charset="0"/>
              <a:buChar char="•"/>
            </a:pPr>
            <a:r>
              <a:rPr lang="en-GB" dirty="0"/>
              <a:t>Frameshift &amp; premature termination (</a:t>
            </a:r>
            <a:r>
              <a:rPr lang="en-GB" dirty="0">
                <a:solidFill>
                  <a:srgbClr val="FF0000"/>
                </a:solidFill>
              </a:rPr>
              <a:t>PVS1_vs</a:t>
            </a:r>
            <a:r>
              <a:rPr lang="en-GB" dirty="0"/>
              <a:t>)</a:t>
            </a:r>
          </a:p>
        </p:txBody>
      </p:sp>
      <p:sp>
        <p:nvSpPr>
          <p:cNvPr id="10" name="TextBox 9"/>
          <p:cNvSpPr txBox="1"/>
          <p:nvPr/>
        </p:nvSpPr>
        <p:spPr>
          <a:xfrm>
            <a:off x="572140" y="941312"/>
            <a:ext cx="4452694" cy="369332"/>
          </a:xfrm>
          <a:prstGeom prst="rect">
            <a:avLst/>
          </a:prstGeom>
          <a:noFill/>
        </p:spPr>
        <p:txBody>
          <a:bodyPr wrap="none" rtlCol="0">
            <a:spAutoFit/>
          </a:bodyPr>
          <a:lstStyle/>
          <a:p>
            <a:r>
              <a:rPr lang="en-GB" dirty="0"/>
              <a:t>Myeloid NGS panel on bone marrow aspirate </a:t>
            </a:r>
          </a:p>
        </p:txBody>
      </p:sp>
      <p:pic>
        <p:nvPicPr>
          <p:cNvPr id="11" name="Picture 10"/>
          <p:cNvPicPr>
            <a:picLocks noChangeAspect="1"/>
          </p:cNvPicPr>
          <p:nvPr/>
        </p:nvPicPr>
        <p:blipFill>
          <a:blip r:embed="rId4"/>
          <a:stretch>
            <a:fillRect/>
          </a:stretch>
        </p:blipFill>
        <p:spPr>
          <a:xfrm>
            <a:off x="5472344" y="1550115"/>
            <a:ext cx="5794952" cy="4119436"/>
          </a:xfrm>
          <a:prstGeom prst="rect">
            <a:avLst/>
          </a:prstGeom>
        </p:spPr>
      </p:pic>
    </p:spTree>
    <p:extLst>
      <p:ext uri="{BB962C8B-B14F-4D97-AF65-F5344CB8AC3E}">
        <p14:creationId xmlns:p14="http://schemas.microsoft.com/office/powerpoint/2010/main" val="4764803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68669" y="1170052"/>
            <a:ext cx="6414961" cy="369332"/>
          </a:xfrm>
          <a:prstGeom prst="rect">
            <a:avLst/>
          </a:prstGeom>
          <a:noFill/>
        </p:spPr>
        <p:txBody>
          <a:bodyPr wrap="none" rtlCol="0">
            <a:spAutoFit/>
          </a:bodyPr>
          <a:lstStyle/>
          <a:p>
            <a:pPr marL="285750" indent="-285750">
              <a:buFont typeface="Arial" panose="020B0604020202020204" pitchFamily="34" charset="0"/>
              <a:buChar char="•"/>
            </a:pPr>
            <a:r>
              <a:rPr lang="en-GB" dirty="0"/>
              <a:t>Additional points for frameshift downstream of c.98 (</a:t>
            </a:r>
            <a:r>
              <a:rPr lang="en-GB" dirty="0">
                <a:solidFill>
                  <a:srgbClr val="FF0000"/>
                </a:solidFill>
              </a:rPr>
              <a:t>PM5_sup</a:t>
            </a:r>
            <a:r>
              <a:rPr lang="en-GB" dirty="0"/>
              <a:t>)</a:t>
            </a:r>
          </a:p>
        </p:txBody>
      </p:sp>
      <p:grpSp>
        <p:nvGrpSpPr>
          <p:cNvPr id="9" name="Group 8"/>
          <p:cNvGrpSpPr/>
          <p:nvPr/>
        </p:nvGrpSpPr>
        <p:grpSpPr>
          <a:xfrm>
            <a:off x="548640" y="2325413"/>
            <a:ext cx="10301552" cy="3429927"/>
            <a:chOff x="1690428" y="2325414"/>
            <a:chExt cx="9159764" cy="2944210"/>
          </a:xfrm>
        </p:grpSpPr>
        <p:pic>
          <p:nvPicPr>
            <p:cNvPr id="6" name="Picture 5"/>
            <p:cNvPicPr>
              <a:picLocks noChangeAspect="1"/>
            </p:cNvPicPr>
            <p:nvPr/>
          </p:nvPicPr>
          <p:blipFill>
            <a:blip r:embed="rId3"/>
            <a:stretch>
              <a:fillRect/>
            </a:stretch>
          </p:blipFill>
          <p:spPr>
            <a:xfrm>
              <a:off x="1690428" y="2325414"/>
              <a:ext cx="9159764" cy="2944210"/>
            </a:xfrm>
            <a:prstGeom prst="rect">
              <a:avLst/>
            </a:prstGeom>
          </p:spPr>
        </p:pic>
        <p:sp>
          <p:nvSpPr>
            <p:cNvPr id="7" name="Rounded Rectangle 6"/>
            <p:cNvSpPr/>
            <p:nvPr/>
          </p:nvSpPr>
          <p:spPr>
            <a:xfrm>
              <a:off x="1786401" y="4264571"/>
              <a:ext cx="5979496" cy="18918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TextBox 9"/>
          <p:cNvSpPr txBox="1"/>
          <p:nvPr/>
        </p:nvSpPr>
        <p:spPr>
          <a:xfrm>
            <a:off x="548640" y="332509"/>
            <a:ext cx="7252498" cy="369332"/>
          </a:xfrm>
          <a:prstGeom prst="rect">
            <a:avLst/>
          </a:prstGeom>
          <a:noFill/>
        </p:spPr>
        <p:txBody>
          <a:bodyPr wrap="none" rtlCol="0">
            <a:spAutoFit/>
          </a:bodyPr>
          <a:lstStyle/>
          <a:p>
            <a:r>
              <a:rPr lang="en-GB" b="1" dirty="0"/>
              <a:t>Variant 1: NM_001754.4,</a:t>
            </a:r>
            <a:r>
              <a:rPr lang="en-GB" dirty="0"/>
              <a:t> </a:t>
            </a:r>
            <a:r>
              <a:rPr lang="en-GB" b="1" dirty="0"/>
              <a:t>RUNX1:</a:t>
            </a:r>
            <a:r>
              <a:rPr lang="en-GB" dirty="0"/>
              <a:t> </a:t>
            </a:r>
            <a:r>
              <a:rPr lang="en-GB" b="1" dirty="0"/>
              <a:t>c.292del </a:t>
            </a:r>
            <a:r>
              <a:rPr lang="en-GB" dirty="0"/>
              <a:t> </a:t>
            </a:r>
            <a:r>
              <a:rPr lang="en-GB" b="1" dirty="0"/>
              <a:t>p.(Leu98SerfsTer24) </a:t>
            </a:r>
            <a:r>
              <a:rPr lang="en-GB" dirty="0"/>
              <a:t> VAF=46% </a:t>
            </a:r>
          </a:p>
        </p:txBody>
      </p:sp>
    </p:spTree>
    <p:extLst>
      <p:ext uri="{BB962C8B-B14F-4D97-AF65-F5344CB8AC3E}">
        <p14:creationId xmlns:p14="http://schemas.microsoft.com/office/powerpoint/2010/main" val="7217192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97655" y="792355"/>
            <a:ext cx="6425148" cy="3150930"/>
          </a:xfrm>
          <a:prstGeom prst="rect">
            <a:avLst/>
          </a:prstGeom>
        </p:spPr>
      </p:pic>
      <p:sp>
        <p:nvSpPr>
          <p:cNvPr id="5" name="TextBox 4"/>
          <p:cNvSpPr txBox="1"/>
          <p:nvPr/>
        </p:nvSpPr>
        <p:spPr>
          <a:xfrm>
            <a:off x="6996821" y="1148710"/>
            <a:ext cx="5089189" cy="646331"/>
          </a:xfrm>
          <a:prstGeom prst="rect">
            <a:avLst/>
          </a:prstGeom>
          <a:noFill/>
        </p:spPr>
        <p:txBody>
          <a:bodyPr wrap="square" rtlCol="0">
            <a:spAutoFit/>
          </a:bodyPr>
          <a:lstStyle/>
          <a:p>
            <a:pPr marL="285750" indent="-285750">
              <a:buFont typeface="Arial" panose="020B0604020202020204" pitchFamily="34" charset="0"/>
              <a:buChar char="•"/>
            </a:pPr>
            <a:r>
              <a:rPr lang="en-GB" dirty="0"/>
              <a:t>Absent from </a:t>
            </a:r>
            <a:r>
              <a:rPr lang="en-GB" dirty="0" err="1"/>
              <a:t>gnomAD</a:t>
            </a:r>
            <a:r>
              <a:rPr lang="en-GB" dirty="0"/>
              <a:t> despite good cover (</a:t>
            </a:r>
            <a:r>
              <a:rPr lang="en-GB" dirty="0">
                <a:solidFill>
                  <a:srgbClr val="FF0000"/>
                </a:solidFill>
              </a:rPr>
              <a:t>PM2_sup</a:t>
            </a:r>
            <a:r>
              <a:rPr lang="en-GB" dirty="0"/>
              <a:t>)</a:t>
            </a:r>
          </a:p>
        </p:txBody>
      </p:sp>
      <p:grpSp>
        <p:nvGrpSpPr>
          <p:cNvPr id="11" name="Group 10"/>
          <p:cNvGrpSpPr/>
          <p:nvPr/>
        </p:nvGrpSpPr>
        <p:grpSpPr>
          <a:xfrm>
            <a:off x="397655" y="4033800"/>
            <a:ext cx="8246780" cy="2650751"/>
            <a:chOff x="397655" y="4033800"/>
            <a:chExt cx="8246780" cy="2650751"/>
          </a:xfrm>
        </p:grpSpPr>
        <p:pic>
          <p:nvPicPr>
            <p:cNvPr id="8" name="Picture 7"/>
            <p:cNvPicPr>
              <a:picLocks noChangeAspect="1"/>
            </p:cNvPicPr>
            <p:nvPr/>
          </p:nvPicPr>
          <p:blipFill>
            <a:blip r:embed="rId4"/>
            <a:stretch>
              <a:fillRect/>
            </a:stretch>
          </p:blipFill>
          <p:spPr>
            <a:xfrm>
              <a:off x="397655" y="4033800"/>
              <a:ext cx="8246780" cy="2650751"/>
            </a:xfrm>
            <a:prstGeom prst="rect">
              <a:avLst/>
            </a:prstGeom>
          </p:spPr>
        </p:pic>
        <p:sp>
          <p:nvSpPr>
            <p:cNvPr id="9" name="Rounded Rectangle 8"/>
            <p:cNvSpPr/>
            <p:nvPr/>
          </p:nvSpPr>
          <p:spPr>
            <a:xfrm>
              <a:off x="460719" y="5927834"/>
              <a:ext cx="2203655" cy="18130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 name="Picture 9"/>
          <p:cNvPicPr>
            <a:picLocks noChangeAspect="1"/>
          </p:cNvPicPr>
          <p:nvPr/>
        </p:nvPicPr>
        <p:blipFill>
          <a:blip r:embed="rId5"/>
          <a:stretch>
            <a:fillRect/>
          </a:stretch>
        </p:blipFill>
        <p:spPr>
          <a:xfrm>
            <a:off x="7260177" y="2241910"/>
            <a:ext cx="4562475" cy="514350"/>
          </a:xfrm>
          <a:prstGeom prst="rect">
            <a:avLst/>
          </a:prstGeom>
        </p:spPr>
      </p:pic>
      <p:sp>
        <p:nvSpPr>
          <p:cNvPr id="13" name="TextBox 12"/>
          <p:cNvSpPr txBox="1"/>
          <p:nvPr/>
        </p:nvSpPr>
        <p:spPr>
          <a:xfrm>
            <a:off x="548640" y="332509"/>
            <a:ext cx="7252498" cy="369332"/>
          </a:xfrm>
          <a:prstGeom prst="rect">
            <a:avLst/>
          </a:prstGeom>
          <a:noFill/>
        </p:spPr>
        <p:txBody>
          <a:bodyPr wrap="none" rtlCol="0">
            <a:spAutoFit/>
          </a:bodyPr>
          <a:lstStyle/>
          <a:p>
            <a:r>
              <a:rPr lang="en-GB" b="1" dirty="0"/>
              <a:t>Variant 1: NM_001754.4,</a:t>
            </a:r>
            <a:r>
              <a:rPr lang="en-GB" dirty="0"/>
              <a:t> </a:t>
            </a:r>
            <a:r>
              <a:rPr lang="en-GB" b="1" dirty="0"/>
              <a:t>RUNX1:</a:t>
            </a:r>
            <a:r>
              <a:rPr lang="en-GB" dirty="0"/>
              <a:t> </a:t>
            </a:r>
            <a:r>
              <a:rPr lang="en-GB" b="1" dirty="0"/>
              <a:t>c.292del </a:t>
            </a:r>
            <a:r>
              <a:rPr lang="en-GB" dirty="0"/>
              <a:t> </a:t>
            </a:r>
            <a:r>
              <a:rPr lang="en-GB" b="1" dirty="0"/>
              <a:t>p.(Leu98SerfsTer24) </a:t>
            </a:r>
            <a:r>
              <a:rPr lang="en-GB" dirty="0"/>
              <a:t> VAF=46% </a:t>
            </a:r>
          </a:p>
        </p:txBody>
      </p:sp>
    </p:spTree>
    <p:extLst>
      <p:ext uri="{BB962C8B-B14F-4D97-AF65-F5344CB8AC3E}">
        <p14:creationId xmlns:p14="http://schemas.microsoft.com/office/powerpoint/2010/main" val="39418693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91910" y="1207152"/>
            <a:ext cx="4929683" cy="923330"/>
          </a:xfrm>
          <a:prstGeom prst="rect">
            <a:avLst/>
          </a:prstGeom>
          <a:noFill/>
        </p:spPr>
        <p:txBody>
          <a:bodyPr wrap="none" rtlCol="0">
            <a:spAutoFit/>
          </a:bodyPr>
          <a:lstStyle/>
          <a:p>
            <a:pPr marL="285750" indent="-285750">
              <a:buFont typeface="Arial" panose="020B0604020202020204" pitchFamily="34" charset="0"/>
              <a:buChar char="•"/>
            </a:pPr>
            <a:r>
              <a:rPr lang="en-GB" dirty="0" err="1"/>
              <a:t>ClinVar</a:t>
            </a:r>
            <a:r>
              <a:rPr lang="en-GB" dirty="0"/>
              <a:t> classed “Pathogenic” based on 2 entries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pic>
        <p:nvPicPr>
          <p:cNvPr id="6" name="Picture 5"/>
          <p:cNvPicPr>
            <a:picLocks noChangeAspect="1"/>
          </p:cNvPicPr>
          <p:nvPr/>
        </p:nvPicPr>
        <p:blipFill>
          <a:blip r:embed="rId3"/>
          <a:stretch>
            <a:fillRect/>
          </a:stretch>
        </p:blipFill>
        <p:spPr>
          <a:xfrm>
            <a:off x="632223" y="504031"/>
            <a:ext cx="5226050" cy="1889639"/>
          </a:xfrm>
          <a:prstGeom prst="rect">
            <a:avLst/>
          </a:prstGeom>
        </p:spPr>
      </p:pic>
      <p:pic>
        <p:nvPicPr>
          <p:cNvPr id="7" name="Picture 6"/>
          <p:cNvPicPr>
            <a:picLocks noChangeAspect="1"/>
          </p:cNvPicPr>
          <p:nvPr/>
        </p:nvPicPr>
        <p:blipFill>
          <a:blip r:embed="rId4"/>
          <a:stretch>
            <a:fillRect/>
          </a:stretch>
        </p:blipFill>
        <p:spPr>
          <a:xfrm>
            <a:off x="632223" y="2368238"/>
            <a:ext cx="8795560" cy="3519530"/>
          </a:xfrm>
          <a:prstGeom prst="rect">
            <a:avLst/>
          </a:prstGeom>
        </p:spPr>
      </p:pic>
      <p:pic>
        <p:nvPicPr>
          <p:cNvPr id="2" name="Picture 1"/>
          <p:cNvPicPr>
            <a:picLocks noChangeAspect="1"/>
          </p:cNvPicPr>
          <p:nvPr/>
        </p:nvPicPr>
        <p:blipFill>
          <a:blip r:embed="rId5"/>
          <a:stretch>
            <a:fillRect/>
          </a:stretch>
        </p:blipFill>
        <p:spPr>
          <a:xfrm>
            <a:off x="632223" y="6020881"/>
            <a:ext cx="10792249" cy="624286"/>
          </a:xfrm>
          <a:prstGeom prst="rect">
            <a:avLst/>
          </a:prstGeom>
        </p:spPr>
      </p:pic>
      <p:sp>
        <p:nvSpPr>
          <p:cNvPr id="9" name="TextBox 8"/>
          <p:cNvSpPr txBox="1"/>
          <p:nvPr/>
        </p:nvSpPr>
        <p:spPr>
          <a:xfrm>
            <a:off x="532875" y="211684"/>
            <a:ext cx="7252498" cy="369332"/>
          </a:xfrm>
          <a:prstGeom prst="rect">
            <a:avLst/>
          </a:prstGeom>
          <a:noFill/>
        </p:spPr>
        <p:txBody>
          <a:bodyPr wrap="none" rtlCol="0">
            <a:spAutoFit/>
          </a:bodyPr>
          <a:lstStyle/>
          <a:p>
            <a:r>
              <a:rPr lang="en-GB" b="1" dirty="0"/>
              <a:t>Variant 1: NM_001754.4,</a:t>
            </a:r>
            <a:r>
              <a:rPr lang="en-GB" dirty="0"/>
              <a:t> </a:t>
            </a:r>
            <a:r>
              <a:rPr lang="en-GB" b="1" dirty="0"/>
              <a:t>RUNX1:</a:t>
            </a:r>
            <a:r>
              <a:rPr lang="en-GB" dirty="0"/>
              <a:t> </a:t>
            </a:r>
            <a:r>
              <a:rPr lang="en-GB" b="1" dirty="0"/>
              <a:t>c.292del </a:t>
            </a:r>
            <a:r>
              <a:rPr lang="en-GB" dirty="0"/>
              <a:t> </a:t>
            </a:r>
            <a:r>
              <a:rPr lang="en-GB" b="1" dirty="0"/>
              <a:t>p.(Leu98SerfsTer24) </a:t>
            </a:r>
            <a:r>
              <a:rPr lang="en-GB" dirty="0"/>
              <a:t> VAF=46% </a:t>
            </a:r>
          </a:p>
        </p:txBody>
      </p:sp>
      <p:sp>
        <p:nvSpPr>
          <p:cNvPr id="3" name="Rounded Rectangle 2"/>
          <p:cNvSpPr/>
          <p:nvPr/>
        </p:nvSpPr>
        <p:spPr>
          <a:xfrm>
            <a:off x="2633472" y="3087014"/>
            <a:ext cx="1016813" cy="78272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2551786" y="4436279"/>
            <a:ext cx="1016813" cy="95502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9"/>
          <p:cNvSpPr/>
          <p:nvPr/>
        </p:nvSpPr>
        <p:spPr>
          <a:xfrm>
            <a:off x="6092342" y="3292954"/>
            <a:ext cx="3335441" cy="78272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526973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3336171" y="3410830"/>
            <a:ext cx="4530628" cy="818270"/>
          </a:xfrm>
          <a:prstGeom prst="rect">
            <a:avLst/>
          </a:prstGeom>
        </p:spPr>
      </p:pic>
      <p:pic>
        <p:nvPicPr>
          <p:cNvPr id="11" name="Picture 10"/>
          <p:cNvPicPr>
            <a:picLocks noChangeAspect="1"/>
          </p:cNvPicPr>
          <p:nvPr/>
        </p:nvPicPr>
        <p:blipFill>
          <a:blip r:embed="rId4"/>
          <a:stretch>
            <a:fillRect/>
          </a:stretch>
        </p:blipFill>
        <p:spPr>
          <a:xfrm>
            <a:off x="3159598" y="176770"/>
            <a:ext cx="4883774" cy="3290303"/>
          </a:xfrm>
          <a:prstGeom prst="rect">
            <a:avLst/>
          </a:prstGeom>
        </p:spPr>
      </p:pic>
      <p:pic>
        <p:nvPicPr>
          <p:cNvPr id="12" name="Picture 11"/>
          <p:cNvPicPr>
            <a:picLocks noChangeAspect="1"/>
          </p:cNvPicPr>
          <p:nvPr/>
        </p:nvPicPr>
        <p:blipFill>
          <a:blip r:embed="rId5"/>
          <a:stretch>
            <a:fillRect/>
          </a:stretch>
        </p:blipFill>
        <p:spPr>
          <a:xfrm>
            <a:off x="1150620" y="4434788"/>
            <a:ext cx="8412422" cy="1961289"/>
          </a:xfrm>
          <a:prstGeom prst="rect">
            <a:avLst/>
          </a:prstGeom>
        </p:spPr>
      </p:pic>
      <p:sp>
        <p:nvSpPr>
          <p:cNvPr id="18" name="TextBox 17"/>
          <p:cNvSpPr txBox="1"/>
          <p:nvPr/>
        </p:nvSpPr>
        <p:spPr>
          <a:xfrm>
            <a:off x="8469281" y="1977255"/>
            <a:ext cx="2859578" cy="646331"/>
          </a:xfrm>
          <a:prstGeom prst="rect">
            <a:avLst/>
          </a:prstGeom>
          <a:noFill/>
        </p:spPr>
        <p:txBody>
          <a:bodyPr wrap="square" rtlCol="0">
            <a:spAutoFit/>
          </a:bodyPr>
          <a:lstStyle/>
          <a:p>
            <a:r>
              <a:rPr lang="en-GB" dirty="0">
                <a:solidFill>
                  <a:srgbClr val="FF0000"/>
                </a:solidFill>
              </a:rPr>
              <a:t>PS4_sup (our index) /mod (our case &amp; previous)?</a:t>
            </a:r>
          </a:p>
        </p:txBody>
      </p:sp>
    </p:spTree>
    <p:extLst>
      <p:ext uri="{BB962C8B-B14F-4D97-AF65-F5344CB8AC3E}">
        <p14:creationId xmlns:p14="http://schemas.microsoft.com/office/powerpoint/2010/main" val="22460843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23284" y="793277"/>
            <a:ext cx="6483250" cy="923330"/>
          </a:xfrm>
          <a:prstGeom prst="rect">
            <a:avLst/>
          </a:prstGeom>
          <a:noFill/>
        </p:spPr>
        <p:txBody>
          <a:bodyPr wrap="none" rtlCol="0">
            <a:spAutoFit/>
          </a:bodyPr>
          <a:lstStyle/>
          <a:p>
            <a:pPr marL="285750" indent="-285750">
              <a:buFont typeface="Arial" panose="020B0604020202020204" pitchFamily="34" charset="0"/>
              <a:buChar char="•"/>
            </a:pPr>
            <a:r>
              <a:rPr lang="en-GB" dirty="0"/>
              <a:t>COSMIC (COSV55867617) – seen in 12 cases Haem malignancies</a:t>
            </a:r>
          </a:p>
          <a:p>
            <a:endParaRPr lang="en-GB" dirty="0"/>
          </a:p>
          <a:p>
            <a:endParaRPr lang="en-GB" dirty="0"/>
          </a:p>
        </p:txBody>
      </p:sp>
      <p:pic>
        <p:nvPicPr>
          <p:cNvPr id="5" name="Picture 4"/>
          <p:cNvPicPr>
            <a:picLocks noChangeAspect="1"/>
          </p:cNvPicPr>
          <p:nvPr/>
        </p:nvPicPr>
        <p:blipFill>
          <a:blip r:embed="rId3"/>
          <a:stretch>
            <a:fillRect/>
          </a:stretch>
        </p:blipFill>
        <p:spPr>
          <a:xfrm>
            <a:off x="523284" y="1291556"/>
            <a:ext cx="5312251" cy="3043017"/>
          </a:xfrm>
          <a:prstGeom prst="rect">
            <a:avLst/>
          </a:prstGeom>
        </p:spPr>
      </p:pic>
      <p:pic>
        <p:nvPicPr>
          <p:cNvPr id="6" name="Picture 5"/>
          <p:cNvPicPr>
            <a:picLocks noChangeAspect="1"/>
          </p:cNvPicPr>
          <p:nvPr/>
        </p:nvPicPr>
        <p:blipFill>
          <a:blip r:embed="rId4"/>
          <a:stretch>
            <a:fillRect/>
          </a:stretch>
        </p:blipFill>
        <p:spPr>
          <a:xfrm>
            <a:off x="5835534" y="1368931"/>
            <a:ext cx="5997877" cy="2997004"/>
          </a:xfrm>
          <a:prstGeom prst="rect">
            <a:avLst/>
          </a:prstGeom>
        </p:spPr>
      </p:pic>
      <p:sp>
        <p:nvSpPr>
          <p:cNvPr id="9" name="TextBox 8"/>
          <p:cNvSpPr txBox="1"/>
          <p:nvPr/>
        </p:nvSpPr>
        <p:spPr>
          <a:xfrm>
            <a:off x="523284" y="4937760"/>
            <a:ext cx="9990620" cy="923330"/>
          </a:xfrm>
          <a:prstGeom prst="rect">
            <a:avLst/>
          </a:prstGeom>
          <a:noFill/>
        </p:spPr>
        <p:txBody>
          <a:bodyPr wrap="none" rtlCol="0">
            <a:spAutoFit/>
          </a:bodyPr>
          <a:lstStyle/>
          <a:p>
            <a:pPr marL="285750" indent="-285750">
              <a:buFont typeface="Arial" panose="020B0604020202020204" pitchFamily="34" charset="0"/>
              <a:buChar char="•"/>
            </a:pPr>
            <a:r>
              <a:rPr lang="en-US" dirty="0"/>
              <a:t>Not on HGMD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No germline cases identified in literature for segregation/phenotype and no functional data identified</a:t>
            </a:r>
          </a:p>
        </p:txBody>
      </p:sp>
      <p:sp>
        <p:nvSpPr>
          <p:cNvPr id="8" name="TextBox 7"/>
          <p:cNvSpPr txBox="1"/>
          <p:nvPr/>
        </p:nvSpPr>
        <p:spPr>
          <a:xfrm>
            <a:off x="548640" y="332509"/>
            <a:ext cx="7252498" cy="369332"/>
          </a:xfrm>
          <a:prstGeom prst="rect">
            <a:avLst/>
          </a:prstGeom>
          <a:noFill/>
        </p:spPr>
        <p:txBody>
          <a:bodyPr wrap="none" rtlCol="0">
            <a:spAutoFit/>
          </a:bodyPr>
          <a:lstStyle/>
          <a:p>
            <a:r>
              <a:rPr lang="en-GB" b="1" dirty="0"/>
              <a:t>Variant 1: NM_001754.4,</a:t>
            </a:r>
            <a:r>
              <a:rPr lang="en-GB" dirty="0"/>
              <a:t> </a:t>
            </a:r>
            <a:r>
              <a:rPr lang="en-GB" b="1" dirty="0"/>
              <a:t>RUNX1:</a:t>
            </a:r>
            <a:r>
              <a:rPr lang="en-GB" dirty="0"/>
              <a:t> </a:t>
            </a:r>
            <a:r>
              <a:rPr lang="en-GB" b="1" dirty="0"/>
              <a:t>c.292del </a:t>
            </a:r>
            <a:r>
              <a:rPr lang="en-GB" dirty="0"/>
              <a:t> </a:t>
            </a:r>
            <a:r>
              <a:rPr lang="en-GB" b="1" dirty="0"/>
              <a:t>p.(Leu98SerfsTer24) </a:t>
            </a:r>
            <a:r>
              <a:rPr lang="en-GB" dirty="0"/>
              <a:t> VAF=46% </a:t>
            </a:r>
          </a:p>
        </p:txBody>
      </p:sp>
    </p:spTree>
    <p:extLst>
      <p:ext uri="{BB962C8B-B14F-4D97-AF65-F5344CB8AC3E}">
        <p14:creationId xmlns:p14="http://schemas.microsoft.com/office/powerpoint/2010/main" val="19368605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49240" y="591211"/>
            <a:ext cx="5777736" cy="2317935"/>
          </a:xfrm>
          <a:prstGeom prst="rect">
            <a:avLst/>
          </a:prstGeom>
        </p:spPr>
      </p:pic>
      <p:pic>
        <p:nvPicPr>
          <p:cNvPr id="5" name="Picture 4"/>
          <p:cNvPicPr>
            <a:picLocks noChangeAspect="1"/>
          </p:cNvPicPr>
          <p:nvPr/>
        </p:nvPicPr>
        <p:blipFill>
          <a:blip r:embed="rId4"/>
          <a:stretch>
            <a:fillRect/>
          </a:stretch>
        </p:blipFill>
        <p:spPr>
          <a:xfrm>
            <a:off x="248993" y="2968651"/>
            <a:ext cx="5994661" cy="3870691"/>
          </a:xfrm>
          <a:prstGeom prst="rect">
            <a:avLst/>
          </a:prstGeom>
        </p:spPr>
      </p:pic>
      <p:pic>
        <p:nvPicPr>
          <p:cNvPr id="6" name="Picture 5"/>
          <p:cNvPicPr>
            <a:picLocks noChangeAspect="1"/>
          </p:cNvPicPr>
          <p:nvPr/>
        </p:nvPicPr>
        <p:blipFill>
          <a:blip r:embed="rId5"/>
          <a:stretch>
            <a:fillRect/>
          </a:stretch>
        </p:blipFill>
        <p:spPr>
          <a:xfrm>
            <a:off x="5985165" y="1220484"/>
            <a:ext cx="6101540" cy="2254408"/>
          </a:xfrm>
          <a:prstGeom prst="rect">
            <a:avLst/>
          </a:prstGeom>
        </p:spPr>
      </p:pic>
      <p:pic>
        <p:nvPicPr>
          <p:cNvPr id="9" name="Picture 8"/>
          <p:cNvPicPr>
            <a:picLocks noChangeAspect="1"/>
          </p:cNvPicPr>
          <p:nvPr/>
        </p:nvPicPr>
        <p:blipFill>
          <a:blip r:embed="rId6"/>
          <a:stretch>
            <a:fillRect/>
          </a:stretch>
        </p:blipFill>
        <p:spPr>
          <a:xfrm>
            <a:off x="6770464" y="3637544"/>
            <a:ext cx="5258052" cy="1117336"/>
          </a:xfrm>
          <a:prstGeom prst="rect">
            <a:avLst/>
          </a:prstGeom>
        </p:spPr>
      </p:pic>
      <p:sp>
        <p:nvSpPr>
          <p:cNvPr id="10" name="TextBox 9"/>
          <p:cNvSpPr txBox="1"/>
          <p:nvPr/>
        </p:nvSpPr>
        <p:spPr>
          <a:xfrm>
            <a:off x="7764088" y="399011"/>
            <a:ext cx="2665986" cy="369332"/>
          </a:xfrm>
          <a:prstGeom prst="rect">
            <a:avLst/>
          </a:prstGeom>
          <a:noFill/>
        </p:spPr>
        <p:txBody>
          <a:bodyPr wrap="none" rtlCol="0">
            <a:spAutoFit/>
          </a:bodyPr>
          <a:lstStyle/>
          <a:p>
            <a:pPr marL="285750" indent="-285750">
              <a:buFont typeface="Arial" panose="020B0604020202020204" pitchFamily="34" charset="0"/>
              <a:buChar char="•"/>
            </a:pPr>
            <a:r>
              <a:rPr lang="en-GB" dirty="0">
                <a:solidFill>
                  <a:srgbClr val="FF0000"/>
                </a:solidFill>
              </a:rPr>
              <a:t>Assumed acquired case</a:t>
            </a:r>
          </a:p>
        </p:txBody>
      </p:sp>
      <p:sp>
        <p:nvSpPr>
          <p:cNvPr id="8" name="TextBox 7"/>
          <p:cNvSpPr txBox="1"/>
          <p:nvPr/>
        </p:nvSpPr>
        <p:spPr>
          <a:xfrm>
            <a:off x="149240" y="221879"/>
            <a:ext cx="7252498" cy="369332"/>
          </a:xfrm>
          <a:prstGeom prst="rect">
            <a:avLst/>
          </a:prstGeom>
          <a:noFill/>
        </p:spPr>
        <p:txBody>
          <a:bodyPr wrap="none" rtlCol="0">
            <a:spAutoFit/>
          </a:bodyPr>
          <a:lstStyle/>
          <a:p>
            <a:r>
              <a:rPr lang="en-GB" b="1" dirty="0"/>
              <a:t>Variant 1: NM_001754.4,</a:t>
            </a:r>
            <a:r>
              <a:rPr lang="en-GB" dirty="0"/>
              <a:t> </a:t>
            </a:r>
            <a:r>
              <a:rPr lang="en-GB" b="1" dirty="0"/>
              <a:t>RUNX1:</a:t>
            </a:r>
            <a:r>
              <a:rPr lang="en-GB" dirty="0"/>
              <a:t> </a:t>
            </a:r>
            <a:r>
              <a:rPr lang="en-GB" b="1" dirty="0"/>
              <a:t>c.292del </a:t>
            </a:r>
            <a:r>
              <a:rPr lang="en-GB" dirty="0"/>
              <a:t> </a:t>
            </a:r>
            <a:r>
              <a:rPr lang="en-GB" b="1" dirty="0"/>
              <a:t>p.(Leu98SerfsTer24) </a:t>
            </a:r>
            <a:r>
              <a:rPr lang="en-GB" dirty="0"/>
              <a:t> VAF=46% </a:t>
            </a:r>
          </a:p>
        </p:txBody>
      </p:sp>
    </p:spTree>
    <p:extLst>
      <p:ext uri="{BB962C8B-B14F-4D97-AF65-F5344CB8AC3E}">
        <p14:creationId xmlns:p14="http://schemas.microsoft.com/office/powerpoint/2010/main" val="14210470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702944" y="931642"/>
            <a:ext cx="10751994" cy="1613635"/>
          </a:xfrm>
          <a:prstGeom prst="rect">
            <a:avLst/>
          </a:prstGeom>
        </p:spPr>
      </p:pic>
      <p:pic>
        <p:nvPicPr>
          <p:cNvPr id="5" name="Picture 4"/>
          <p:cNvPicPr>
            <a:picLocks noChangeAspect="1"/>
          </p:cNvPicPr>
          <p:nvPr/>
        </p:nvPicPr>
        <p:blipFill rotWithShape="1">
          <a:blip r:embed="rId4"/>
          <a:srcRect r="2665"/>
          <a:stretch/>
        </p:blipFill>
        <p:spPr>
          <a:xfrm>
            <a:off x="852717" y="2506400"/>
            <a:ext cx="2197911" cy="2440804"/>
          </a:xfrm>
          <a:prstGeom prst="rect">
            <a:avLst/>
          </a:prstGeom>
        </p:spPr>
      </p:pic>
      <p:pic>
        <p:nvPicPr>
          <p:cNvPr id="6" name="Picture 5"/>
          <p:cNvPicPr>
            <a:picLocks noChangeAspect="1"/>
          </p:cNvPicPr>
          <p:nvPr/>
        </p:nvPicPr>
        <p:blipFill rotWithShape="1">
          <a:blip r:embed="rId5"/>
          <a:srcRect t="10795"/>
          <a:stretch/>
        </p:blipFill>
        <p:spPr>
          <a:xfrm>
            <a:off x="3993661" y="2559300"/>
            <a:ext cx="2998345" cy="2007520"/>
          </a:xfrm>
          <a:prstGeom prst="rect">
            <a:avLst/>
          </a:prstGeom>
        </p:spPr>
      </p:pic>
      <p:pic>
        <p:nvPicPr>
          <p:cNvPr id="9" name="Picture 8"/>
          <p:cNvPicPr>
            <a:picLocks noChangeAspect="1"/>
          </p:cNvPicPr>
          <p:nvPr/>
        </p:nvPicPr>
        <p:blipFill>
          <a:blip r:embed="rId6"/>
          <a:stretch>
            <a:fillRect/>
          </a:stretch>
        </p:blipFill>
        <p:spPr>
          <a:xfrm>
            <a:off x="548640" y="5117938"/>
            <a:ext cx="7303701" cy="1255479"/>
          </a:xfrm>
          <a:prstGeom prst="rect">
            <a:avLst/>
          </a:prstGeom>
          <a:ln>
            <a:solidFill>
              <a:srgbClr val="FF0000"/>
            </a:solidFill>
          </a:ln>
        </p:spPr>
      </p:pic>
      <p:sp>
        <p:nvSpPr>
          <p:cNvPr id="3" name="TextBox 2"/>
          <p:cNvSpPr txBox="1"/>
          <p:nvPr/>
        </p:nvSpPr>
        <p:spPr>
          <a:xfrm>
            <a:off x="990547" y="6406084"/>
            <a:ext cx="1067408" cy="369332"/>
          </a:xfrm>
          <a:prstGeom prst="rect">
            <a:avLst/>
          </a:prstGeom>
          <a:noFill/>
        </p:spPr>
        <p:txBody>
          <a:bodyPr wrap="none" rtlCol="0">
            <a:spAutoFit/>
          </a:bodyPr>
          <a:lstStyle/>
          <a:p>
            <a:r>
              <a:rPr lang="en-GB" b="1" dirty="0"/>
              <a:t>10 points</a:t>
            </a:r>
          </a:p>
        </p:txBody>
      </p:sp>
      <p:sp>
        <p:nvSpPr>
          <p:cNvPr id="10" name="TextBox 9"/>
          <p:cNvSpPr txBox="1"/>
          <p:nvPr/>
        </p:nvSpPr>
        <p:spPr>
          <a:xfrm>
            <a:off x="4609652" y="6425304"/>
            <a:ext cx="1067408" cy="369332"/>
          </a:xfrm>
          <a:prstGeom prst="rect">
            <a:avLst/>
          </a:prstGeom>
          <a:noFill/>
        </p:spPr>
        <p:txBody>
          <a:bodyPr wrap="none" rtlCol="0">
            <a:spAutoFit/>
          </a:bodyPr>
          <a:lstStyle/>
          <a:p>
            <a:r>
              <a:rPr lang="en-GB" b="1" dirty="0"/>
              <a:t>10 points</a:t>
            </a:r>
          </a:p>
        </p:txBody>
      </p:sp>
      <p:sp>
        <p:nvSpPr>
          <p:cNvPr id="11" name="TextBox 10"/>
          <p:cNvSpPr txBox="1"/>
          <p:nvPr/>
        </p:nvSpPr>
        <p:spPr>
          <a:xfrm>
            <a:off x="548640" y="332509"/>
            <a:ext cx="7252498" cy="369332"/>
          </a:xfrm>
          <a:prstGeom prst="rect">
            <a:avLst/>
          </a:prstGeom>
          <a:noFill/>
        </p:spPr>
        <p:txBody>
          <a:bodyPr wrap="none" rtlCol="0">
            <a:spAutoFit/>
          </a:bodyPr>
          <a:lstStyle/>
          <a:p>
            <a:r>
              <a:rPr lang="en-GB" b="1" dirty="0"/>
              <a:t>Variant 1: NM_001754.4,</a:t>
            </a:r>
            <a:r>
              <a:rPr lang="en-GB" dirty="0"/>
              <a:t> </a:t>
            </a:r>
            <a:r>
              <a:rPr lang="en-GB" b="1" dirty="0"/>
              <a:t>RUNX1:</a:t>
            </a:r>
            <a:r>
              <a:rPr lang="en-GB" dirty="0"/>
              <a:t> </a:t>
            </a:r>
            <a:r>
              <a:rPr lang="en-GB" b="1" dirty="0"/>
              <a:t>c.292del </a:t>
            </a:r>
            <a:r>
              <a:rPr lang="en-GB" dirty="0"/>
              <a:t> </a:t>
            </a:r>
            <a:r>
              <a:rPr lang="en-GB" b="1" dirty="0"/>
              <a:t>p.(Leu98SerfsTer24) </a:t>
            </a:r>
            <a:r>
              <a:rPr lang="en-GB" dirty="0"/>
              <a:t> VAF=46% </a:t>
            </a:r>
          </a:p>
        </p:txBody>
      </p:sp>
      <p:sp>
        <p:nvSpPr>
          <p:cNvPr id="2" name="TextBox 1"/>
          <p:cNvSpPr txBox="1"/>
          <p:nvPr/>
        </p:nvSpPr>
        <p:spPr>
          <a:xfrm>
            <a:off x="8132782" y="3001383"/>
            <a:ext cx="2859578" cy="646331"/>
          </a:xfrm>
          <a:prstGeom prst="rect">
            <a:avLst/>
          </a:prstGeom>
          <a:noFill/>
        </p:spPr>
        <p:txBody>
          <a:bodyPr wrap="square" rtlCol="0">
            <a:spAutoFit/>
          </a:bodyPr>
          <a:lstStyle/>
          <a:p>
            <a:r>
              <a:rPr lang="en-GB" dirty="0">
                <a:solidFill>
                  <a:srgbClr val="FF0000"/>
                </a:solidFill>
              </a:rPr>
              <a:t>PS4_sup/mod may be ok, but not required</a:t>
            </a:r>
          </a:p>
        </p:txBody>
      </p:sp>
    </p:spTree>
    <p:extLst>
      <p:ext uri="{BB962C8B-B14F-4D97-AF65-F5344CB8AC3E}">
        <p14:creationId xmlns:p14="http://schemas.microsoft.com/office/powerpoint/2010/main" val="42147156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00000000-0008-0000-0300-000003000000}"/>
              </a:ext>
            </a:extLst>
          </p:cNvPr>
          <p:cNvGraphicFramePr>
            <a:graphicFrameLocks/>
          </p:cNvGraphicFramePr>
          <p:nvPr>
            <p:extLst>
              <p:ext uri="{D42A27DB-BD31-4B8C-83A1-F6EECF244321}">
                <p14:modId xmlns:p14="http://schemas.microsoft.com/office/powerpoint/2010/main" val="1697837548"/>
              </p:ext>
            </p:extLst>
          </p:nvPr>
        </p:nvGraphicFramePr>
        <p:xfrm>
          <a:off x="838200" y="2005401"/>
          <a:ext cx="4090988" cy="38281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00000000-0008-0000-0500-000003000000}"/>
              </a:ext>
            </a:extLst>
          </p:cNvPr>
          <p:cNvGraphicFramePr>
            <a:graphicFrameLocks/>
          </p:cNvGraphicFramePr>
          <p:nvPr>
            <p:extLst>
              <p:ext uri="{D42A27DB-BD31-4B8C-83A1-F6EECF244321}">
                <p14:modId xmlns:p14="http://schemas.microsoft.com/office/powerpoint/2010/main" val="3321904197"/>
              </p:ext>
            </p:extLst>
          </p:nvPr>
        </p:nvGraphicFramePr>
        <p:xfrm>
          <a:off x="5660232" y="1643061"/>
          <a:ext cx="5914200" cy="4552853"/>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1226372" y="763793"/>
            <a:ext cx="1337226" cy="369332"/>
          </a:xfrm>
          <a:prstGeom prst="rect">
            <a:avLst/>
          </a:prstGeom>
          <a:noFill/>
        </p:spPr>
        <p:txBody>
          <a:bodyPr wrap="none" rtlCol="0">
            <a:spAutoFit/>
          </a:bodyPr>
          <a:lstStyle/>
          <a:p>
            <a:r>
              <a:rPr lang="en-GB" dirty="0"/>
              <a:t>Submissions</a:t>
            </a:r>
          </a:p>
        </p:txBody>
      </p:sp>
    </p:spTree>
    <p:extLst>
      <p:ext uri="{BB962C8B-B14F-4D97-AF65-F5344CB8AC3E}">
        <p14:creationId xmlns:p14="http://schemas.microsoft.com/office/powerpoint/2010/main" val="1799483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3811" y="2780523"/>
            <a:ext cx="5026864" cy="3139321"/>
          </a:xfrm>
          <a:prstGeom prst="rect">
            <a:avLst/>
          </a:prstGeom>
          <a:noFill/>
        </p:spPr>
        <p:txBody>
          <a:bodyPr wrap="square" rtlCol="0">
            <a:spAutoFit/>
          </a:bodyPr>
          <a:lstStyle/>
          <a:p>
            <a:pPr marL="285750" indent="-285750">
              <a:buFont typeface="Arial" panose="020B0604020202020204" pitchFamily="34" charset="0"/>
              <a:buChar char="•"/>
            </a:pPr>
            <a:r>
              <a:rPr lang="en-GB" b="1" dirty="0"/>
              <a:t>Introduced 5 tier classification system: </a:t>
            </a:r>
          </a:p>
          <a:p>
            <a:pPr lvl="1"/>
            <a:r>
              <a:rPr lang="en-GB" b="1" dirty="0"/>
              <a:t>Pathogenic/Likely Pathogenic/VUS/Likely benign/Benign</a:t>
            </a:r>
          </a:p>
          <a:p>
            <a:pPr marL="285750" indent="-285750">
              <a:buFont typeface="Arial" panose="020B0604020202020204" pitchFamily="34" charset="0"/>
              <a:buChar char="•"/>
            </a:pPr>
            <a:endParaRPr lang="en-GB" b="1" dirty="0"/>
          </a:p>
          <a:p>
            <a:pPr marL="285750" indent="-285750">
              <a:buFont typeface="Arial" panose="020B0604020202020204" pitchFamily="34" charset="0"/>
              <a:buChar char="•"/>
            </a:pPr>
            <a:r>
              <a:rPr lang="en-GB" b="1" dirty="0"/>
              <a:t>Systematic classification system based on a standardised scoring system</a:t>
            </a:r>
          </a:p>
          <a:p>
            <a:pPr marL="285750" indent="-285750">
              <a:buFont typeface="Arial" panose="020B0604020202020204" pitchFamily="34" charset="0"/>
              <a:buChar char="•"/>
            </a:pPr>
            <a:endParaRPr lang="en-GB" b="1" dirty="0"/>
          </a:p>
          <a:p>
            <a:pPr marL="285750" indent="-285750">
              <a:buFont typeface="Arial" panose="020B0604020202020204" pitchFamily="34" charset="0"/>
              <a:buChar char="•"/>
            </a:pPr>
            <a:r>
              <a:rPr lang="en-GB" b="1" dirty="0">
                <a:solidFill>
                  <a:srgbClr val="FF0000"/>
                </a:solidFill>
              </a:rPr>
              <a:t>“Domains” defined with differing strengths applicable</a:t>
            </a:r>
          </a:p>
          <a:p>
            <a:pPr marL="285750" indent="-285750">
              <a:buFont typeface="Arial" panose="020B0604020202020204" pitchFamily="34" charset="0"/>
              <a:buChar char="•"/>
            </a:pPr>
            <a:endParaRPr lang="en-GB" b="1" dirty="0"/>
          </a:p>
          <a:p>
            <a:pPr marL="285750" indent="-285750">
              <a:buFont typeface="Arial" panose="020B0604020202020204" pitchFamily="34" charset="0"/>
              <a:buChar char="•"/>
            </a:pPr>
            <a:r>
              <a:rPr lang="en-GB" b="1" dirty="0"/>
              <a:t>Generic guidance for all rare disease</a:t>
            </a:r>
          </a:p>
        </p:txBody>
      </p:sp>
      <p:pic>
        <p:nvPicPr>
          <p:cNvPr id="8" name="Picture 7"/>
          <p:cNvPicPr>
            <a:picLocks noChangeAspect="1"/>
          </p:cNvPicPr>
          <p:nvPr/>
        </p:nvPicPr>
        <p:blipFill>
          <a:blip r:embed="rId3"/>
          <a:stretch>
            <a:fillRect/>
          </a:stretch>
        </p:blipFill>
        <p:spPr>
          <a:xfrm>
            <a:off x="5400675" y="333958"/>
            <a:ext cx="6791325" cy="5219700"/>
          </a:xfrm>
          <a:prstGeom prst="rect">
            <a:avLst/>
          </a:prstGeom>
        </p:spPr>
      </p:pic>
      <p:sp>
        <p:nvSpPr>
          <p:cNvPr id="5" name="Rounded Rectangle 4"/>
          <p:cNvSpPr/>
          <p:nvPr/>
        </p:nvSpPr>
        <p:spPr>
          <a:xfrm>
            <a:off x="5631365" y="747132"/>
            <a:ext cx="702527" cy="480652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rotWithShape="1">
          <a:blip r:embed="rId4"/>
          <a:srcRect b="29654"/>
          <a:stretch/>
        </p:blipFill>
        <p:spPr>
          <a:xfrm>
            <a:off x="110345" y="201346"/>
            <a:ext cx="5356590" cy="2435836"/>
          </a:xfrm>
          <a:prstGeom prst="rect">
            <a:avLst/>
          </a:prstGeom>
          <a:ln>
            <a:solidFill>
              <a:schemeClr val="tx1"/>
            </a:solidFill>
          </a:ln>
        </p:spPr>
      </p:pic>
    </p:spTree>
    <p:extLst>
      <p:ext uri="{BB962C8B-B14F-4D97-AF65-F5344CB8AC3E}">
        <p14:creationId xmlns:p14="http://schemas.microsoft.com/office/powerpoint/2010/main" val="5474076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00000000-0008-0000-0400-000002000000}"/>
              </a:ext>
            </a:extLst>
          </p:cNvPr>
          <p:cNvGraphicFramePr>
            <a:graphicFrameLocks/>
          </p:cNvGraphicFramePr>
          <p:nvPr>
            <p:extLst>
              <p:ext uri="{D42A27DB-BD31-4B8C-83A1-F6EECF244321}">
                <p14:modId xmlns:p14="http://schemas.microsoft.com/office/powerpoint/2010/main" val="1239885803"/>
              </p:ext>
            </p:extLst>
          </p:nvPr>
        </p:nvGraphicFramePr>
        <p:xfrm>
          <a:off x="453783" y="431439"/>
          <a:ext cx="11342307" cy="6024028"/>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D331C29F-49E9-4ECB-B7E5-483D72366A19}"/>
              </a:ext>
            </a:extLst>
          </p:cNvPr>
          <p:cNvSpPr txBox="1"/>
          <p:nvPr/>
        </p:nvSpPr>
        <p:spPr>
          <a:xfrm>
            <a:off x="2945747" y="128722"/>
            <a:ext cx="2967373" cy="1323439"/>
          </a:xfrm>
          <a:prstGeom prst="rect">
            <a:avLst/>
          </a:prstGeom>
          <a:noFill/>
          <a:ln w="28575">
            <a:solidFill>
              <a:srgbClr val="6699FF"/>
            </a:solidFill>
          </a:ln>
        </p:spPr>
        <p:txBody>
          <a:bodyPr wrap="square">
            <a:spAutoFit/>
          </a:bodyPr>
          <a:lstStyle/>
          <a:p>
            <a:r>
              <a:rPr lang="en-GB" sz="1600" dirty="0"/>
              <a:t>PVS1_V.S.: This variant would undergo NMD, following RUNX1 guidelines. Based on CanVIG-UK guidelines, the stop codon is outside 100bp. </a:t>
            </a:r>
          </a:p>
        </p:txBody>
      </p:sp>
      <p:cxnSp>
        <p:nvCxnSpPr>
          <p:cNvPr id="7" name="Elbow Connector 6"/>
          <p:cNvCxnSpPr>
            <a:stCxn id="5" idx="1"/>
          </p:cNvCxnSpPr>
          <p:nvPr/>
        </p:nvCxnSpPr>
        <p:spPr>
          <a:xfrm rot="10800000" flipV="1">
            <a:off x="2280621" y="790441"/>
            <a:ext cx="665126" cy="40365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6A59944-BA1A-46BD-B228-69C21B12582E}"/>
              </a:ext>
            </a:extLst>
          </p:cNvPr>
          <p:cNvSpPr txBox="1"/>
          <p:nvPr/>
        </p:nvSpPr>
        <p:spPr>
          <a:xfrm>
            <a:off x="6815245" y="621163"/>
            <a:ext cx="3541902" cy="338554"/>
          </a:xfrm>
          <a:prstGeom prst="rect">
            <a:avLst/>
          </a:prstGeom>
          <a:noFill/>
          <a:ln w="28575">
            <a:solidFill>
              <a:srgbClr val="6699FF"/>
            </a:solidFill>
          </a:ln>
        </p:spPr>
        <p:txBody>
          <a:bodyPr wrap="square">
            <a:spAutoFit/>
          </a:bodyPr>
          <a:lstStyle/>
          <a:p>
            <a:r>
              <a:rPr lang="en-GB" sz="1600" dirty="0"/>
              <a:t>PM2_sup: As per RUNX1 specification</a:t>
            </a:r>
          </a:p>
        </p:txBody>
      </p:sp>
      <p:cxnSp>
        <p:nvCxnSpPr>
          <p:cNvPr id="9" name="Straight Connector 8">
            <a:extLst>
              <a:ext uri="{FF2B5EF4-FFF2-40B4-BE49-F238E27FC236}">
                <a16:creationId xmlns:a16="http://schemas.microsoft.com/office/drawing/2014/main" id="{5D88BB3C-9F7D-475C-9234-D8E29E2E264B}"/>
              </a:ext>
            </a:extLst>
          </p:cNvPr>
          <p:cNvCxnSpPr/>
          <p:nvPr/>
        </p:nvCxnSpPr>
        <p:spPr>
          <a:xfrm>
            <a:off x="8591725" y="957255"/>
            <a:ext cx="0" cy="1518407"/>
          </a:xfrm>
          <a:prstGeom prst="line">
            <a:avLst/>
          </a:prstGeom>
          <a:ln w="28575">
            <a:solidFill>
              <a:srgbClr val="6699FF"/>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FA05B69-0097-43EF-AD23-1BB73868A045}"/>
              </a:ext>
            </a:extLst>
          </p:cNvPr>
          <p:cNvSpPr txBox="1"/>
          <p:nvPr/>
        </p:nvSpPr>
        <p:spPr>
          <a:xfrm>
            <a:off x="9569740" y="2917272"/>
            <a:ext cx="2187429" cy="830997"/>
          </a:xfrm>
          <a:prstGeom prst="rect">
            <a:avLst/>
          </a:prstGeom>
          <a:noFill/>
          <a:ln w="28575">
            <a:solidFill>
              <a:srgbClr val="6699FF"/>
            </a:solidFill>
          </a:ln>
        </p:spPr>
        <p:txBody>
          <a:bodyPr wrap="square">
            <a:spAutoFit/>
          </a:bodyPr>
          <a:lstStyle/>
          <a:p>
            <a:r>
              <a:rPr lang="en-GB" sz="1600" dirty="0"/>
              <a:t>Use of PM5_supp along with PVS1 suggested in RUNX1 specification</a:t>
            </a:r>
          </a:p>
        </p:txBody>
      </p:sp>
      <p:sp>
        <p:nvSpPr>
          <p:cNvPr id="11" name="TextBox 10">
            <a:extLst>
              <a:ext uri="{FF2B5EF4-FFF2-40B4-BE49-F238E27FC236}">
                <a16:creationId xmlns:a16="http://schemas.microsoft.com/office/drawing/2014/main" id="{0213590C-7563-4B7B-875A-C1757AB9FC7A}"/>
              </a:ext>
            </a:extLst>
          </p:cNvPr>
          <p:cNvSpPr txBox="1"/>
          <p:nvPr/>
        </p:nvSpPr>
        <p:spPr>
          <a:xfrm>
            <a:off x="5008977" y="1567170"/>
            <a:ext cx="2799317" cy="1569660"/>
          </a:xfrm>
          <a:prstGeom prst="rect">
            <a:avLst/>
          </a:prstGeom>
          <a:noFill/>
          <a:ln w="28575">
            <a:solidFill>
              <a:srgbClr val="6699FF"/>
            </a:solidFill>
          </a:ln>
        </p:spPr>
        <p:txBody>
          <a:bodyPr wrap="square">
            <a:spAutoFit/>
          </a:bodyPr>
          <a:lstStyle/>
          <a:p>
            <a:r>
              <a:rPr lang="en-GB" sz="1600" dirty="0"/>
              <a:t>PS4_mod: Took into consideration the cases reported on </a:t>
            </a:r>
            <a:r>
              <a:rPr lang="en-GB" sz="1600" dirty="0" err="1"/>
              <a:t>ClinVar</a:t>
            </a:r>
            <a:r>
              <a:rPr lang="en-GB" sz="1600" dirty="0"/>
              <a:t> (3 submissions as germline and assumed that patients have a RUNX1 phenotype).</a:t>
            </a:r>
          </a:p>
        </p:txBody>
      </p:sp>
      <p:cxnSp>
        <p:nvCxnSpPr>
          <p:cNvPr id="12" name="Straight Connector 11">
            <a:extLst>
              <a:ext uri="{FF2B5EF4-FFF2-40B4-BE49-F238E27FC236}">
                <a16:creationId xmlns:a16="http://schemas.microsoft.com/office/drawing/2014/main" id="{BA9CF42D-E9B2-4925-9C02-9620F2D11D67}"/>
              </a:ext>
            </a:extLst>
          </p:cNvPr>
          <p:cNvCxnSpPr/>
          <p:nvPr/>
        </p:nvCxnSpPr>
        <p:spPr>
          <a:xfrm>
            <a:off x="6408636" y="3137381"/>
            <a:ext cx="0" cy="1518407"/>
          </a:xfrm>
          <a:prstGeom prst="line">
            <a:avLst/>
          </a:prstGeom>
          <a:ln w="28575">
            <a:solidFill>
              <a:srgbClr val="6699FF"/>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2806041-D229-4CF8-989A-52BBA0D86FF7}"/>
              </a:ext>
            </a:extLst>
          </p:cNvPr>
          <p:cNvSpPr txBox="1"/>
          <p:nvPr/>
        </p:nvSpPr>
        <p:spPr>
          <a:xfrm>
            <a:off x="231205" y="6132301"/>
            <a:ext cx="3907172" cy="646331"/>
          </a:xfrm>
          <a:prstGeom prst="rect">
            <a:avLst/>
          </a:prstGeom>
          <a:noFill/>
          <a:ln w="28575">
            <a:solidFill>
              <a:srgbClr val="C00000"/>
            </a:solidFill>
          </a:ln>
        </p:spPr>
        <p:txBody>
          <a:bodyPr wrap="square">
            <a:spAutoFit/>
          </a:bodyPr>
          <a:lstStyle/>
          <a:p>
            <a:r>
              <a:rPr lang="en-GB" sz="1200" dirty="0"/>
              <a:t>PM1: CanVIG-UK guidelines does not permit the use of PVS1 with PM1. RUNX1 guidelines does not specify this criteria.</a:t>
            </a:r>
          </a:p>
        </p:txBody>
      </p:sp>
      <p:sp>
        <p:nvSpPr>
          <p:cNvPr id="2" name="Rounded Rectangle 1"/>
          <p:cNvSpPr/>
          <p:nvPr/>
        </p:nvSpPr>
        <p:spPr>
          <a:xfrm>
            <a:off x="3708806" y="5427878"/>
            <a:ext cx="3328416" cy="64373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p:cNvSpPr/>
          <p:nvPr/>
        </p:nvSpPr>
        <p:spPr>
          <a:xfrm>
            <a:off x="10205225" y="5427878"/>
            <a:ext cx="780986" cy="64373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74367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7786" y="283780"/>
            <a:ext cx="7597336" cy="369332"/>
          </a:xfrm>
          <a:prstGeom prst="rect">
            <a:avLst/>
          </a:prstGeom>
          <a:noFill/>
        </p:spPr>
        <p:txBody>
          <a:bodyPr wrap="none" rtlCol="0">
            <a:spAutoFit/>
          </a:bodyPr>
          <a:lstStyle/>
          <a:p>
            <a:r>
              <a:rPr lang="en-GB" b="1" dirty="0"/>
              <a:t>Variant 2: NM_001754.4,</a:t>
            </a:r>
            <a:r>
              <a:rPr lang="en-GB" dirty="0"/>
              <a:t> </a:t>
            </a:r>
            <a:r>
              <a:rPr lang="en-GB" b="1" dirty="0"/>
              <a:t>RUNX1</a:t>
            </a:r>
            <a:r>
              <a:rPr lang="en-GB" dirty="0"/>
              <a:t> </a:t>
            </a:r>
            <a:r>
              <a:rPr lang="en-GB" b="1" dirty="0"/>
              <a:t>c.1441T&gt;G </a:t>
            </a:r>
            <a:r>
              <a:rPr lang="en-GB" dirty="0"/>
              <a:t> </a:t>
            </a:r>
            <a:r>
              <a:rPr lang="en-GB" b="1" dirty="0"/>
              <a:t>p.(Ter481GlyextTer52) </a:t>
            </a:r>
            <a:r>
              <a:rPr lang="en-GB" dirty="0"/>
              <a:t> VAF=48% </a:t>
            </a:r>
          </a:p>
        </p:txBody>
      </p:sp>
      <p:pic>
        <p:nvPicPr>
          <p:cNvPr id="6" name="Picture 5"/>
          <p:cNvPicPr>
            <a:picLocks noChangeAspect="1"/>
          </p:cNvPicPr>
          <p:nvPr/>
        </p:nvPicPr>
        <p:blipFill>
          <a:blip r:embed="rId3"/>
          <a:stretch>
            <a:fillRect/>
          </a:stretch>
        </p:blipFill>
        <p:spPr>
          <a:xfrm>
            <a:off x="135624" y="2274848"/>
            <a:ext cx="5137942" cy="3731105"/>
          </a:xfrm>
          <a:prstGeom prst="rect">
            <a:avLst/>
          </a:prstGeom>
          <a:ln>
            <a:solidFill>
              <a:schemeClr val="accent1"/>
            </a:solidFill>
          </a:ln>
        </p:spPr>
      </p:pic>
      <p:sp>
        <p:nvSpPr>
          <p:cNvPr id="3" name="TextBox 2"/>
          <p:cNvSpPr txBox="1"/>
          <p:nvPr/>
        </p:nvSpPr>
        <p:spPr>
          <a:xfrm>
            <a:off x="882869" y="6005953"/>
            <a:ext cx="3394968" cy="369332"/>
          </a:xfrm>
          <a:prstGeom prst="rect">
            <a:avLst/>
          </a:prstGeom>
          <a:noFill/>
        </p:spPr>
        <p:txBody>
          <a:bodyPr wrap="none" rtlCol="0">
            <a:spAutoFit/>
          </a:bodyPr>
          <a:lstStyle/>
          <a:p>
            <a:pPr marL="285750" indent="-285750">
              <a:buFont typeface="Arial" panose="020B0604020202020204" pitchFamily="34" charset="0"/>
              <a:buChar char="•"/>
            </a:pPr>
            <a:r>
              <a:rPr lang="en-GB" dirty="0"/>
              <a:t>After c.1440, so </a:t>
            </a:r>
            <a:r>
              <a:rPr lang="en-GB" dirty="0">
                <a:solidFill>
                  <a:srgbClr val="FF0000"/>
                </a:solidFill>
              </a:rPr>
              <a:t>PVS1_str is n/a</a:t>
            </a:r>
          </a:p>
        </p:txBody>
      </p:sp>
      <p:pic>
        <p:nvPicPr>
          <p:cNvPr id="7" name="Picture 6"/>
          <p:cNvPicPr>
            <a:picLocks noChangeAspect="1"/>
          </p:cNvPicPr>
          <p:nvPr/>
        </p:nvPicPr>
        <p:blipFill>
          <a:blip r:embed="rId4"/>
          <a:stretch>
            <a:fillRect/>
          </a:stretch>
        </p:blipFill>
        <p:spPr>
          <a:xfrm>
            <a:off x="5682216" y="2270237"/>
            <a:ext cx="6066939" cy="3383678"/>
          </a:xfrm>
          <a:prstGeom prst="rect">
            <a:avLst/>
          </a:prstGeom>
          <a:ln>
            <a:solidFill>
              <a:schemeClr val="accent1"/>
            </a:solidFill>
          </a:ln>
        </p:spPr>
      </p:pic>
      <p:sp>
        <p:nvSpPr>
          <p:cNvPr id="8" name="TextBox 7"/>
          <p:cNvSpPr txBox="1"/>
          <p:nvPr/>
        </p:nvSpPr>
        <p:spPr>
          <a:xfrm>
            <a:off x="5770436" y="5867453"/>
            <a:ext cx="5901401" cy="646331"/>
          </a:xfrm>
          <a:prstGeom prst="rect">
            <a:avLst/>
          </a:prstGeom>
          <a:noFill/>
        </p:spPr>
        <p:txBody>
          <a:bodyPr wrap="square" rtlCol="0">
            <a:spAutoFit/>
          </a:bodyPr>
          <a:lstStyle/>
          <a:p>
            <a:pPr marL="285750" indent="-285750">
              <a:buFont typeface="Arial" panose="020B0604020202020204" pitchFamily="34" charset="0"/>
              <a:buChar char="•"/>
            </a:pPr>
            <a:r>
              <a:rPr lang="en-GB" dirty="0"/>
              <a:t>Frameshift and extension, is NSD likely to occur (null where PVS1_vs would be applicable)?</a:t>
            </a:r>
          </a:p>
        </p:txBody>
      </p:sp>
      <p:pic>
        <p:nvPicPr>
          <p:cNvPr id="13" name="Picture 12"/>
          <p:cNvPicPr>
            <a:picLocks noChangeAspect="1"/>
          </p:cNvPicPr>
          <p:nvPr/>
        </p:nvPicPr>
        <p:blipFill>
          <a:blip r:embed="rId5"/>
          <a:stretch>
            <a:fillRect/>
          </a:stretch>
        </p:blipFill>
        <p:spPr>
          <a:xfrm>
            <a:off x="135624" y="1171736"/>
            <a:ext cx="11968047" cy="1008958"/>
          </a:xfrm>
          <a:prstGeom prst="rect">
            <a:avLst/>
          </a:prstGeom>
          <a:ln>
            <a:solidFill>
              <a:schemeClr val="accent1"/>
            </a:solidFill>
          </a:ln>
        </p:spPr>
      </p:pic>
      <p:sp>
        <p:nvSpPr>
          <p:cNvPr id="4" name="TextBox 3"/>
          <p:cNvSpPr txBox="1"/>
          <p:nvPr/>
        </p:nvSpPr>
        <p:spPr>
          <a:xfrm>
            <a:off x="417786" y="724101"/>
            <a:ext cx="9819676" cy="369332"/>
          </a:xfrm>
          <a:prstGeom prst="rect">
            <a:avLst/>
          </a:prstGeom>
          <a:noFill/>
        </p:spPr>
        <p:txBody>
          <a:bodyPr wrap="none" rtlCol="0">
            <a:spAutoFit/>
          </a:bodyPr>
          <a:lstStyle/>
          <a:p>
            <a:pPr marL="285750" indent="-285750">
              <a:buFont typeface="Arial" panose="020B0604020202020204" pitchFamily="34" charset="0"/>
              <a:buChar char="•"/>
            </a:pPr>
            <a:r>
              <a:rPr lang="en-GB" dirty="0"/>
              <a:t>First base of Termination codon is altered so you have read through and extension of native protein </a:t>
            </a:r>
          </a:p>
        </p:txBody>
      </p:sp>
      <p:sp>
        <p:nvSpPr>
          <p:cNvPr id="5" name="Down Arrow 4"/>
          <p:cNvSpPr/>
          <p:nvPr/>
        </p:nvSpPr>
        <p:spPr>
          <a:xfrm>
            <a:off x="5141167" y="1436914"/>
            <a:ext cx="132399" cy="239301"/>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640465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96614" y="1983026"/>
            <a:ext cx="4712747" cy="3140767"/>
          </a:xfrm>
          <a:prstGeom prst="rect">
            <a:avLst/>
          </a:prstGeom>
        </p:spPr>
      </p:pic>
      <p:pic>
        <p:nvPicPr>
          <p:cNvPr id="6" name="Picture 5"/>
          <p:cNvPicPr>
            <a:picLocks noChangeAspect="1"/>
          </p:cNvPicPr>
          <p:nvPr/>
        </p:nvPicPr>
        <p:blipFill>
          <a:blip r:embed="rId4"/>
          <a:stretch>
            <a:fillRect/>
          </a:stretch>
        </p:blipFill>
        <p:spPr>
          <a:xfrm>
            <a:off x="1038553" y="952434"/>
            <a:ext cx="9337128" cy="985877"/>
          </a:xfrm>
          <a:prstGeom prst="rect">
            <a:avLst/>
          </a:prstGeom>
        </p:spPr>
      </p:pic>
      <p:pic>
        <p:nvPicPr>
          <p:cNvPr id="7" name="Picture 6"/>
          <p:cNvPicPr>
            <a:picLocks noChangeAspect="1"/>
          </p:cNvPicPr>
          <p:nvPr/>
        </p:nvPicPr>
        <p:blipFill>
          <a:blip r:embed="rId5"/>
          <a:stretch>
            <a:fillRect/>
          </a:stretch>
        </p:blipFill>
        <p:spPr>
          <a:xfrm>
            <a:off x="5589015" y="2923949"/>
            <a:ext cx="6279654" cy="1858008"/>
          </a:xfrm>
          <a:prstGeom prst="rect">
            <a:avLst/>
          </a:prstGeom>
        </p:spPr>
      </p:pic>
      <p:sp>
        <p:nvSpPr>
          <p:cNvPr id="8" name="TextBox 7"/>
          <p:cNvSpPr txBox="1"/>
          <p:nvPr/>
        </p:nvSpPr>
        <p:spPr>
          <a:xfrm>
            <a:off x="506684" y="5367446"/>
            <a:ext cx="11063285" cy="1200329"/>
          </a:xfrm>
          <a:prstGeom prst="rect">
            <a:avLst/>
          </a:prstGeom>
          <a:noFill/>
        </p:spPr>
        <p:txBody>
          <a:bodyPr wrap="none" rtlCol="0">
            <a:spAutoFit/>
          </a:bodyPr>
          <a:lstStyle/>
          <a:p>
            <a:pPr marL="285750" indent="-285750">
              <a:buFont typeface="Arial" panose="020B0604020202020204" pitchFamily="34" charset="0"/>
              <a:buChar char="•"/>
            </a:pPr>
            <a:r>
              <a:rPr lang="en-GB" dirty="0"/>
              <a:t>PTC in 3’UTR upstream of the </a:t>
            </a:r>
            <a:r>
              <a:rPr lang="en-GB" dirty="0" err="1"/>
              <a:t>PolyA</a:t>
            </a:r>
            <a:r>
              <a:rPr lang="en-GB" dirty="0"/>
              <a:t> site so ribosome can dissociate and NSD unlikely to occur (</a:t>
            </a:r>
            <a:r>
              <a:rPr lang="en-GB" dirty="0">
                <a:solidFill>
                  <a:srgbClr val="FF0000"/>
                </a:solidFill>
              </a:rPr>
              <a:t>PVS1_vs is n/a</a:t>
            </a:r>
            <a:r>
              <a:rPr lang="en-GB" dirty="0"/>
              <a:t>).</a:t>
            </a:r>
          </a:p>
          <a:p>
            <a:pPr marL="285750" indent="-285750">
              <a:buFont typeface="Arial" panose="020B0604020202020204" pitchFamily="34" charset="0"/>
              <a:buChar char="•"/>
            </a:pPr>
            <a:r>
              <a:rPr lang="en-GB" dirty="0"/>
              <a:t>In this scenario it is an extension of the native protein whose consequence is undetermined so </a:t>
            </a:r>
            <a:r>
              <a:rPr lang="en-GB" dirty="0">
                <a:solidFill>
                  <a:srgbClr val="FF0000"/>
                </a:solidFill>
              </a:rPr>
              <a:t>PM4</a:t>
            </a:r>
            <a:r>
              <a:rPr lang="en-GB" dirty="0"/>
              <a:t> is applicable.</a:t>
            </a:r>
          </a:p>
          <a:p>
            <a:pPr marL="285750" indent="-285750">
              <a:buFont typeface="Arial" panose="020B0604020202020204" pitchFamily="34" charset="0"/>
              <a:buChar char="•"/>
            </a:pPr>
            <a:r>
              <a:rPr lang="en-GB" dirty="0">
                <a:solidFill>
                  <a:srgbClr val="FF0000"/>
                </a:solidFill>
              </a:rPr>
              <a:t>NB: PM4 in VCEP guidance only relates to the RHD.</a:t>
            </a:r>
          </a:p>
          <a:p>
            <a:pPr marL="285750" indent="-285750">
              <a:buFont typeface="Arial" panose="020B0604020202020204" pitchFamily="34" charset="0"/>
              <a:buChar char="•"/>
            </a:pPr>
            <a:r>
              <a:rPr lang="en-GB" dirty="0">
                <a:solidFill>
                  <a:srgbClr val="0070C0"/>
                </a:solidFill>
              </a:rPr>
              <a:t>Summary: PM4_mod &amp; PM2_sup (absent </a:t>
            </a:r>
            <a:r>
              <a:rPr lang="en-GB" dirty="0" err="1">
                <a:solidFill>
                  <a:srgbClr val="0070C0"/>
                </a:solidFill>
              </a:rPr>
              <a:t>gnomAD</a:t>
            </a:r>
            <a:r>
              <a:rPr lang="en-GB" dirty="0">
                <a:solidFill>
                  <a:srgbClr val="0070C0"/>
                </a:solidFill>
              </a:rPr>
              <a:t>): VUS</a:t>
            </a:r>
          </a:p>
        </p:txBody>
      </p:sp>
      <p:sp>
        <p:nvSpPr>
          <p:cNvPr id="10" name="Down Arrow 9"/>
          <p:cNvSpPr/>
          <p:nvPr/>
        </p:nvSpPr>
        <p:spPr>
          <a:xfrm>
            <a:off x="5838909" y="2829910"/>
            <a:ext cx="152119" cy="29166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5707117" y="2498503"/>
            <a:ext cx="2069734" cy="307777"/>
          </a:xfrm>
          <a:prstGeom prst="rect">
            <a:avLst/>
          </a:prstGeom>
          <a:noFill/>
        </p:spPr>
        <p:txBody>
          <a:bodyPr wrap="none" rtlCol="0">
            <a:spAutoFit/>
          </a:bodyPr>
          <a:lstStyle/>
          <a:p>
            <a:r>
              <a:rPr lang="en-GB" sz="1400" dirty="0"/>
              <a:t>Native Termination codon</a:t>
            </a:r>
          </a:p>
        </p:txBody>
      </p:sp>
      <p:sp>
        <p:nvSpPr>
          <p:cNvPr id="12" name="Down Arrow 11"/>
          <p:cNvSpPr/>
          <p:nvPr/>
        </p:nvSpPr>
        <p:spPr>
          <a:xfrm>
            <a:off x="6881488" y="3129455"/>
            <a:ext cx="152119" cy="41602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6741984" y="2797825"/>
            <a:ext cx="2565126" cy="307777"/>
          </a:xfrm>
          <a:prstGeom prst="rect">
            <a:avLst/>
          </a:prstGeom>
          <a:noFill/>
        </p:spPr>
        <p:txBody>
          <a:bodyPr wrap="none" rtlCol="0">
            <a:spAutoFit/>
          </a:bodyPr>
          <a:lstStyle/>
          <a:p>
            <a:r>
              <a:rPr lang="en-GB" sz="1400" dirty="0"/>
              <a:t>New in frame termination codon</a:t>
            </a:r>
          </a:p>
        </p:txBody>
      </p:sp>
      <p:sp>
        <p:nvSpPr>
          <p:cNvPr id="14" name="TextBox 13"/>
          <p:cNvSpPr txBox="1"/>
          <p:nvPr/>
        </p:nvSpPr>
        <p:spPr>
          <a:xfrm>
            <a:off x="417786" y="283780"/>
            <a:ext cx="7597336" cy="369332"/>
          </a:xfrm>
          <a:prstGeom prst="rect">
            <a:avLst/>
          </a:prstGeom>
          <a:noFill/>
        </p:spPr>
        <p:txBody>
          <a:bodyPr wrap="none" rtlCol="0">
            <a:spAutoFit/>
          </a:bodyPr>
          <a:lstStyle/>
          <a:p>
            <a:r>
              <a:rPr lang="en-GB" b="1" dirty="0"/>
              <a:t>Variant 2: NM_001754.4,</a:t>
            </a:r>
            <a:r>
              <a:rPr lang="en-GB" dirty="0"/>
              <a:t> </a:t>
            </a:r>
            <a:r>
              <a:rPr lang="en-GB" b="1" dirty="0"/>
              <a:t>RUNX1</a:t>
            </a:r>
            <a:r>
              <a:rPr lang="en-GB" dirty="0"/>
              <a:t> </a:t>
            </a:r>
            <a:r>
              <a:rPr lang="en-GB" b="1" dirty="0"/>
              <a:t>c.1441T&gt;G </a:t>
            </a:r>
            <a:r>
              <a:rPr lang="en-GB" dirty="0"/>
              <a:t> </a:t>
            </a:r>
            <a:r>
              <a:rPr lang="en-GB" b="1" dirty="0"/>
              <a:t>p.(Ter481GlyextTer52) </a:t>
            </a:r>
            <a:r>
              <a:rPr lang="en-GB" dirty="0"/>
              <a:t> VAF=48% </a:t>
            </a:r>
          </a:p>
        </p:txBody>
      </p:sp>
    </p:spTree>
    <p:extLst>
      <p:ext uri="{BB962C8B-B14F-4D97-AF65-F5344CB8AC3E}">
        <p14:creationId xmlns:p14="http://schemas.microsoft.com/office/powerpoint/2010/main" val="15705423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6614" y="433552"/>
            <a:ext cx="8110169" cy="369332"/>
          </a:xfrm>
          <a:prstGeom prst="rect">
            <a:avLst/>
          </a:prstGeom>
          <a:noFill/>
        </p:spPr>
        <p:txBody>
          <a:bodyPr wrap="none" rtlCol="0">
            <a:spAutoFit/>
          </a:bodyPr>
          <a:lstStyle/>
          <a:p>
            <a:r>
              <a:rPr lang="en-GB" b="1" dirty="0"/>
              <a:t>Variant 3: NM_001754.4,</a:t>
            </a:r>
            <a:r>
              <a:rPr lang="en-GB" dirty="0"/>
              <a:t> </a:t>
            </a:r>
            <a:r>
              <a:rPr lang="en-GB" b="1" dirty="0"/>
              <a:t>RUNX1</a:t>
            </a:r>
            <a:r>
              <a:rPr lang="en-GB" dirty="0"/>
              <a:t> </a:t>
            </a:r>
            <a:r>
              <a:rPr lang="en-GB" b="1" dirty="0"/>
              <a:t>c.1426_1436del </a:t>
            </a:r>
            <a:r>
              <a:rPr lang="en-GB" dirty="0"/>
              <a:t> </a:t>
            </a:r>
            <a:r>
              <a:rPr lang="en-GB" b="1" dirty="0"/>
              <a:t>p.(Val476LeufsTer120) </a:t>
            </a:r>
            <a:r>
              <a:rPr lang="en-GB" dirty="0"/>
              <a:t> VAF=40% </a:t>
            </a:r>
          </a:p>
        </p:txBody>
      </p:sp>
      <p:pic>
        <p:nvPicPr>
          <p:cNvPr id="5" name="Picture 4"/>
          <p:cNvPicPr>
            <a:picLocks noChangeAspect="1"/>
          </p:cNvPicPr>
          <p:nvPr/>
        </p:nvPicPr>
        <p:blipFill>
          <a:blip r:embed="rId2"/>
          <a:stretch>
            <a:fillRect/>
          </a:stretch>
        </p:blipFill>
        <p:spPr>
          <a:xfrm>
            <a:off x="5817476" y="1254929"/>
            <a:ext cx="4879428" cy="3886059"/>
          </a:xfrm>
          <a:prstGeom prst="rect">
            <a:avLst/>
          </a:prstGeom>
        </p:spPr>
      </p:pic>
      <p:sp>
        <p:nvSpPr>
          <p:cNvPr id="6" name="TextBox 5"/>
          <p:cNvSpPr txBox="1"/>
          <p:nvPr/>
        </p:nvSpPr>
        <p:spPr>
          <a:xfrm>
            <a:off x="1119352" y="5975529"/>
            <a:ext cx="8777980" cy="646331"/>
          </a:xfrm>
          <a:prstGeom prst="rect">
            <a:avLst/>
          </a:prstGeom>
          <a:noFill/>
        </p:spPr>
        <p:txBody>
          <a:bodyPr wrap="none" rtlCol="0">
            <a:spAutoFit/>
          </a:bodyPr>
          <a:lstStyle/>
          <a:p>
            <a:pPr marL="285750" indent="-285750">
              <a:buFont typeface="Arial" panose="020B0604020202020204" pitchFamily="34" charset="0"/>
              <a:buChar char="•"/>
            </a:pPr>
            <a:r>
              <a:rPr lang="en-GB" dirty="0"/>
              <a:t>In this case you have a frameshift and extension beyond normal termination codon</a:t>
            </a:r>
          </a:p>
          <a:p>
            <a:pPr marL="285750" indent="-285750">
              <a:buFont typeface="Arial" panose="020B0604020202020204" pitchFamily="34" charset="0"/>
              <a:buChar char="•"/>
            </a:pPr>
            <a:r>
              <a:rPr lang="en-GB" dirty="0"/>
              <a:t>Before c.1440, so </a:t>
            </a:r>
            <a:r>
              <a:rPr lang="en-GB" dirty="0">
                <a:solidFill>
                  <a:srgbClr val="FF0000"/>
                </a:solidFill>
              </a:rPr>
              <a:t>PVS1_str, </a:t>
            </a:r>
            <a:r>
              <a:rPr lang="en-GB" u="sng" dirty="0"/>
              <a:t>however</a:t>
            </a:r>
            <a:r>
              <a:rPr lang="en-GB" dirty="0"/>
              <a:t> if NSD occurs then PVS1_vs may be applicable (null)</a:t>
            </a:r>
          </a:p>
        </p:txBody>
      </p:sp>
      <p:pic>
        <p:nvPicPr>
          <p:cNvPr id="7" name="Picture 6"/>
          <p:cNvPicPr>
            <a:picLocks noChangeAspect="1"/>
          </p:cNvPicPr>
          <p:nvPr/>
        </p:nvPicPr>
        <p:blipFill>
          <a:blip r:embed="rId3"/>
          <a:stretch>
            <a:fillRect/>
          </a:stretch>
        </p:blipFill>
        <p:spPr>
          <a:xfrm>
            <a:off x="1216305" y="860791"/>
            <a:ext cx="4217357" cy="5056831"/>
          </a:xfrm>
          <a:prstGeom prst="rect">
            <a:avLst/>
          </a:prstGeom>
        </p:spPr>
      </p:pic>
    </p:spTree>
    <p:extLst>
      <p:ext uri="{BB962C8B-B14F-4D97-AF65-F5344CB8AC3E}">
        <p14:creationId xmlns:p14="http://schemas.microsoft.com/office/powerpoint/2010/main" val="35731485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029971" y="2185246"/>
            <a:ext cx="6171429" cy="1619048"/>
          </a:xfrm>
          <a:prstGeom prst="rect">
            <a:avLst/>
          </a:prstGeom>
        </p:spPr>
      </p:pic>
      <p:pic>
        <p:nvPicPr>
          <p:cNvPr id="6" name="Picture 5"/>
          <p:cNvPicPr>
            <a:picLocks noChangeAspect="1"/>
          </p:cNvPicPr>
          <p:nvPr/>
        </p:nvPicPr>
        <p:blipFill>
          <a:blip r:embed="rId4"/>
          <a:stretch>
            <a:fillRect/>
          </a:stretch>
        </p:blipFill>
        <p:spPr>
          <a:xfrm>
            <a:off x="7954153" y="378373"/>
            <a:ext cx="2876187" cy="1926018"/>
          </a:xfrm>
          <a:prstGeom prst="rect">
            <a:avLst/>
          </a:prstGeom>
        </p:spPr>
      </p:pic>
      <p:sp>
        <p:nvSpPr>
          <p:cNvPr id="7" name="TextBox 6"/>
          <p:cNvSpPr txBox="1"/>
          <p:nvPr/>
        </p:nvSpPr>
        <p:spPr>
          <a:xfrm>
            <a:off x="1111469" y="3878318"/>
            <a:ext cx="10089931" cy="1477328"/>
          </a:xfrm>
          <a:prstGeom prst="rect">
            <a:avLst/>
          </a:prstGeom>
          <a:noFill/>
        </p:spPr>
        <p:txBody>
          <a:bodyPr wrap="square" rtlCol="0">
            <a:spAutoFit/>
          </a:bodyPr>
          <a:lstStyle/>
          <a:p>
            <a:pPr marL="285750" indent="-285750">
              <a:buFont typeface="Arial" panose="020B0604020202020204" pitchFamily="34" charset="0"/>
              <a:buChar char="•"/>
            </a:pPr>
            <a:r>
              <a:rPr lang="en-GB" dirty="0"/>
              <a:t>In this case the new in frame termination codon overlaps the </a:t>
            </a:r>
            <a:r>
              <a:rPr lang="en-GB" dirty="0" err="1"/>
              <a:t>PolyA</a:t>
            </a:r>
            <a:r>
              <a:rPr lang="en-GB" dirty="0"/>
              <a:t> signal – effect? Ribosomal stalling &amp; transcript degradation?</a:t>
            </a:r>
          </a:p>
          <a:p>
            <a:pPr marL="285750" indent="-285750">
              <a:buFont typeface="Arial" panose="020B0604020202020204" pitchFamily="34" charset="0"/>
              <a:buChar char="•"/>
            </a:pPr>
            <a:r>
              <a:rPr lang="en-GB" dirty="0"/>
              <a:t>Either PVS1_str or PVS1_vstr</a:t>
            </a:r>
          </a:p>
          <a:p>
            <a:pPr marL="285750" indent="-285750">
              <a:buFont typeface="Arial" panose="020B0604020202020204" pitchFamily="34" charset="0"/>
              <a:buChar char="•"/>
            </a:pPr>
            <a:r>
              <a:rPr lang="en-GB" dirty="0"/>
              <a:t>In this scenario even using conservative estimate (</a:t>
            </a:r>
            <a:r>
              <a:rPr lang="en-GB" dirty="0">
                <a:solidFill>
                  <a:srgbClr val="FF0000"/>
                </a:solidFill>
              </a:rPr>
              <a:t>PVS1_str</a:t>
            </a:r>
            <a:r>
              <a:rPr lang="en-GB" dirty="0"/>
              <a:t>) then with absence from </a:t>
            </a:r>
            <a:r>
              <a:rPr lang="en-GB" dirty="0" err="1"/>
              <a:t>gnomAD</a:t>
            </a:r>
            <a:r>
              <a:rPr lang="en-GB" dirty="0"/>
              <a:t> (</a:t>
            </a:r>
            <a:r>
              <a:rPr lang="en-GB" dirty="0">
                <a:solidFill>
                  <a:srgbClr val="FF0000"/>
                </a:solidFill>
              </a:rPr>
              <a:t>PM2_sup</a:t>
            </a:r>
            <a:r>
              <a:rPr lang="en-GB" dirty="0"/>
              <a:t>) &amp; frameshift downstream of c.98 (</a:t>
            </a:r>
            <a:r>
              <a:rPr lang="en-GB" dirty="0">
                <a:solidFill>
                  <a:srgbClr val="FF0000"/>
                </a:solidFill>
              </a:rPr>
              <a:t>PM5_sup</a:t>
            </a:r>
            <a:r>
              <a:rPr lang="en-GB" dirty="0"/>
              <a:t>) then this variant will be Likely Pathogenic. </a:t>
            </a:r>
          </a:p>
        </p:txBody>
      </p:sp>
      <p:pic>
        <p:nvPicPr>
          <p:cNvPr id="8" name="Picture 7"/>
          <p:cNvPicPr>
            <a:picLocks noChangeAspect="1"/>
          </p:cNvPicPr>
          <p:nvPr/>
        </p:nvPicPr>
        <p:blipFill>
          <a:blip r:embed="rId5"/>
          <a:stretch>
            <a:fillRect/>
          </a:stretch>
        </p:blipFill>
        <p:spPr>
          <a:xfrm>
            <a:off x="655932" y="981105"/>
            <a:ext cx="4121318" cy="2408283"/>
          </a:xfrm>
          <a:prstGeom prst="rect">
            <a:avLst/>
          </a:prstGeom>
        </p:spPr>
      </p:pic>
      <p:pic>
        <p:nvPicPr>
          <p:cNvPr id="11" name="Picture 10"/>
          <p:cNvPicPr>
            <a:picLocks noChangeAspect="1"/>
          </p:cNvPicPr>
          <p:nvPr/>
        </p:nvPicPr>
        <p:blipFill>
          <a:blip r:embed="rId6"/>
          <a:stretch>
            <a:fillRect/>
          </a:stretch>
        </p:blipFill>
        <p:spPr>
          <a:xfrm>
            <a:off x="2196826" y="5429670"/>
            <a:ext cx="3305175" cy="1304925"/>
          </a:xfrm>
          <a:prstGeom prst="rect">
            <a:avLst/>
          </a:prstGeom>
        </p:spPr>
      </p:pic>
      <p:pic>
        <p:nvPicPr>
          <p:cNvPr id="12" name="Picture 11"/>
          <p:cNvPicPr>
            <a:picLocks noChangeAspect="1"/>
          </p:cNvPicPr>
          <p:nvPr/>
        </p:nvPicPr>
        <p:blipFill rotWithShape="1">
          <a:blip r:embed="rId7"/>
          <a:srcRect b="39631"/>
          <a:stretch/>
        </p:blipFill>
        <p:spPr>
          <a:xfrm>
            <a:off x="5786868" y="5497834"/>
            <a:ext cx="2943225" cy="994778"/>
          </a:xfrm>
          <a:prstGeom prst="rect">
            <a:avLst/>
          </a:prstGeom>
        </p:spPr>
      </p:pic>
      <p:sp>
        <p:nvSpPr>
          <p:cNvPr id="13" name="Rounded Rectangle 12"/>
          <p:cNvSpPr/>
          <p:nvPr/>
        </p:nvSpPr>
        <p:spPr>
          <a:xfrm>
            <a:off x="2502353" y="5675094"/>
            <a:ext cx="2203655" cy="18130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p:cNvSpPr/>
          <p:nvPr/>
        </p:nvSpPr>
        <p:spPr>
          <a:xfrm>
            <a:off x="2497094" y="6513295"/>
            <a:ext cx="2203655" cy="18130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ed Rectangle 14"/>
          <p:cNvSpPr/>
          <p:nvPr/>
        </p:nvSpPr>
        <p:spPr>
          <a:xfrm>
            <a:off x="6156652" y="6237398"/>
            <a:ext cx="2203655" cy="18130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472965" y="316011"/>
            <a:ext cx="8110169" cy="369332"/>
          </a:xfrm>
          <a:prstGeom prst="rect">
            <a:avLst/>
          </a:prstGeom>
          <a:noFill/>
        </p:spPr>
        <p:txBody>
          <a:bodyPr wrap="none" rtlCol="0">
            <a:spAutoFit/>
          </a:bodyPr>
          <a:lstStyle/>
          <a:p>
            <a:r>
              <a:rPr lang="en-GB" b="1" dirty="0"/>
              <a:t>Variant 3: NM_001754.4,</a:t>
            </a:r>
            <a:r>
              <a:rPr lang="en-GB" dirty="0"/>
              <a:t> </a:t>
            </a:r>
            <a:r>
              <a:rPr lang="en-GB" b="1" dirty="0"/>
              <a:t>RUNX1</a:t>
            </a:r>
            <a:r>
              <a:rPr lang="en-GB" dirty="0"/>
              <a:t> </a:t>
            </a:r>
            <a:r>
              <a:rPr lang="en-GB" b="1" dirty="0"/>
              <a:t>c.1426_1436del </a:t>
            </a:r>
            <a:r>
              <a:rPr lang="en-GB" dirty="0"/>
              <a:t> </a:t>
            </a:r>
            <a:r>
              <a:rPr lang="en-GB" b="1" dirty="0"/>
              <a:t>p.(Val476LeufsTer120) </a:t>
            </a:r>
            <a:r>
              <a:rPr lang="en-GB" dirty="0"/>
              <a:t> VAF=40% </a:t>
            </a:r>
          </a:p>
        </p:txBody>
      </p:sp>
    </p:spTree>
    <p:extLst>
      <p:ext uri="{BB962C8B-B14F-4D97-AF65-F5344CB8AC3E}">
        <p14:creationId xmlns:p14="http://schemas.microsoft.com/office/powerpoint/2010/main" val="32411056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4855" y="409904"/>
            <a:ext cx="6773457" cy="646331"/>
          </a:xfrm>
          <a:prstGeom prst="rect">
            <a:avLst/>
          </a:prstGeom>
          <a:noFill/>
        </p:spPr>
        <p:txBody>
          <a:bodyPr wrap="none" rtlCol="0">
            <a:spAutoFit/>
          </a:bodyPr>
          <a:lstStyle/>
          <a:p>
            <a:r>
              <a:rPr lang="en-GB" b="1" dirty="0"/>
              <a:t>Variant 4: NM_001754.4,</a:t>
            </a:r>
            <a:r>
              <a:rPr lang="en-GB" dirty="0"/>
              <a:t> </a:t>
            </a:r>
            <a:r>
              <a:rPr lang="en-GB" b="1" dirty="0"/>
              <a:t>RUNX1</a:t>
            </a:r>
            <a:r>
              <a:rPr lang="en-GB" dirty="0"/>
              <a:t> </a:t>
            </a:r>
            <a:r>
              <a:rPr lang="en-GB" b="1" dirty="0"/>
              <a:t>c.505A&gt;G</a:t>
            </a:r>
            <a:r>
              <a:rPr lang="en-GB" dirty="0"/>
              <a:t> </a:t>
            </a:r>
            <a:r>
              <a:rPr lang="en-GB" b="1" dirty="0"/>
              <a:t>p.(Arg169Gly)</a:t>
            </a:r>
            <a:r>
              <a:rPr lang="en-GB" dirty="0"/>
              <a:t> VAF=39% &amp;</a:t>
            </a:r>
          </a:p>
          <a:p>
            <a:r>
              <a:rPr lang="fr-FR" b="1" dirty="0">
                <a:solidFill>
                  <a:schemeClr val="bg1">
                    <a:lumMod val="75000"/>
                  </a:schemeClr>
                </a:solidFill>
              </a:rPr>
              <a:t>Variant 5: NM_001754.4,</a:t>
            </a:r>
            <a:r>
              <a:rPr lang="fr-FR" dirty="0">
                <a:solidFill>
                  <a:schemeClr val="bg1">
                    <a:lumMod val="75000"/>
                  </a:schemeClr>
                </a:solidFill>
              </a:rPr>
              <a:t> </a:t>
            </a:r>
            <a:r>
              <a:rPr lang="fr-FR" b="1" dirty="0">
                <a:solidFill>
                  <a:schemeClr val="bg1">
                    <a:lumMod val="75000"/>
                  </a:schemeClr>
                </a:solidFill>
              </a:rPr>
              <a:t>RUNX1</a:t>
            </a:r>
            <a:r>
              <a:rPr lang="fr-FR" dirty="0">
                <a:solidFill>
                  <a:schemeClr val="bg1">
                    <a:lumMod val="75000"/>
                  </a:schemeClr>
                </a:solidFill>
              </a:rPr>
              <a:t> </a:t>
            </a:r>
            <a:r>
              <a:rPr lang="fr-FR" b="1" dirty="0">
                <a:solidFill>
                  <a:schemeClr val="bg1">
                    <a:lumMod val="75000"/>
                  </a:schemeClr>
                </a:solidFill>
              </a:rPr>
              <a:t>c.524T&gt;A</a:t>
            </a:r>
            <a:r>
              <a:rPr lang="fr-FR" dirty="0">
                <a:solidFill>
                  <a:schemeClr val="bg1">
                    <a:lumMod val="75000"/>
                  </a:schemeClr>
                </a:solidFill>
              </a:rPr>
              <a:t> </a:t>
            </a:r>
            <a:r>
              <a:rPr lang="fr-FR" b="1" dirty="0">
                <a:solidFill>
                  <a:schemeClr val="bg1">
                    <a:lumMod val="75000"/>
                  </a:schemeClr>
                </a:solidFill>
              </a:rPr>
              <a:t>p.(Leu175Gln) </a:t>
            </a:r>
            <a:r>
              <a:rPr lang="fr-FR" dirty="0">
                <a:solidFill>
                  <a:schemeClr val="bg1">
                    <a:lumMod val="75000"/>
                  </a:schemeClr>
                </a:solidFill>
              </a:rPr>
              <a:t> VAF=37% </a:t>
            </a:r>
            <a:endParaRPr lang="en-GB" dirty="0">
              <a:solidFill>
                <a:schemeClr val="bg1">
                  <a:lumMod val="75000"/>
                </a:schemeClr>
              </a:solidFill>
            </a:endParaRPr>
          </a:p>
        </p:txBody>
      </p:sp>
      <p:pic>
        <p:nvPicPr>
          <p:cNvPr id="10" name="Picture 9"/>
          <p:cNvPicPr>
            <a:picLocks noChangeAspect="1"/>
          </p:cNvPicPr>
          <p:nvPr/>
        </p:nvPicPr>
        <p:blipFill>
          <a:blip r:embed="rId3"/>
          <a:stretch>
            <a:fillRect/>
          </a:stretch>
        </p:blipFill>
        <p:spPr>
          <a:xfrm>
            <a:off x="280925" y="1182932"/>
            <a:ext cx="10266206" cy="854413"/>
          </a:xfrm>
          <a:prstGeom prst="rect">
            <a:avLst/>
          </a:prstGeom>
        </p:spPr>
      </p:pic>
      <p:pic>
        <p:nvPicPr>
          <p:cNvPr id="11" name="Picture 10"/>
          <p:cNvPicPr>
            <a:picLocks noChangeAspect="1"/>
          </p:cNvPicPr>
          <p:nvPr/>
        </p:nvPicPr>
        <p:blipFill>
          <a:blip r:embed="rId4"/>
          <a:stretch>
            <a:fillRect/>
          </a:stretch>
        </p:blipFill>
        <p:spPr>
          <a:xfrm>
            <a:off x="280925" y="2164042"/>
            <a:ext cx="9218352" cy="2459019"/>
          </a:xfrm>
          <a:prstGeom prst="rect">
            <a:avLst/>
          </a:prstGeom>
        </p:spPr>
      </p:pic>
      <p:pic>
        <p:nvPicPr>
          <p:cNvPr id="12" name="Picture 11"/>
          <p:cNvPicPr>
            <a:picLocks noChangeAspect="1"/>
          </p:cNvPicPr>
          <p:nvPr/>
        </p:nvPicPr>
        <p:blipFill>
          <a:blip r:embed="rId5"/>
          <a:stretch>
            <a:fillRect/>
          </a:stretch>
        </p:blipFill>
        <p:spPr>
          <a:xfrm>
            <a:off x="280925" y="4749758"/>
            <a:ext cx="5076001" cy="1915702"/>
          </a:xfrm>
          <a:prstGeom prst="rect">
            <a:avLst/>
          </a:prstGeom>
        </p:spPr>
      </p:pic>
      <p:pic>
        <p:nvPicPr>
          <p:cNvPr id="13" name="Picture 12"/>
          <p:cNvPicPr>
            <a:picLocks noChangeAspect="1"/>
          </p:cNvPicPr>
          <p:nvPr/>
        </p:nvPicPr>
        <p:blipFill>
          <a:blip r:embed="rId6"/>
          <a:stretch>
            <a:fillRect/>
          </a:stretch>
        </p:blipFill>
        <p:spPr>
          <a:xfrm>
            <a:off x="5414028" y="4927164"/>
            <a:ext cx="6677728" cy="1672686"/>
          </a:xfrm>
          <a:prstGeom prst="rect">
            <a:avLst/>
          </a:prstGeom>
        </p:spPr>
      </p:pic>
      <p:sp>
        <p:nvSpPr>
          <p:cNvPr id="2" name="TextBox 1"/>
          <p:cNvSpPr txBox="1"/>
          <p:nvPr/>
        </p:nvSpPr>
        <p:spPr>
          <a:xfrm>
            <a:off x="10547131" y="1425472"/>
            <a:ext cx="1160895" cy="369332"/>
          </a:xfrm>
          <a:prstGeom prst="rect">
            <a:avLst/>
          </a:prstGeom>
          <a:noFill/>
        </p:spPr>
        <p:txBody>
          <a:bodyPr wrap="none" rtlCol="0">
            <a:spAutoFit/>
          </a:bodyPr>
          <a:lstStyle/>
          <a:p>
            <a:r>
              <a:rPr lang="en-GB" dirty="0">
                <a:solidFill>
                  <a:srgbClr val="FF0000"/>
                </a:solidFill>
              </a:rPr>
              <a:t>PM1_mod</a:t>
            </a:r>
          </a:p>
        </p:txBody>
      </p:sp>
      <p:sp>
        <p:nvSpPr>
          <p:cNvPr id="8" name="TextBox 7"/>
          <p:cNvSpPr txBox="1"/>
          <p:nvPr/>
        </p:nvSpPr>
        <p:spPr>
          <a:xfrm>
            <a:off x="9966683" y="3112922"/>
            <a:ext cx="1066318" cy="369332"/>
          </a:xfrm>
          <a:prstGeom prst="rect">
            <a:avLst/>
          </a:prstGeom>
          <a:noFill/>
        </p:spPr>
        <p:txBody>
          <a:bodyPr wrap="none" rtlCol="0">
            <a:spAutoFit/>
          </a:bodyPr>
          <a:lstStyle/>
          <a:p>
            <a:r>
              <a:rPr lang="en-GB" dirty="0">
                <a:solidFill>
                  <a:srgbClr val="FF0000"/>
                </a:solidFill>
              </a:rPr>
              <a:t>PM5_sup</a:t>
            </a:r>
          </a:p>
        </p:txBody>
      </p:sp>
    </p:spTree>
    <p:extLst>
      <p:ext uri="{BB962C8B-B14F-4D97-AF65-F5344CB8AC3E}">
        <p14:creationId xmlns:p14="http://schemas.microsoft.com/office/powerpoint/2010/main" val="40957790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80760" y="1370902"/>
            <a:ext cx="11504355" cy="1120747"/>
          </a:xfrm>
          <a:prstGeom prst="rect">
            <a:avLst/>
          </a:prstGeom>
        </p:spPr>
      </p:pic>
      <p:pic>
        <p:nvPicPr>
          <p:cNvPr id="7" name="Picture 6"/>
          <p:cNvPicPr>
            <a:picLocks noChangeAspect="1"/>
          </p:cNvPicPr>
          <p:nvPr/>
        </p:nvPicPr>
        <p:blipFill>
          <a:blip r:embed="rId3"/>
          <a:stretch>
            <a:fillRect/>
          </a:stretch>
        </p:blipFill>
        <p:spPr>
          <a:xfrm>
            <a:off x="280760" y="2651237"/>
            <a:ext cx="6666667" cy="428571"/>
          </a:xfrm>
          <a:prstGeom prst="rect">
            <a:avLst/>
          </a:prstGeom>
        </p:spPr>
      </p:pic>
      <p:pic>
        <p:nvPicPr>
          <p:cNvPr id="8" name="Picture 7"/>
          <p:cNvPicPr>
            <a:picLocks noChangeAspect="1"/>
          </p:cNvPicPr>
          <p:nvPr/>
        </p:nvPicPr>
        <p:blipFill>
          <a:blip r:embed="rId4"/>
          <a:stretch>
            <a:fillRect/>
          </a:stretch>
        </p:blipFill>
        <p:spPr>
          <a:xfrm>
            <a:off x="280760" y="3231513"/>
            <a:ext cx="9361430" cy="704478"/>
          </a:xfrm>
          <a:prstGeom prst="rect">
            <a:avLst/>
          </a:prstGeom>
        </p:spPr>
      </p:pic>
      <p:pic>
        <p:nvPicPr>
          <p:cNvPr id="9" name="Picture 8"/>
          <p:cNvPicPr>
            <a:picLocks noChangeAspect="1"/>
          </p:cNvPicPr>
          <p:nvPr/>
        </p:nvPicPr>
        <p:blipFill>
          <a:blip r:embed="rId5"/>
          <a:stretch>
            <a:fillRect/>
          </a:stretch>
        </p:blipFill>
        <p:spPr>
          <a:xfrm>
            <a:off x="280760" y="4087696"/>
            <a:ext cx="5789170" cy="2544260"/>
          </a:xfrm>
          <a:prstGeom prst="rect">
            <a:avLst/>
          </a:prstGeom>
        </p:spPr>
      </p:pic>
      <p:sp>
        <p:nvSpPr>
          <p:cNvPr id="10" name="TextBox 9"/>
          <p:cNvSpPr txBox="1"/>
          <p:nvPr/>
        </p:nvSpPr>
        <p:spPr>
          <a:xfrm>
            <a:off x="614855" y="409904"/>
            <a:ext cx="6773457" cy="646331"/>
          </a:xfrm>
          <a:prstGeom prst="rect">
            <a:avLst/>
          </a:prstGeom>
          <a:noFill/>
        </p:spPr>
        <p:txBody>
          <a:bodyPr wrap="none" rtlCol="0">
            <a:spAutoFit/>
          </a:bodyPr>
          <a:lstStyle/>
          <a:p>
            <a:r>
              <a:rPr lang="en-GB" b="1" dirty="0"/>
              <a:t>Variant 4: NM_001754.4,</a:t>
            </a:r>
            <a:r>
              <a:rPr lang="en-GB" dirty="0"/>
              <a:t> </a:t>
            </a:r>
            <a:r>
              <a:rPr lang="en-GB" b="1" dirty="0"/>
              <a:t>RUNX1</a:t>
            </a:r>
            <a:r>
              <a:rPr lang="en-GB" dirty="0"/>
              <a:t> </a:t>
            </a:r>
            <a:r>
              <a:rPr lang="en-GB" b="1" dirty="0"/>
              <a:t>c.505A&gt;G</a:t>
            </a:r>
            <a:r>
              <a:rPr lang="en-GB" dirty="0"/>
              <a:t> </a:t>
            </a:r>
            <a:r>
              <a:rPr lang="en-GB" b="1" dirty="0"/>
              <a:t>p.(Arg169Gly)</a:t>
            </a:r>
            <a:r>
              <a:rPr lang="en-GB" dirty="0"/>
              <a:t> VAF=39% &amp;</a:t>
            </a:r>
          </a:p>
          <a:p>
            <a:r>
              <a:rPr lang="fr-FR" b="1" dirty="0">
                <a:solidFill>
                  <a:schemeClr val="bg1">
                    <a:lumMod val="75000"/>
                  </a:schemeClr>
                </a:solidFill>
              </a:rPr>
              <a:t>Variant 5: NM_001754.4,</a:t>
            </a:r>
            <a:r>
              <a:rPr lang="fr-FR" dirty="0">
                <a:solidFill>
                  <a:schemeClr val="bg1">
                    <a:lumMod val="75000"/>
                  </a:schemeClr>
                </a:solidFill>
              </a:rPr>
              <a:t> </a:t>
            </a:r>
            <a:r>
              <a:rPr lang="fr-FR" b="1" dirty="0">
                <a:solidFill>
                  <a:schemeClr val="bg1">
                    <a:lumMod val="75000"/>
                  </a:schemeClr>
                </a:solidFill>
              </a:rPr>
              <a:t>RUNX1</a:t>
            </a:r>
            <a:r>
              <a:rPr lang="fr-FR" dirty="0">
                <a:solidFill>
                  <a:schemeClr val="bg1">
                    <a:lumMod val="75000"/>
                  </a:schemeClr>
                </a:solidFill>
              </a:rPr>
              <a:t> </a:t>
            </a:r>
            <a:r>
              <a:rPr lang="fr-FR" b="1" dirty="0">
                <a:solidFill>
                  <a:schemeClr val="bg1">
                    <a:lumMod val="75000"/>
                  </a:schemeClr>
                </a:solidFill>
              </a:rPr>
              <a:t>c.524T&gt;A</a:t>
            </a:r>
            <a:r>
              <a:rPr lang="fr-FR" dirty="0">
                <a:solidFill>
                  <a:schemeClr val="bg1">
                    <a:lumMod val="75000"/>
                  </a:schemeClr>
                </a:solidFill>
              </a:rPr>
              <a:t> </a:t>
            </a:r>
            <a:r>
              <a:rPr lang="fr-FR" b="1" dirty="0">
                <a:solidFill>
                  <a:schemeClr val="bg1">
                    <a:lumMod val="75000"/>
                  </a:schemeClr>
                </a:solidFill>
              </a:rPr>
              <a:t>p.(Leu175Gln) </a:t>
            </a:r>
            <a:r>
              <a:rPr lang="fr-FR" dirty="0">
                <a:solidFill>
                  <a:schemeClr val="bg1">
                    <a:lumMod val="75000"/>
                  </a:schemeClr>
                </a:solidFill>
              </a:rPr>
              <a:t> VAF=37% </a:t>
            </a:r>
            <a:endParaRPr lang="en-GB" dirty="0">
              <a:solidFill>
                <a:schemeClr val="bg1">
                  <a:lumMod val="75000"/>
                </a:schemeClr>
              </a:solidFill>
            </a:endParaRPr>
          </a:p>
        </p:txBody>
      </p:sp>
      <p:sp>
        <p:nvSpPr>
          <p:cNvPr id="11" name="TextBox 10"/>
          <p:cNvSpPr txBox="1"/>
          <p:nvPr/>
        </p:nvSpPr>
        <p:spPr>
          <a:xfrm>
            <a:off x="7669253" y="2643354"/>
            <a:ext cx="987771" cy="369332"/>
          </a:xfrm>
          <a:prstGeom prst="rect">
            <a:avLst/>
          </a:prstGeom>
          <a:noFill/>
        </p:spPr>
        <p:txBody>
          <a:bodyPr wrap="none" rtlCol="0">
            <a:spAutoFit/>
          </a:bodyPr>
          <a:lstStyle/>
          <a:p>
            <a:r>
              <a:rPr lang="en-GB" dirty="0">
                <a:solidFill>
                  <a:srgbClr val="FF0000"/>
                </a:solidFill>
              </a:rPr>
              <a:t>PP3_sup</a:t>
            </a:r>
          </a:p>
        </p:txBody>
      </p:sp>
      <p:sp>
        <p:nvSpPr>
          <p:cNvPr id="12" name="TextBox 11"/>
          <p:cNvSpPr txBox="1"/>
          <p:nvPr/>
        </p:nvSpPr>
        <p:spPr>
          <a:xfrm>
            <a:off x="6681482" y="4990494"/>
            <a:ext cx="1066318" cy="369332"/>
          </a:xfrm>
          <a:prstGeom prst="rect">
            <a:avLst/>
          </a:prstGeom>
          <a:noFill/>
        </p:spPr>
        <p:txBody>
          <a:bodyPr wrap="none" rtlCol="0">
            <a:spAutoFit/>
          </a:bodyPr>
          <a:lstStyle/>
          <a:p>
            <a:r>
              <a:rPr lang="en-GB" dirty="0">
                <a:solidFill>
                  <a:srgbClr val="FF0000"/>
                </a:solidFill>
              </a:rPr>
              <a:t>PM2_sup</a:t>
            </a:r>
          </a:p>
        </p:txBody>
      </p:sp>
    </p:spTree>
    <p:extLst>
      <p:ext uri="{BB962C8B-B14F-4D97-AF65-F5344CB8AC3E}">
        <p14:creationId xmlns:p14="http://schemas.microsoft.com/office/powerpoint/2010/main" val="39531533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57769" y="2791816"/>
            <a:ext cx="5816357" cy="2475165"/>
          </a:xfrm>
          <a:prstGeom prst="rect">
            <a:avLst/>
          </a:prstGeom>
        </p:spPr>
      </p:pic>
      <p:grpSp>
        <p:nvGrpSpPr>
          <p:cNvPr id="3" name="Group 2"/>
          <p:cNvGrpSpPr/>
          <p:nvPr/>
        </p:nvGrpSpPr>
        <p:grpSpPr>
          <a:xfrm>
            <a:off x="0" y="5206280"/>
            <a:ext cx="6884155" cy="1248949"/>
            <a:chOff x="197071" y="3188294"/>
            <a:chExt cx="6529429" cy="1025431"/>
          </a:xfrm>
        </p:grpSpPr>
        <p:pic>
          <p:nvPicPr>
            <p:cNvPr id="14" name="Picture 13"/>
            <p:cNvPicPr>
              <a:picLocks noChangeAspect="1"/>
            </p:cNvPicPr>
            <p:nvPr/>
          </p:nvPicPr>
          <p:blipFill>
            <a:blip r:embed="rId4"/>
            <a:stretch>
              <a:fillRect/>
            </a:stretch>
          </p:blipFill>
          <p:spPr>
            <a:xfrm>
              <a:off x="269485" y="4016431"/>
              <a:ext cx="6336269" cy="197294"/>
            </a:xfrm>
            <a:prstGeom prst="rect">
              <a:avLst/>
            </a:prstGeom>
          </p:spPr>
        </p:pic>
        <p:pic>
          <p:nvPicPr>
            <p:cNvPr id="9" name="Picture 8"/>
            <p:cNvPicPr>
              <a:picLocks noChangeAspect="1"/>
            </p:cNvPicPr>
            <p:nvPr/>
          </p:nvPicPr>
          <p:blipFill>
            <a:blip r:embed="rId5"/>
            <a:stretch>
              <a:fillRect/>
            </a:stretch>
          </p:blipFill>
          <p:spPr>
            <a:xfrm>
              <a:off x="197071" y="3188294"/>
              <a:ext cx="6529429" cy="851664"/>
            </a:xfrm>
            <a:prstGeom prst="rect">
              <a:avLst/>
            </a:prstGeom>
          </p:spPr>
        </p:pic>
      </p:grpSp>
      <p:grpSp>
        <p:nvGrpSpPr>
          <p:cNvPr id="2" name="Group 1"/>
          <p:cNvGrpSpPr/>
          <p:nvPr/>
        </p:nvGrpSpPr>
        <p:grpSpPr>
          <a:xfrm>
            <a:off x="7517458" y="3448425"/>
            <a:ext cx="3387661" cy="3209770"/>
            <a:chOff x="7421878" y="1056235"/>
            <a:chExt cx="3387661" cy="3209770"/>
          </a:xfrm>
        </p:grpSpPr>
        <p:pic>
          <p:nvPicPr>
            <p:cNvPr id="16" name="Picture 15"/>
            <p:cNvPicPr>
              <a:picLocks noChangeAspect="1"/>
            </p:cNvPicPr>
            <p:nvPr/>
          </p:nvPicPr>
          <p:blipFill>
            <a:blip r:embed="rId6"/>
            <a:stretch>
              <a:fillRect/>
            </a:stretch>
          </p:blipFill>
          <p:spPr>
            <a:xfrm>
              <a:off x="7421878" y="1056235"/>
              <a:ext cx="3387661" cy="3209770"/>
            </a:xfrm>
            <a:prstGeom prst="rect">
              <a:avLst/>
            </a:prstGeom>
          </p:spPr>
        </p:pic>
        <p:sp>
          <p:nvSpPr>
            <p:cNvPr id="15" name="Rounded Rectangle 14"/>
            <p:cNvSpPr/>
            <p:nvPr/>
          </p:nvSpPr>
          <p:spPr>
            <a:xfrm>
              <a:off x="7421878" y="2461049"/>
              <a:ext cx="3387661" cy="48505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GB" sz="1100"/>
            </a:p>
          </p:txBody>
        </p:sp>
      </p:grpSp>
      <p:pic>
        <p:nvPicPr>
          <p:cNvPr id="10" name="Picture 9"/>
          <p:cNvPicPr>
            <a:picLocks noChangeAspect="1"/>
          </p:cNvPicPr>
          <p:nvPr/>
        </p:nvPicPr>
        <p:blipFill>
          <a:blip r:embed="rId7"/>
          <a:stretch>
            <a:fillRect/>
          </a:stretch>
        </p:blipFill>
        <p:spPr>
          <a:xfrm>
            <a:off x="7473831" y="2732650"/>
            <a:ext cx="3474914" cy="627599"/>
          </a:xfrm>
          <a:prstGeom prst="rect">
            <a:avLst/>
          </a:prstGeom>
        </p:spPr>
      </p:pic>
      <p:pic>
        <p:nvPicPr>
          <p:cNvPr id="11" name="Picture 10"/>
          <p:cNvPicPr>
            <a:picLocks noChangeAspect="1"/>
          </p:cNvPicPr>
          <p:nvPr/>
        </p:nvPicPr>
        <p:blipFill>
          <a:blip r:embed="rId8"/>
          <a:stretch>
            <a:fillRect/>
          </a:stretch>
        </p:blipFill>
        <p:spPr>
          <a:xfrm>
            <a:off x="7362497" y="268211"/>
            <a:ext cx="3745771" cy="2523606"/>
          </a:xfrm>
          <a:prstGeom prst="rect">
            <a:avLst/>
          </a:prstGeom>
        </p:spPr>
      </p:pic>
      <p:pic>
        <p:nvPicPr>
          <p:cNvPr id="12" name="Picture 11"/>
          <p:cNvPicPr>
            <a:picLocks noChangeAspect="1"/>
          </p:cNvPicPr>
          <p:nvPr/>
        </p:nvPicPr>
        <p:blipFill>
          <a:blip r:embed="rId9"/>
          <a:stretch>
            <a:fillRect/>
          </a:stretch>
        </p:blipFill>
        <p:spPr>
          <a:xfrm>
            <a:off x="217292" y="1138948"/>
            <a:ext cx="7089538" cy="1652869"/>
          </a:xfrm>
          <a:prstGeom prst="rect">
            <a:avLst/>
          </a:prstGeom>
        </p:spPr>
      </p:pic>
      <p:sp>
        <p:nvSpPr>
          <p:cNvPr id="13" name="TextBox 12"/>
          <p:cNvSpPr txBox="1"/>
          <p:nvPr/>
        </p:nvSpPr>
        <p:spPr>
          <a:xfrm>
            <a:off x="614855" y="409904"/>
            <a:ext cx="6773457" cy="646331"/>
          </a:xfrm>
          <a:prstGeom prst="rect">
            <a:avLst/>
          </a:prstGeom>
          <a:noFill/>
        </p:spPr>
        <p:txBody>
          <a:bodyPr wrap="none" rtlCol="0">
            <a:spAutoFit/>
          </a:bodyPr>
          <a:lstStyle/>
          <a:p>
            <a:r>
              <a:rPr lang="en-GB" b="1" dirty="0"/>
              <a:t>Variant 4: NM_001754.4,</a:t>
            </a:r>
            <a:r>
              <a:rPr lang="en-GB" dirty="0"/>
              <a:t> </a:t>
            </a:r>
            <a:r>
              <a:rPr lang="en-GB" b="1" dirty="0"/>
              <a:t>RUNX1</a:t>
            </a:r>
            <a:r>
              <a:rPr lang="en-GB" dirty="0"/>
              <a:t> </a:t>
            </a:r>
            <a:r>
              <a:rPr lang="en-GB" b="1" dirty="0"/>
              <a:t>c.505A&gt;G</a:t>
            </a:r>
            <a:r>
              <a:rPr lang="en-GB" dirty="0"/>
              <a:t> </a:t>
            </a:r>
            <a:r>
              <a:rPr lang="en-GB" b="1" dirty="0"/>
              <a:t>p.(Arg169Gly)</a:t>
            </a:r>
            <a:r>
              <a:rPr lang="en-GB" dirty="0"/>
              <a:t> VAF=39% &amp;</a:t>
            </a:r>
          </a:p>
          <a:p>
            <a:r>
              <a:rPr lang="fr-FR" b="1" dirty="0">
                <a:solidFill>
                  <a:schemeClr val="bg1">
                    <a:lumMod val="75000"/>
                  </a:schemeClr>
                </a:solidFill>
              </a:rPr>
              <a:t>Variant 5: NM_001754.4,</a:t>
            </a:r>
            <a:r>
              <a:rPr lang="fr-FR" dirty="0">
                <a:solidFill>
                  <a:schemeClr val="bg1">
                    <a:lumMod val="75000"/>
                  </a:schemeClr>
                </a:solidFill>
              </a:rPr>
              <a:t> </a:t>
            </a:r>
            <a:r>
              <a:rPr lang="fr-FR" b="1" dirty="0">
                <a:solidFill>
                  <a:schemeClr val="bg1">
                    <a:lumMod val="75000"/>
                  </a:schemeClr>
                </a:solidFill>
              </a:rPr>
              <a:t>RUNX1</a:t>
            </a:r>
            <a:r>
              <a:rPr lang="fr-FR" dirty="0">
                <a:solidFill>
                  <a:schemeClr val="bg1">
                    <a:lumMod val="75000"/>
                  </a:schemeClr>
                </a:solidFill>
              </a:rPr>
              <a:t> </a:t>
            </a:r>
            <a:r>
              <a:rPr lang="fr-FR" b="1" dirty="0">
                <a:solidFill>
                  <a:schemeClr val="bg1">
                    <a:lumMod val="75000"/>
                  </a:schemeClr>
                </a:solidFill>
              </a:rPr>
              <a:t>c.524T&gt;A</a:t>
            </a:r>
            <a:r>
              <a:rPr lang="fr-FR" dirty="0">
                <a:solidFill>
                  <a:schemeClr val="bg1">
                    <a:lumMod val="75000"/>
                  </a:schemeClr>
                </a:solidFill>
              </a:rPr>
              <a:t> </a:t>
            </a:r>
            <a:r>
              <a:rPr lang="fr-FR" b="1" dirty="0">
                <a:solidFill>
                  <a:schemeClr val="bg1">
                    <a:lumMod val="75000"/>
                  </a:schemeClr>
                </a:solidFill>
              </a:rPr>
              <a:t>p.(Leu175Gln) </a:t>
            </a:r>
            <a:r>
              <a:rPr lang="fr-FR" dirty="0">
                <a:solidFill>
                  <a:schemeClr val="bg1">
                    <a:lumMod val="75000"/>
                  </a:schemeClr>
                </a:solidFill>
              </a:rPr>
              <a:t> VAF=37% </a:t>
            </a:r>
            <a:endParaRPr lang="en-GB" dirty="0">
              <a:solidFill>
                <a:schemeClr val="bg1">
                  <a:lumMod val="75000"/>
                </a:schemeClr>
              </a:solidFill>
            </a:endParaRPr>
          </a:p>
        </p:txBody>
      </p:sp>
      <p:sp>
        <p:nvSpPr>
          <p:cNvPr id="17" name="TextBox 16"/>
          <p:cNvSpPr txBox="1"/>
          <p:nvPr/>
        </p:nvSpPr>
        <p:spPr>
          <a:xfrm>
            <a:off x="1474193" y="2205882"/>
            <a:ext cx="974947" cy="369332"/>
          </a:xfrm>
          <a:prstGeom prst="rect">
            <a:avLst/>
          </a:prstGeom>
          <a:noFill/>
        </p:spPr>
        <p:txBody>
          <a:bodyPr wrap="none" rtlCol="0">
            <a:spAutoFit/>
          </a:bodyPr>
          <a:lstStyle/>
          <a:p>
            <a:r>
              <a:rPr lang="en-GB" dirty="0">
                <a:solidFill>
                  <a:srgbClr val="FF0000"/>
                </a:solidFill>
              </a:rPr>
              <a:t>PS4_sup</a:t>
            </a:r>
          </a:p>
        </p:txBody>
      </p:sp>
    </p:spTree>
    <p:extLst>
      <p:ext uri="{BB962C8B-B14F-4D97-AF65-F5344CB8AC3E}">
        <p14:creationId xmlns:p14="http://schemas.microsoft.com/office/powerpoint/2010/main" val="13467663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4855" y="2207172"/>
            <a:ext cx="7923451" cy="2862322"/>
          </a:xfrm>
          <a:prstGeom prst="rect">
            <a:avLst/>
          </a:prstGeom>
          <a:noFill/>
        </p:spPr>
        <p:txBody>
          <a:bodyPr wrap="none" rtlCol="0">
            <a:spAutoFit/>
          </a:bodyPr>
          <a:lstStyle/>
          <a:p>
            <a:pPr marL="285750" indent="-285750">
              <a:buFont typeface="Arial" panose="020B0604020202020204" pitchFamily="34" charset="0"/>
              <a:buChar char="•"/>
            </a:pPr>
            <a:r>
              <a:rPr lang="en-GB" dirty="0"/>
              <a:t>PM1_mod: specified residue in RHD</a:t>
            </a:r>
          </a:p>
          <a:p>
            <a:pPr marL="285750" indent="-285750">
              <a:buFont typeface="Arial" panose="020B0604020202020204" pitchFamily="34" charset="0"/>
              <a:buChar char="•"/>
            </a:pPr>
            <a:r>
              <a:rPr lang="en-GB" dirty="0"/>
              <a:t>PM5_sup: LP variant VCEP classified at same codon</a:t>
            </a:r>
          </a:p>
          <a:p>
            <a:pPr marL="285750" indent="-285750">
              <a:buFont typeface="Arial" panose="020B0604020202020204" pitchFamily="34" charset="0"/>
              <a:buChar char="•"/>
            </a:pPr>
            <a:r>
              <a:rPr lang="en-GB" dirty="0"/>
              <a:t>PP3_sup: In </a:t>
            </a:r>
            <a:r>
              <a:rPr lang="en-GB" dirty="0" err="1"/>
              <a:t>silico</a:t>
            </a:r>
            <a:endParaRPr lang="en-GB" dirty="0"/>
          </a:p>
          <a:p>
            <a:pPr marL="285750" indent="-285750">
              <a:buFont typeface="Arial" panose="020B0604020202020204" pitchFamily="34" charset="0"/>
              <a:buChar char="•"/>
            </a:pPr>
            <a:r>
              <a:rPr lang="en-GB" dirty="0"/>
              <a:t>PM2_sup: Absent </a:t>
            </a:r>
            <a:r>
              <a:rPr lang="en-GB" dirty="0" err="1"/>
              <a:t>gnomAD</a:t>
            </a:r>
            <a:endParaRPr lang="en-GB" dirty="0"/>
          </a:p>
          <a:p>
            <a:pPr marL="285750" indent="-285750">
              <a:buFont typeface="Arial" panose="020B0604020202020204" pitchFamily="34" charset="0"/>
              <a:buChar char="•"/>
            </a:pPr>
            <a:r>
              <a:rPr lang="en-GB" dirty="0"/>
              <a:t>PS4_sup: previously identified in germline case with relevant phenotype (GTAB)</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b="1" dirty="0"/>
              <a:t>Likely Pathogenic</a:t>
            </a:r>
          </a:p>
          <a:p>
            <a:endParaRPr lang="en-GB" dirty="0"/>
          </a:p>
          <a:p>
            <a:endParaRPr lang="en-GB" dirty="0"/>
          </a:p>
          <a:p>
            <a:endParaRPr lang="en-GB" dirty="0"/>
          </a:p>
        </p:txBody>
      </p:sp>
      <p:pic>
        <p:nvPicPr>
          <p:cNvPr id="17" name="Picture 16"/>
          <p:cNvPicPr>
            <a:picLocks noChangeAspect="1"/>
          </p:cNvPicPr>
          <p:nvPr/>
        </p:nvPicPr>
        <p:blipFill>
          <a:blip r:embed="rId3"/>
          <a:stretch>
            <a:fillRect/>
          </a:stretch>
        </p:blipFill>
        <p:spPr>
          <a:xfrm>
            <a:off x="714240" y="4608730"/>
            <a:ext cx="3085714" cy="1723810"/>
          </a:xfrm>
          <a:prstGeom prst="rect">
            <a:avLst/>
          </a:prstGeom>
        </p:spPr>
      </p:pic>
      <p:sp>
        <p:nvSpPr>
          <p:cNvPr id="18" name="Rounded Rectangle 17"/>
          <p:cNvSpPr/>
          <p:nvPr/>
        </p:nvSpPr>
        <p:spPr>
          <a:xfrm>
            <a:off x="1190458" y="5985149"/>
            <a:ext cx="2328910" cy="17916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614855" y="1263507"/>
            <a:ext cx="9057290" cy="646331"/>
          </a:xfrm>
          <a:prstGeom prst="rect">
            <a:avLst/>
          </a:prstGeom>
          <a:noFill/>
        </p:spPr>
        <p:txBody>
          <a:bodyPr wrap="square" rtlCol="0">
            <a:spAutoFit/>
          </a:bodyPr>
          <a:lstStyle/>
          <a:p>
            <a:r>
              <a:rPr lang="en-GB" dirty="0"/>
              <a:t>No additional information identified: </a:t>
            </a:r>
          </a:p>
          <a:p>
            <a:r>
              <a:rPr lang="en-GB" dirty="0"/>
              <a:t>Not on </a:t>
            </a:r>
            <a:r>
              <a:rPr lang="en-GB" dirty="0" err="1"/>
              <a:t>ClinVar</a:t>
            </a:r>
            <a:r>
              <a:rPr lang="en-GB" dirty="0"/>
              <a:t>, not on HGMD, no segregation, functional or case control data identified</a:t>
            </a:r>
          </a:p>
        </p:txBody>
      </p:sp>
      <p:sp>
        <p:nvSpPr>
          <p:cNvPr id="7" name="TextBox 6"/>
          <p:cNvSpPr txBox="1"/>
          <p:nvPr/>
        </p:nvSpPr>
        <p:spPr>
          <a:xfrm>
            <a:off x="614855" y="409904"/>
            <a:ext cx="6773457" cy="646331"/>
          </a:xfrm>
          <a:prstGeom prst="rect">
            <a:avLst/>
          </a:prstGeom>
          <a:noFill/>
        </p:spPr>
        <p:txBody>
          <a:bodyPr wrap="none" rtlCol="0">
            <a:spAutoFit/>
          </a:bodyPr>
          <a:lstStyle/>
          <a:p>
            <a:r>
              <a:rPr lang="en-GB" b="1" dirty="0"/>
              <a:t>Variant 4: NM_001754.4,</a:t>
            </a:r>
            <a:r>
              <a:rPr lang="en-GB" dirty="0"/>
              <a:t> </a:t>
            </a:r>
            <a:r>
              <a:rPr lang="en-GB" b="1" dirty="0"/>
              <a:t>RUNX1</a:t>
            </a:r>
            <a:r>
              <a:rPr lang="en-GB" dirty="0"/>
              <a:t> </a:t>
            </a:r>
            <a:r>
              <a:rPr lang="en-GB" b="1" dirty="0"/>
              <a:t>c.505A&gt;G</a:t>
            </a:r>
            <a:r>
              <a:rPr lang="en-GB" dirty="0"/>
              <a:t> </a:t>
            </a:r>
            <a:r>
              <a:rPr lang="en-GB" b="1" dirty="0"/>
              <a:t>p.(Arg169Gly)</a:t>
            </a:r>
            <a:r>
              <a:rPr lang="en-GB" dirty="0"/>
              <a:t> VAF=39% &amp;</a:t>
            </a:r>
          </a:p>
          <a:p>
            <a:r>
              <a:rPr lang="fr-FR" b="1" dirty="0">
                <a:solidFill>
                  <a:schemeClr val="bg1">
                    <a:lumMod val="75000"/>
                  </a:schemeClr>
                </a:solidFill>
              </a:rPr>
              <a:t>Variant 5: NM_001754.4,</a:t>
            </a:r>
            <a:r>
              <a:rPr lang="fr-FR" dirty="0">
                <a:solidFill>
                  <a:schemeClr val="bg1">
                    <a:lumMod val="75000"/>
                  </a:schemeClr>
                </a:solidFill>
              </a:rPr>
              <a:t> </a:t>
            </a:r>
            <a:r>
              <a:rPr lang="fr-FR" b="1" dirty="0">
                <a:solidFill>
                  <a:schemeClr val="bg1">
                    <a:lumMod val="75000"/>
                  </a:schemeClr>
                </a:solidFill>
              </a:rPr>
              <a:t>RUNX1</a:t>
            </a:r>
            <a:r>
              <a:rPr lang="fr-FR" dirty="0">
                <a:solidFill>
                  <a:schemeClr val="bg1">
                    <a:lumMod val="75000"/>
                  </a:schemeClr>
                </a:solidFill>
              </a:rPr>
              <a:t> </a:t>
            </a:r>
            <a:r>
              <a:rPr lang="fr-FR" b="1" dirty="0">
                <a:solidFill>
                  <a:schemeClr val="bg1">
                    <a:lumMod val="75000"/>
                  </a:schemeClr>
                </a:solidFill>
              </a:rPr>
              <a:t>c.524T&gt;A</a:t>
            </a:r>
            <a:r>
              <a:rPr lang="fr-FR" dirty="0">
                <a:solidFill>
                  <a:schemeClr val="bg1">
                    <a:lumMod val="75000"/>
                  </a:schemeClr>
                </a:solidFill>
              </a:rPr>
              <a:t> </a:t>
            </a:r>
            <a:r>
              <a:rPr lang="fr-FR" b="1" dirty="0">
                <a:solidFill>
                  <a:schemeClr val="bg1">
                    <a:lumMod val="75000"/>
                  </a:schemeClr>
                </a:solidFill>
              </a:rPr>
              <a:t>p.(Leu175Gln) </a:t>
            </a:r>
            <a:r>
              <a:rPr lang="fr-FR" dirty="0">
                <a:solidFill>
                  <a:schemeClr val="bg1">
                    <a:lumMod val="75000"/>
                  </a:schemeClr>
                </a:solidFill>
              </a:rPr>
              <a:t> VAF=37% </a:t>
            </a:r>
            <a:endParaRPr lang="en-GB" dirty="0">
              <a:solidFill>
                <a:schemeClr val="bg1">
                  <a:lumMod val="75000"/>
                </a:schemeClr>
              </a:solidFill>
            </a:endParaRPr>
          </a:p>
        </p:txBody>
      </p:sp>
    </p:spTree>
    <p:extLst>
      <p:ext uri="{BB962C8B-B14F-4D97-AF65-F5344CB8AC3E}">
        <p14:creationId xmlns:p14="http://schemas.microsoft.com/office/powerpoint/2010/main" val="29706860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4855" y="409904"/>
            <a:ext cx="6720558" cy="646331"/>
          </a:xfrm>
          <a:prstGeom prst="rect">
            <a:avLst/>
          </a:prstGeom>
          <a:noFill/>
        </p:spPr>
        <p:txBody>
          <a:bodyPr wrap="none" rtlCol="0">
            <a:spAutoFit/>
          </a:bodyPr>
          <a:lstStyle/>
          <a:p>
            <a:r>
              <a:rPr lang="en-GB" b="1" dirty="0">
                <a:solidFill>
                  <a:schemeClr val="bg1">
                    <a:lumMod val="75000"/>
                  </a:schemeClr>
                </a:solidFill>
              </a:rPr>
              <a:t>Variant 4: NM_001754.4,</a:t>
            </a:r>
            <a:r>
              <a:rPr lang="en-GB" dirty="0">
                <a:solidFill>
                  <a:schemeClr val="bg1">
                    <a:lumMod val="75000"/>
                  </a:schemeClr>
                </a:solidFill>
              </a:rPr>
              <a:t> </a:t>
            </a:r>
            <a:r>
              <a:rPr lang="en-GB" b="1" dirty="0">
                <a:solidFill>
                  <a:schemeClr val="bg1">
                    <a:lumMod val="75000"/>
                  </a:schemeClr>
                </a:solidFill>
              </a:rPr>
              <a:t>RUNX1</a:t>
            </a:r>
            <a:r>
              <a:rPr lang="en-GB" dirty="0">
                <a:solidFill>
                  <a:schemeClr val="bg1">
                    <a:lumMod val="75000"/>
                  </a:schemeClr>
                </a:solidFill>
              </a:rPr>
              <a:t> </a:t>
            </a:r>
            <a:r>
              <a:rPr lang="en-GB" b="1" dirty="0">
                <a:solidFill>
                  <a:schemeClr val="bg1">
                    <a:lumMod val="75000"/>
                  </a:schemeClr>
                </a:solidFill>
              </a:rPr>
              <a:t>c.505A&gt;G</a:t>
            </a:r>
            <a:r>
              <a:rPr lang="en-GB" dirty="0">
                <a:solidFill>
                  <a:schemeClr val="bg1">
                    <a:lumMod val="75000"/>
                  </a:schemeClr>
                </a:solidFill>
              </a:rPr>
              <a:t> </a:t>
            </a:r>
            <a:r>
              <a:rPr lang="en-GB" b="1" dirty="0">
                <a:solidFill>
                  <a:schemeClr val="bg1">
                    <a:lumMod val="75000"/>
                  </a:schemeClr>
                </a:solidFill>
              </a:rPr>
              <a:t>p.(Arg169Gly)</a:t>
            </a:r>
            <a:r>
              <a:rPr lang="en-GB" dirty="0">
                <a:solidFill>
                  <a:schemeClr val="bg1">
                    <a:lumMod val="75000"/>
                  </a:schemeClr>
                </a:solidFill>
              </a:rPr>
              <a:t> VAF=39% </a:t>
            </a:r>
            <a:r>
              <a:rPr lang="en-GB" dirty="0"/>
              <a:t>&amp;</a:t>
            </a:r>
          </a:p>
          <a:p>
            <a:r>
              <a:rPr lang="fr-FR" b="1" dirty="0"/>
              <a:t>Variant 5: NM_001754.4,</a:t>
            </a:r>
            <a:r>
              <a:rPr lang="fr-FR" dirty="0"/>
              <a:t> </a:t>
            </a:r>
            <a:r>
              <a:rPr lang="fr-FR" b="1" dirty="0"/>
              <a:t>RUNX1</a:t>
            </a:r>
            <a:r>
              <a:rPr lang="fr-FR" dirty="0"/>
              <a:t> </a:t>
            </a:r>
            <a:r>
              <a:rPr lang="fr-FR" b="1" dirty="0"/>
              <a:t>c.524T&gt;A</a:t>
            </a:r>
            <a:r>
              <a:rPr lang="fr-FR" dirty="0"/>
              <a:t> </a:t>
            </a:r>
            <a:r>
              <a:rPr lang="fr-FR" b="1" dirty="0"/>
              <a:t>p.(Leu175Gln) </a:t>
            </a:r>
            <a:r>
              <a:rPr lang="fr-FR" dirty="0"/>
              <a:t> VAF=37%</a:t>
            </a:r>
            <a:r>
              <a:rPr lang="fr-FR" dirty="0">
                <a:solidFill>
                  <a:schemeClr val="bg1">
                    <a:lumMod val="75000"/>
                  </a:schemeClr>
                </a:solidFill>
              </a:rPr>
              <a:t> </a:t>
            </a:r>
            <a:endParaRPr lang="en-GB" dirty="0">
              <a:solidFill>
                <a:schemeClr val="bg1">
                  <a:lumMod val="75000"/>
                </a:schemeClr>
              </a:solidFill>
            </a:endParaRPr>
          </a:p>
        </p:txBody>
      </p:sp>
      <p:pic>
        <p:nvPicPr>
          <p:cNvPr id="7" name="Picture 6"/>
          <p:cNvPicPr>
            <a:picLocks noChangeAspect="1"/>
          </p:cNvPicPr>
          <p:nvPr/>
        </p:nvPicPr>
        <p:blipFill>
          <a:blip r:embed="rId3"/>
          <a:stretch>
            <a:fillRect/>
          </a:stretch>
        </p:blipFill>
        <p:spPr>
          <a:xfrm>
            <a:off x="489224" y="1228695"/>
            <a:ext cx="10677525" cy="1641644"/>
          </a:xfrm>
          <a:prstGeom prst="rect">
            <a:avLst/>
          </a:prstGeom>
        </p:spPr>
      </p:pic>
      <p:pic>
        <p:nvPicPr>
          <p:cNvPr id="8" name="Picture 7"/>
          <p:cNvPicPr>
            <a:picLocks noChangeAspect="1"/>
          </p:cNvPicPr>
          <p:nvPr/>
        </p:nvPicPr>
        <p:blipFill>
          <a:blip r:embed="rId4"/>
          <a:stretch>
            <a:fillRect/>
          </a:stretch>
        </p:blipFill>
        <p:spPr>
          <a:xfrm>
            <a:off x="567557" y="3042800"/>
            <a:ext cx="10736318" cy="1045925"/>
          </a:xfrm>
          <a:prstGeom prst="rect">
            <a:avLst/>
          </a:prstGeom>
        </p:spPr>
      </p:pic>
      <p:pic>
        <p:nvPicPr>
          <p:cNvPr id="9" name="Picture 8"/>
          <p:cNvPicPr>
            <a:picLocks noChangeAspect="1"/>
          </p:cNvPicPr>
          <p:nvPr/>
        </p:nvPicPr>
        <p:blipFill>
          <a:blip r:embed="rId5"/>
          <a:stretch>
            <a:fillRect/>
          </a:stretch>
        </p:blipFill>
        <p:spPr>
          <a:xfrm>
            <a:off x="567557" y="4340630"/>
            <a:ext cx="6885714" cy="352381"/>
          </a:xfrm>
          <a:prstGeom prst="rect">
            <a:avLst/>
          </a:prstGeom>
        </p:spPr>
      </p:pic>
      <p:sp>
        <p:nvSpPr>
          <p:cNvPr id="6" name="TextBox 5"/>
          <p:cNvSpPr txBox="1"/>
          <p:nvPr/>
        </p:nvSpPr>
        <p:spPr>
          <a:xfrm>
            <a:off x="1759943" y="2049517"/>
            <a:ext cx="1066318" cy="369332"/>
          </a:xfrm>
          <a:prstGeom prst="rect">
            <a:avLst/>
          </a:prstGeom>
          <a:noFill/>
        </p:spPr>
        <p:txBody>
          <a:bodyPr wrap="none" rtlCol="0">
            <a:spAutoFit/>
          </a:bodyPr>
          <a:lstStyle/>
          <a:p>
            <a:r>
              <a:rPr lang="en-GB" dirty="0">
                <a:solidFill>
                  <a:srgbClr val="FF0000"/>
                </a:solidFill>
              </a:rPr>
              <a:t>PM1_sup</a:t>
            </a:r>
          </a:p>
        </p:txBody>
      </p:sp>
      <p:sp>
        <p:nvSpPr>
          <p:cNvPr id="10" name="TextBox 9"/>
          <p:cNvSpPr txBox="1"/>
          <p:nvPr/>
        </p:nvSpPr>
        <p:spPr>
          <a:xfrm>
            <a:off x="8000723" y="4297895"/>
            <a:ext cx="987771" cy="369332"/>
          </a:xfrm>
          <a:prstGeom prst="rect">
            <a:avLst/>
          </a:prstGeom>
          <a:noFill/>
        </p:spPr>
        <p:txBody>
          <a:bodyPr wrap="none" rtlCol="0">
            <a:spAutoFit/>
          </a:bodyPr>
          <a:lstStyle/>
          <a:p>
            <a:r>
              <a:rPr lang="en-GB" dirty="0">
                <a:solidFill>
                  <a:srgbClr val="FF0000"/>
                </a:solidFill>
              </a:rPr>
              <a:t>PP3_sup</a:t>
            </a:r>
          </a:p>
        </p:txBody>
      </p:sp>
    </p:spTree>
    <p:extLst>
      <p:ext uri="{BB962C8B-B14F-4D97-AF65-F5344CB8AC3E}">
        <p14:creationId xmlns:p14="http://schemas.microsoft.com/office/powerpoint/2010/main" val="16214443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353373" y="474404"/>
            <a:ext cx="7644049" cy="3119534"/>
          </a:xfrm>
          <a:prstGeom prst="rect">
            <a:avLst/>
          </a:prstGeom>
        </p:spPr>
      </p:pic>
      <p:pic>
        <p:nvPicPr>
          <p:cNvPr id="2" name="Picture 1"/>
          <p:cNvPicPr>
            <a:picLocks noChangeAspect="1"/>
          </p:cNvPicPr>
          <p:nvPr/>
        </p:nvPicPr>
        <p:blipFill>
          <a:blip r:embed="rId4"/>
          <a:stretch>
            <a:fillRect/>
          </a:stretch>
        </p:blipFill>
        <p:spPr>
          <a:xfrm>
            <a:off x="2353373" y="3740165"/>
            <a:ext cx="7825124" cy="2077992"/>
          </a:xfrm>
          <a:prstGeom prst="rect">
            <a:avLst/>
          </a:prstGeom>
        </p:spPr>
      </p:pic>
      <p:sp>
        <p:nvSpPr>
          <p:cNvPr id="6" name="Rounded Rectangle 5"/>
          <p:cNvSpPr/>
          <p:nvPr/>
        </p:nvSpPr>
        <p:spPr>
          <a:xfrm>
            <a:off x="2070122" y="5039335"/>
            <a:ext cx="8210550" cy="61934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0148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14855" y="1240101"/>
            <a:ext cx="9361430" cy="704478"/>
          </a:xfrm>
          <a:prstGeom prst="rect">
            <a:avLst/>
          </a:prstGeom>
        </p:spPr>
      </p:pic>
      <p:pic>
        <p:nvPicPr>
          <p:cNvPr id="10" name="Picture 9"/>
          <p:cNvPicPr>
            <a:picLocks noChangeAspect="1"/>
          </p:cNvPicPr>
          <p:nvPr/>
        </p:nvPicPr>
        <p:blipFill>
          <a:blip r:embed="rId3"/>
          <a:stretch>
            <a:fillRect/>
          </a:stretch>
        </p:blipFill>
        <p:spPr>
          <a:xfrm>
            <a:off x="614855" y="1944579"/>
            <a:ext cx="7333922" cy="2773001"/>
          </a:xfrm>
          <a:prstGeom prst="rect">
            <a:avLst/>
          </a:prstGeom>
        </p:spPr>
      </p:pic>
      <p:sp>
        <p:nvSpPr>
          <p:cNvPr id="5" name="TextBox 4"/>
          <p:cNvSpPr txBox="1"/>
          <p:nvPr/>
        </p:nvSpPr>
        <p:spPr>
          <a:xfrm>
            <a:off x="614855" y="409904"/>
            <a:ext cx="6720558" cy="646331"/>
          </a:xfrm>
          <a:prstGeom prst="rect">
            <a:avLst/>
          </a:prstGeom>
          <a:noFill/>
        </p:spPr>
        <p:txBody>
          <a:bodyPr wrap="none" rtlCol="0">
            <a:spAutoFit/>
          </a:bodyPr>
          <a:lstStyle/>
          <a:p>
            <a:r>
              <a:rPr lang="en-GB" b="1" dirty="0">
                <a:solidFill>
                  <a:schemeClr val="bg1">
                    <a:lumMod val="75000"/>
                  </a:schemeClr>
                </a:solidFill>
              </a:rPr>
              <a:t>Variant 4: NM_001754.4,</a:t>
            </a:r>
            <a:r>
              <a:rPr lang="en-GB" dirty="0">
                <a:solidFill>
                  <a:schemeClr val="bg1">
                    <a:lumMod val="75000"/>
                  </a:schemeClr>
                </a:solidFill>
              </a:rPr>
              <a:t> </a:t>
            </a:r>
            <a:r>
              <a:rPr lang="en-GB" b="1" dirty="0">
                <a:solidFill>
                  <a:schemeClr val="bg1">
                    <a:lumMod val="75000"/>
                  </a:schemeClr>
                </a:solidFill>
              </a:rPr>
              <a:t>RUNX1</a:t>
            </a:r>
            <a:r>
              <a:rPr lang="en-GB" dirty="0">
                <a:solidFill>
                  <a:schemeClr val="bg1">
                    <a:lumMod val="75000"/>
                  </a:schemeClr>
                </a:solidFill>
              </a:rPr>
              <a:t> </a:t>
            </a:r>
            <a:r>
              <a:rPr lang="en-GB" b="1" dirty="0">
                <a:solidFill>
                  <a:schemeClr val="bg1">
                    <a:lumMod val="75000"/>
                  </a:schemeClr>
                </a:solidFill>
              </a:rPr>
              <a:t>c.505A&gt;G</a:t>
            </a:r>
            <a:r>
              <a:rPr lang="en-GB" dirty="0">
                <a:solidFill>
                  <a:schemeClr val="bg1">
                    <a:lumMod val="75000"/>
                  </a:schemeClr>
                </a:solidFill>
              </a:rPr>
              <a:t> </a:t>
            </a:r>
            <a:r>
              <a:rPr lang="en-GB" b="1" dirty="0">
                <a:solidFill>
                  <a:schemeClr val="bg1">
                    <a:lumMod val="75000"/>
                  </a:schemeClr>
                </a:solidFill>
              </a:rPr>
              <a:t>p.(Arg169Gly)</a:t>
            </a:r>
            <a:r>
              <a:rPr lang="en-GB" dirty="0">
                <a:solidFill>
                  <a:schemeClr val="bg1">
                    <a:lumMod val="75000"/>
                  </a:schemeClr>
                </a:solidFill>
              </a:rPr>
              <a:t> VAF=39% </a:t>
            </a:r>
            <a:r>
              <a:rPr lang="en-GB" dirty="0"/>
              <a:t>&amp;</a:t>
            </a:r>
          </a:p>
          <a:p>
            <a:r>
              <a:rPr lang="fr-FR" b="1" dirty="0"/>
              <a:t>Variant 5: NM_001754.4,</a:t>
            </a:r>
            <a:r>
              <a:rPr lang="fr-FR" dirty="0"/>
              <a:t> </a:t>
            </a:r>
            <a:r>
              <a:rPr lang="fr-FR" b="1" dirty="0"/>
              <a:t>RUNX1</a:t>
            </a:r>
            <a:r>
              <a:rPr lang="fr-FR" dirty="0"/>
              <a:t> </a:t>
            </a:r>
            <a:r>
              <a:rPr lang="fr-FR" b="1" dirty="0"/>
              <a:t>c.524T&gt;A</a:t>
            </a:r>
            <a:r>
              <a:rPr lang="fr-FR" dirty="0"/>
              <a:t> </a:t>
            </a:r>
            <a:r>
              <a:rPr lang="fr-FR" b="1" dirty="0"/>
              <a:t>p.(Leu175Gln) </a:t>
            </a:r>
            <a:r>
              <a:rPr lang="fr-FR" dirty="0"/>
              <a:t> VAF=37%</a:t>
            </a:r>
            <a:r>
              <a:rPr lang="fr-FR" dirty="0">
                <a:solidFill>
                  <a:schemeClr val="bg1">
                    <a:lumMod val="75000"/>
                  </a:schemeClr>
                </a:solidFill>
              </a:rPr>
              <a:t> </a:t>
            </a:r>
            <a:endParaRPr lang="en-GB" dirty="0">
              <a:solidFill>
                <a:schemeClr val="bg1">
                  <a:lumMod val="75000"/>
                </a:schemeClr>
              </a:solidFill>
            </a:endParaRPr>
          </a:p>
        </p:txBody>
      </p:sp>
      <p:sp>
        <p:nvSpPr>
          <p:cNvPr id="7" name="TextBox 6"/>
          <p:cNvSpPr txBox="1"/>
          <p:nvPr/>
        </p:nvSpPr>
        <p:spPr>
          <a:xfrm>
            <a:off x="8275043" y="3146413"/>
            <a:ext cx="1066318" cy="369332"/>
          </a:xfrm>
          <a:prstGeom prst="rect">
            <a:avLst/>
          </a:prstGeom>
          <a:noFill/>
        </p:spPr>
        <p:txBody>
          <a:bodyPr wrap="none" rtlCol="0">
            <a:spAutoFit/>
          </a:bodyPr>
          <a:lstStyle/>
          <a:p>
            <a:r>
              <a:rPr lang="en-GB" dirty="0">
                <a:solidFill>
                  <a:srgbClr val="FF0000"/>
                </a:solidFill>
              </a:rPr>
              <a:t>PM2_sup</a:t>
            </a:r>
          </a:p>
        </p:txBody>
      </p:sp>
    </p:spTree>
    <p:extLst>
      <p:ext uri="{BB962C8B-B14F-4D97-AF65-F5344CB8AC3E}">
        <p14:creationId xmlns:p14="http://schemas.microsoft.com/office/powerpoint/2010/main" val="42183629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14855" y="1320226"/>
            <a:ext cx="6047564" cy="2398172"/>
          </a:xfrm>
          <a:prstGeom prst="rect">
            <a:avLst/>
          </a:prstGeom>
        </p:spPr>
      </p:pic>
      <p:sp>
        <p:nvSpPr>
          <p:cNvPr id="7" name="TextBox 6"/>
          <p:cNvSpPr txBox="1"/>
          <p:nvPr/>
        </p:nvSpPr>
        <p:spPr>
          <a:xfrm>
            <a:off x="614855" y="4075386"/>
            <a:ext cx="6596549" cy="1477328"/>
          </a:xfrm>
          <a:prstGeom prst="rect">
            <a:avLst/>
          </a:prstGeom>
          <a:noFill/>
        </p:spPr>
        <p:txBody>
          <a:bodyPr wrap="none" rtlCol="0">
            <a:spAutoFit/>
          </a:bodyPr>
          <a:lstStyle/>
          <a:p>
            <a:pPr marL="285750" indent="-285750">
              <a:buFont typeface="Arial" panose="020B0604020202020204" pitchFamily="34" charset="0"/>
              <a:buChar char="•"/>
            </a:pPr>
            <a:r>
              <a:rPr lang="en-US" dirty="0"/>
              <a:t>Not on </a:t>
            </a:r>
            <a:r>
              <a:rPr lang="en-US" dirty="0" err="1"/>
              <a:t>ClinVar</a:t>
            </a:r>
            <a:endParaRPr lang="en-US" dirty="0"/>
          </a:p>
          <a:p>
            <a:pPr marL="285750" indent="-285750">
              <a:buFont typeface="Arial" panose="020B0604020202020204" pitchFamily="34" charset="0"/>
              <a:buChar char="•"/>
            </a:pPr>
            <a:r>
              <a:rPr lang="en-US" dirty="0"/>
              <a:t>Not on HGMD</a:t>
            </a:r>
          </a:p>
          <a:p>
            <a:pPr marL="285750" indent="-285750">
              <a:buFont typeface="Arial" panose="020B0604020202020204" pitchFamily="34" charset="0"/>
              <a:buChar char="•"/>
            </a:pPr>
            <a:r>
              <a:rPr lang="en-US" dirty="0"/>
              <a:t>No literature where variant is clearly germline</a:t>
            </a:r>
          </a:p>
          <a:p>
            <a:pPr marL="285750" indent="-285750">
              <a:buFont typeface="Arial" panose="020B0604020202020204" pitchFamily="34" charset="0"/>
              <a:buChar char="•"/>
            </a:pPr>
            <a:r>
              <a:rPr lang="en-US" dirty="0"/>
              <a:t>No segregation, de novo, functional or case control data available</a:t>
            </a:r>
          </a:p>
          <a:p>
            <a:pPr marL="285750" indent="-285750">
              <a:buFont typeface="Arial" panose="020B0604020202020204" pitchFamily="34" charset="0"/>
              <a:buChar char="•"/>
            </a:pPr>
            <a:r>
              <a:rPr lang="en-US" dirty="0"/>
              <a:t>No other path </a:t>
            </a:r>
            <a:r>
              <a:rPr lang="en-US" dirty="0" err="1"/>
              <a:t>vars</a:t>
            </a:r>
            <a:r>
              <a:rPr lang="en-US" dirty="0"/>
              <a:t> at this location in </a:t>
            </a:r>
            <a:r>
              <a:rPr lang="en-US" dirty="0" err="1"/>
              <a:t>ClinVar</a:t>
            </a:r>
            <a:r>
              <a:rPr lang="en-US" dirty="0"/>
              <a:t> (PS1/PM5 n/a)</a:t>
            </a:r>
          </a:p>
        </p:txBody>
      </p:sp>
      <p:sp>
        <p:nvSpPr>
          <p:cNvPr id="9" name="TextBox 8"/>
          <p:cNvSpPr txBox="1"/>
          <p:nvPr/>
        </p:nvSpPr>
        <p:spPr>
          <a:xfrm>
            <a:off x="7796048" y="1608082"/>
            <a:ext cx="3273845" cy="2308324"/>
          </a:xfrm>
          <a:prstGeom prst="rect">
            <a:avLst/>
          </a:prstGeom>
          <a:noFill/>
        </p:spPr>
        <p:txBody>
          <a:bodyPr wrap="none" rtlCol="0">
            <a:spAutoFit/>
          </a:bodyPr>
          <a:lstStyle/>
          <a:p>
            <a:pPr marL="285750" indent="-285750">
              <a:buFont typeface="Arial" panose="020B0604020202020204" pitchFamily="34" charset="0"/>
              <a:buChar char="•"/>
            </a:pPr>
            <a:r>
              <a:rPr lang="en-GB" dirty="0"/>
              <a:t>PM1_sup: residue within RHD</a:t>
            </a:r>
          </a:p>
          <a:p>
            <a:pPr marL="285750" indent="-285750">
              <a:buFont typeface="Arial" panose="020B0604020202020204" pitchFamily="34" charset="0"/>
              <a:buChar char="•"/>
            </a:pPr>
            <a:r>
              <a:rPr lang="en-GB" dirty="0"/>
              <a:t>PP3_sup: In </a:t>
            </a:r>
            <a:r>
              <a:rPr lang="en-GB" dirty="0" err="1"/>
              <a:t>silico</a:t>
            </a:r>
            <a:endParaRPr lang="en-GB" dirty="0"/>
          </a:p>
          <a:p>
            <a:pPr marL="285750" indent="-285750">
              <a:buFont typeface="Arial" panose="020B0604020202020204" pitchFamily="34" charset="0"/>
              <a:buChar char="•"/>
            </a:pPr>
            <a:r>
              <a:rPr lang="en-GB" dirty="0"/>
              <a:t>PM2_sup: Absent </a:t>
            </a:r>
            <a:r>
              <a:rPr lang="en-GB" dirty="0" err="1"/>
              <a:t>gnomAD</a:t>
            </a: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b="1" dirty="0"/>
              <a:t>VUS</a:t>
            </a:r>
          </a:p>
          <a:p>
            <a:endParaRPr lang="en-GB" dirty="0"/>
          </a:p>
          <a:p>
            <a:endParaRPr lang="en-GB" dirty="0"/>
          </a:p>
          <a:p>
            <a:endParaRPr lang="en-GB" dirty="0"/>
          </a:p>
        </p:txBody>
      </p:sp>
      <p:sp>
        <p:nvSpPr>
          <p:cNvPr id="8" name="TextBox 7"/>
          <p:cNvSpPr txBox="1"/>
          <p:nvPr/>
        </p:nvSpPr>
        <p:spPr>
          <a:xfrm>
            <a:off x="701566" y="5983014"/>
            <a:ext cx="10542823" cy="369332"/>
          </a:xfrm>
          <a:prstGeom prst="rect">
            <a:avLst/>
          </a:prstGeom>
          <a:noFill/>
        </p:spPr>
        <p:txBody>
          <a:bodyPr wrap="none" rtlCol="0">
            <a:spAutoFit/>
          </a:bodyPr>
          <a:lstStyle/>
          <a:p>
            <a:r>
              <a:rPr lang="en-GB" dirty="0">
                <a:solidFill>
                  <a:srgbClr val="FF0000"/>
                </a:solidFill>
              </a:rPr>
              <a:t>Co-occurrence? Phase (different exons)? Down weighting. Possibly both acquired based on other </a:t>
            </a:r>
            <a:r>
              <a:rPr lang="en-GB" dirty="0" err="1">
                <a:solidFill>
                  <a:srgbClr val="FF0000"/>
                </a:solidFill>
              </a:rPr>
              <a:t>vars</a:t>
            </a:r>
            <a:r>
              <a:rPr lang="en-GB" dirty="0">
                <a:solidFill>
                  <a:srgbClr val="FF0000"/>
                </a:solidFill>
              </a:rPr>
              <a:t> in patient</a:t>
            </a:r>
          </a:p>
        </p:txBody>
      </p:sp>
      <p:sp>
        <p:nvSpPr>
          <p:cNvPr id="10" name="TextBox 9"/>
          <p:cNvSpPr txBox="1"/>
          <p:nvPr/>
        </p:nvSpPr>
        <p:spPr>
          <a:xfrm>
            <a:off x="614855" y="409904"/>
            <a:ext cx="6720558" cy="646331"/>
          </a:xfrm>
          <a:prstGeom prst="rect">
            <a:avLst/>
          </a:prstGeom>
          <a:noFill/>
        </p:spPr>
        <p:txBody>
          <a:bodyPr wrap="none" rtlCol="0">
            <a:spAutoFit/>
          </a:bodyPr>
          <a:lstStyle/>
          <a:p>
            <a:r>
              <a:rPr lang="en-GB" b="1" dirty="0">
                <a:solidFill>
                  <a:schemeClr val="bg1">
                    <a:lumMod val="75000"/>
                  </a:schemeClr>
                </a:solidFill>
              </a:rPr>
              <a:t>Variant 4: NM_001754.4,</a:t>
            </a:r>
            <a:r>
              <a:rPr lang="en-GB" dirty="0">
                <a:solidFill>
                  <a:schemeClr val="bg1">
                    <a:lumMod val="75000"/>
                  </a:schemeClr>
                </a:solidFill>
              </a:rPr>
              <a:t> </a:t>
            </a:r>
            <a:r>
              <a:rPr lang="en-GB" b="1" dirty="0">
                <a:solidFill>
                  <a:schemeClr val="bg1">
                    <a:lumMod val="75000"/>
                  </a:schemeClr>
                </a:solidFill>
              </a:rPr>
              <a:t>RUNX1</a:t>
            </a:r>
            <a:r>
              <a:rPr lang="en-GB" dirty="0">
                <a:solidFill>
                  <a:schemeClr val="bg1">
                    <a:lumMod val="75000"/>
                  </a:schemeClr>
                </a:solidFill>
              </a:rPr>
              <a:t> </a:t>
            </a:r>
            <a:r>
              <a:rPr lang="en-GB" b="1" dirty="0">
                <a:solidFill>
                  <a:schemeClr val="bg1">
                    <a:lumMod val="75000"/>
                  </a:schemeClr>
                </a:solidFill>
              </a:rPr>
              <a:t>c.505A&gt;G</a:t>
            </a:r>
            <a:r>
              <a:rPr lang="en-GB" dirty="0">
                <a:solidFill>
                  <a:schemeClr val="bg1">
                    <a:lumMod val="75000"/>
                  </a:schemeClr>
                </a:solidFill>
              </a:rPr>
              <a:t> </a:t>
            </a:r>
            <a:r>
              <a:rPr lang="en-GB" b="1" dirty="0">
                <a:solidFill>
                  <a:schemeClr val="bg1">
                    <a:lumMod val="75000"/>
                  </a:schemeClr>
                </a:solidFill>
              </a:rPr>
              <a:t>p.(Arg169Gly)</a:t>
            </a:r>
            <a:r>
              <a:rPr lang="en-GB" dirty="0">
                <a:solidFill>
                  <a:schemeClr val="bg1">
                    <a:lumMod val="75000"/>
                  </a:schemeClr>
                </a:solidFill>
              </a:rPr>
              <a:t> VAF=39% </a:t>
            </a:r>
            <a:r>
              <a:rPr lang="en-GB" dirty="0"/>
              <a:t>&amp;</a:t>
            </a:r>
          </a:p>
          <a:p>
            <a:r>
              <a:rPr lang="fr-FR" b="1" dirty="0"/>
              <a:t>Variant 5: NM_001754.4,</a:t>
            </a:r>
            <a:r>
              <a:rPr lang="fr-FR" dirty="0"/>
              <a:t> </a:t>
            </a:r>
            <a:r>
              <a:rPr lang="fr-FR" b="1" dirty="0"/>
              <a:t>RUNX1</a:t>
            </a:r>
            <a:r>
              <a:rPr lang="fr-FR" dirty="0"/>
              <a:t> </a:t>
            </a:r>
            <a:r>
              <a:rPr lang="fr-FR" b="1" dirty="0"/>
              <a:t>c.524T&gt;A</a:t>
            </a:r>
            <a:r>
              <a:rPr lang="fr-FR" dirty="0"/>
              <a:t> </a:t>
            </a:r>
            <a:r>
              <a:rPr lang="fr-FR" b="1" dirty="0"/>
              <a:t>p.(Leu175Gln) </a:t>
            </a:r>
            <a:r>
              <a:rPr lang="fr-FR" dirty="0"/>
              <a:t> VAF=37%</a:t>
            </a:r>
            <a:r>
              <a:rPr lang="fr-FR" dirty="0">
                <a:solidFill>
                  <a:schemeClr val="bg1">
                    <a:lumMod val="75000"/>
                  </a:schemeClr>
                </a:solidFill>
              </a:rPr>
              <a:t> </a:t>
            </a:r>
            <a:endParaRPr lang="en-GB" dirty="0">
              <a:solidFill>
                <a:schemeClr val="bg1">
                  <a:lumMod val="75000"/>
                </a:schemeClr>
              </a:solidFill>
            </a:endParaRPr>
          </a:p>
        </p:txBody>
      </p:sp>
    </p:spTree>
    <p:extLst>
      <p:ext uri="{BB962C8B-B14F-4D97-AF65-F5344CB8AC3E}">
        <p14:creationId xmlns:p14="http://schemas.microsoft.com/office/powerpoint/2010/main" val="32391941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27789" y="659096"/>
            <a:ext cx="10385995" cy="4339650"/>
          </a:xfrm>
          <a:prstGeom prst="rect">
            <a:avLst/>
          </a:prstGeom>
          <a:noFill/>
        </p:spPr>
        <p:txBody>
          <a:bodyPr wrap="square" rtlCol="0">
            <a:spAutoFit/>
          </a:bodyPr>
          <a:lstStyle/>
          <a:p>
            <a:r>
              <a:rPr lang="en-GB" sz="2400" b="1" dirty="0"/>
              <a:t>DDX41</a:t>
            </a:r>
          </a:p>
          <a:p>
            <a:endParaRPr lang="en-GB" dirty="0"/>
          </a:p>
          <a:p>
            <a:r>
              <a:rPr lang="en-GB" b="1" dirty="0"/>
              <a:t>Main focus of rest of talk</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Recurrence </a:t>
            </a:r>
          </a:p>
          <a:p>
            <a:pPr marL="285750" indent="-285750">
              <a:buFont typeface="Arial" panose="020B0604020202020204" pitchFamily="34" charset="0"/>
              <a:buChar char="•"/>
            </a:pPr>
            <a:r>
              <a:rPr lang="en-GB" dirty="0"/>
              <a:t>Co-occurrence</a:t>
            </a:r>
          </a:p>
          <a:p>
            <a:pPr marL="285750" indent="-285750">
              <a:buFont typeface="Arial" panose="020B0604020202020204" pitchFamily="34" charset="0"/>
              <a:buChar char="•"/>
            </a:pPr>
            <a:r>
              <a:rPr lang="en-GB" dirty="0"/>
              <a:t>Presence / absence in population databases</a:t>
            </a:r>
          </a:p>
          <a:p>
            <a:pPr marL="285750" indent="-285750">
              <a:buFont typeface="Arial" panose="020B0604020202020204" pitchFamily="34" charset="0"/>
              <a:buChar char="•"/>
            </a:pPr>
            <a:r>
              <a:rPr lang="en-GB" dirty="0"/>
              <a:t>Phenotype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Data sharing</a:t>
            </a:r>
          </a:p>
          <a:p>
            <a:pPr marL="285750" indent="-285750">
              <a:buFont typeface="Arial" panose="020B0604020202020204" pitchFamily="34" charset="0"/>
              <a:buChar char="•"/>
            </a:pPr>
            <a:endParaRPr lang="en-GB" dirty="0"/>
          </a:p>
          <a:p>
            <a:r>
              <a:rPr lang="en-GB" b="1" dirty="0"/>
              <a:t>Aim:</a:t>
            </a:r>
          </a:p>
          <a:p>
            <a:endParaRPr lang="en-GB" dirty="0"/>
          </a:p>
          <a:p>
            <a:r>
              <a:rPr lang="en-GB" dirty="0"/>
              <a:t>To generate discussion and leverage specialist input from the community to create interim guidance pre-VCEP</a:t>
            </a:r>
          </a:p>
          <a:p>
            <a:endParaRPr lang="en-GB" dirty="0"/>
          </a:p>
        </p:txBody>
      </p:sp>
    </p:spTree>
    <p:extLst>
      <p:ext uri="{BB962C8B-B14F-4D97-AF65-F5344CB8AC3E}">
        <p14:creationId xmlns:p14="http://schemas.microsoft.com/office/powerpoint/2010/main" val="19351984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606378" y="223536"/>
            <a:ext cx="8229600" cy="114300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dirty="0">
                <a:hlinkClick r:id="rId2"/>
              </a:rPr>
              <a:t>Germline predisposition to Haematological Malignancies Consensus </a:t>
            </a:r>
            <a:r>
              <a:rPr lang="en-GB" sz="2400" dirty="0" err="1">
                <a:hlinkClick r:id="rId2"/>
              </a:rPr>
              <a:t>Mtg</a:t>
            </a:r>
            <a:r>
              <a:rPr lang="en-GB" sz="2400" dirty="0">
                <a:hlinkClick r:id="rId2"/>
              </a:rPr>
              <a:t> ( Day 2)</a:t>
            </a:r>
            <a:r>
              <a:rPr lang="en-GB" sz="2400" dirty="0"/>
              <a:t> – Prof Fitzgibbon, Dr Rio Machin, Dr </a:t>
            </a:r>
            <a:r>
              <a:rPr lang="en-GB" sz="2400" dirty="0" err="1"/>
              <a:t>Kulasekararaj</a:t>
            </a:r>
            <a:endParaRPr lang="en-GB" sz="2400" dirty="0"/>
          </a:p>
        </p:txBody>
      </p:sp>
      <p:sp>
        <p:nvSpPr>
          <p:cNvPr id="6" name="Rectangle 5">
            <a:extLst>
              <a:ext uri="{FF2B5EF4-FFF2-40B4-BE49-F238E27FC236}">
                <a16:creationId xmlns:a16="http://schemas.microsoft.com/office/drawing/2014/main" id="{74449119-8931-4805-9874-5E44B5BCD129}"/>
              </a:ext>
            </a:extLst>
          </p:cNvPr>
          <p:cNvSpPr/>
          <p:nvPr/>
        </p:nvSpPr>
        <p:spPr>
          <a:xfrm>
            <a:off x="3006032" y="1290975"/>
            <a:ext cx="6182568" cy="369332"/>
          </a:xfrm>
          <a:prstGeom prst="rect">
            <a:avLst/>
          </a:prstGeom>
          <a:solidFill>
            <a:schemeClr val="accent5">
              <a:lumMod val="20000"/>
              <a:lumOff val="80000"/>
            </a:schemeClr>
          </a:solidFill>
        </p:spPr>
        <p:txBody>
          <a:bodyPr wrap="square">
            <a:spAutoFit/>
          </a:bodyPr>
          <a:lstStyle/>
          <a:p>
            <a:pPr algn="ctr"/>
            <a:r>
              <a:rPr lang="en-US" b="1" dirty="0">
                <a:solidFill>
                  <a:srgbClr val="222222"/>
                </a:solidFill>
                <a:latin typeface="+mj-lt"/>
              </a:rPr>
              <a:t>DDX41</a:t>
            </a:r>
            <a:r>
              <a:rPr lang="en-US" dirty="0">
                <a:solidFill>
                  <a:srgbClr val="222222"/>
                </a:solidFill>
                <a:latin typeface="+mj-lt"/>
              </a:rPr>
              <a:t> is </a:t>
            </a:r>
            <a:r>
              <a:rPr lang="en-GB" sz="1800" dirty="0">
                <a:latin typeface="+mj-lt"/>
              </a:rPr>
              <a:t>DEAD-box helicase </a:t>
            </a:r>
            <a:r>
              <a:rPr lang="en-US" sz="1800" dirty="0">
                <a:solidFill>
                  <a:srgbClr val="222222"/>
                </a:solidFill>
                <a:latin typeface="+mj-lt"/>
              </a:rPr>
              <a:t>involved </a:t>
            </a:r>
            <a:r>
              <a:rPr lang="en-US" dirty="0">
                <a:solidFill>
                  <a:srgbClr val="222222"/>
                </a:solidFill>
                <a:latin typeface="+mj-lt"/>
              </a:rPr>
              <a:t>in </a:t>
            </a:r>
            <a:r>
              <a:rPr lang="en-US" b="1" dirty="0">
                <a:solidFill>
                  <a:srgbClr val="222222"/>
                </a:solidFill>
                <a:latin typeface="+mj-lt"/>
              </a:rPr>
              <a:t>pre-mRNA splicing</a:t>
            </a:r>
            <a:endParaRPr lang="en-GB" dirty="0">
              <a:latin typeface="+mj-lt"/>
            </a:endParaRPr>
          </a:p>
        </p:txBody>
      </p:sp>
      <p:grpSp>
        <p:nvGrpSpPr>
          <p:cNvPr id="8" name="Group 7"/>
          <p:cNvGrpSpPr/>
          <p:nvPr/>
        </p:nvGrpSpPr>
        <p:grpSpPr>
          <a:xfrm>
            <a:off x="1761682" y="3522749"/>
            <a:ext cx="5060891" cy="2996952"/>
            <a:chOff x="3143672" y="3861048"/>
            <a:chExt cx="5060891" cy="2996952"/>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17007"/>
            <a:stretch/>
          </p:blipFill>
          <p:spPr>
            <a:xfrm>
              <a:off x="3143672" y="3861048"/>
              <a:ext cx="5060891" cy="2996952"/>
            </a:xfrm>
            <a:prstGeom prst="rect">
              <a:avLst/>
            </a:prstGeom>
          </p:spPr>
        </p:pic>
        <p:sp>
          <p:nvSpPr>
            <p:cNvPr id="10" name="Rectangle 9"/>
            <p:cNvSpPr/>
            <p:nvPr/>
          </p:nvSpPr>
          <p:spPr>
            <a:xfrm>
              <a:off x="6240016" y="4466608"/>
              <a:ext cx="1964547"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a:extLst>
              <a:ext uri="{FF2B5EF4-FFF2-40B4-BE49-F238E27FC236}">
                <a16:creationId xmlns:a16="http://schemas.microsoft.com/office/drawing/2014/main" id="{E547DA89-46CA-45B1-8AF5-BCFD828F5AEE}"/>
              </a:ext>
            </a:extLst>
          </p:cNvPr>
          <p:cNvSpPr txBox="1"/>
          <p:nvPr/>
        </p:nvSpPr>
        <p:spPr>
          <a:xfrm>
            <a:off x="452905" y="1879165"/>
            <a:ext cx="11288821" cy="1785104"/>
          </a:xfrm>
          <a:prstGeom prst="rect">
            <a:avLst/>
          </a:prstGeom>
          <a:noFill/>
        </p:spPr>
        <p:txBody>
          <a:bodyPr wrap="square">
            <a:spAutoFit/>
          </a:bodyPr>
          <a:lstStyle/>
          <a:p>
            <a:pPr marL="285750" indent="-285750">
              <a:spcBef>
                <a:spcPts val="600"/>
              </a:spcBef>
              <a:spcAft>
                <a:spcPts val="600"/>
              </a:spcAft>
              <a:buFontTx/>
              <a:buChar char="-"/>
            </a:pPr>
            <a:r>
              <a:rPr lang="en-GB" sz="1600" i="0" dirty="0">
                <a:effectLst/>
                <a:latin typeface="+mj-lt"/>
              </a:rPr>
              <a:t>Discovered as predisposing gene in 2015 (</a:t>
            </a:r>
            <a:r>
              <a:rPr lang="en-GB" sz="1600" i="0" dirty="0" err="1">
                <a:effectLst/>
                <a:latin typeface="+mj-lt"/>
              </a:rPr>
              <a:t>Polprasert</a:t>
            </a:r>
            <a:r>
              <a:rPr lang="en-GB" sz="1600" i="0" dirty="0">
                <a:effectLst/>
                <a:latin typeface="+mj-lt"/>
              </a:rPr>
              <a:t> et al)</a:t>
            </a:r>
          </a:p>
          <a:p>
            <a:pPr marL="285750" indent="-285750">
              <a:spcBef>
                <a:spcPts val="600"/>
              </a:spcBef>
              <a:spcAft>
                <a:spcPts val="600"/>
              </a:spcAft>
              <a:buFontTx/>
              <a:buChar char="-"/>
            </a:pPr>
            <a:r>
              <a:rPr lang="en-GB" sz="1600" i="1" dirty="0">
                <a:latin typeface="+mj-lt"/>
              </a:rPr>
              <a:t>DDX41</a:t>
            </a:r>
            <a:r>
              <a:rPr lang="en-GB" sz="1600" dirty="0">
                <a:latin typeface="+mj-lt"/>
              </a:rPr>
              <a:t> germline mutations a</a:t>
            </a:r>
            <a:r>
              <a:rPr lang="en-GB" sz="1600" i="0" dirty="0">
                <a:effectLst/>
                <a:latin typeface="+mj-lt"/>
              </a:rPr>
              <a:t>re the most common mutations predisposing to MDS/AML in adults (≈ 5% all AMLs)</a:t>
            </a:r>
          </a:p>
          <a:p>
            <a:pPr marL="285750" indent="-285750">
              <a:spcBef>
                <a:spcPts val="600"/>
              </a:spcBef>
              <a:spcAft>
                <a:spcPts val="600"/>
              </a:spcAft>
              <a:buFontTx/>
              <a:buChar char="-"/>
            </a:pPr>
            <a:r>
              <a:rPr lang="en-GB" sz="1600" dirty="0">
                <a:latin typeface="+mj-lt"/>
              </a:rPr>
              <a:t>AML with </a:t>
            </a:r>
            <a:r>
              <a:rPr lang="en-GB" sz="1600" b="1" dirty="0">
                <a:solidFill>
                  <a:srgbClr val="FF0000"/>
                </a:solidFill>
                <a:latin typeface="+mj-lt"/>
              </a:rPr>
              <a:t>germline </a:t>
            </a:r>
            <a:r>
              <a:rPr lang="en-GB" sz="1600" b="1" i="1" dirty="0">
                <a:solidFill>
                  <a:srgbClr val="FF0000"/>
                </a:solidFill>
                <a:latin typeface="+mj-lt"/>
              </a:rPr>
              <a:t>DDX41</a:t>
            </a:r>
            <a:r>
              <a:rPr lang="en-GB" sz="1600" b="1" dirty="0">
                <a:solidFill>
                  <a:srgbClr val="FF0000"/>
                </a:solidFill>
                <a:latin typeface="+mj-lt"/>
              </a:rPr>
              <a:t> variants </a:t>
            </a:r>
            <a:r>
              <a:rPr lang="en-GB" sz="1600" dirty="0">
                <a:latin typeface="+mj-lt"/>
              </a:rPr>
              <a:t>could be considered </a:t>
            </a:r>
            <a:r>
              <a:rPr lang="en-US" sz="1600" dirty="0">
                <a:latin typeface="+mj-lt"/>
              </a:rPr>
              <a:t>a unique </a:t>
            </a:r>
            <a:r>
              <a:rPr lang="en-US" sz="1600" dirty="0" err="1">
                <a:latin typeface="+mj-lt"/>
              </a:rPr>
              <a:t>clinicopathological</a:t>
            </a:r>
            <a:r>
              <a:rPr lang="en-US" sz="1600" dirty="0">
                <a:latin typeface="+mj-lt"/>
              </a:rPr>
              <a:t> entity, typically with </a:t>
            </a:r>
            <a:r>
              <a:rPr lang="en-US" sz="1600" b="1" dirty="0">
                <a:solidFill>
                  <a:srgbClr val="FF0000"/>
                </a:solidFill>
                <a:latin typeface="+mj-lt"/>
              </a:rPr>
              <a:t>late‐onset</a:t>
            </a:r>
            <a:r>
              <a:rPr lang="en-US" sz="1600" dirty="0">
                <a:latin typeface="+mj-lt"/>
              </a:rPr>
              <a:t>, </a:t>
            </a:r>
            <a:r>
              <a:rPr lang="en-US" sz="1600" b="1" dirty="0">
                <a:latin typeface="+mj-lt"/>
              </a:rPr>
              <a:t>normal karyotype</a:t>
            </a:r>
            <a:r>
              <a:rPr lang="en-US" sz="1600" dirty="0">
                <a:latin typeface="+mj-lt"/>
              </a:rPr>
              <a:t>, with the </a:t>
            </a:r>
            <a:r>
              <a:rPr lang="en-US" sz="1600" b="1" dirty="0">
                <a:solidFill>
                  <a:srgbClr val="FF0000"/>
                </a:solidFill>
                <a:latin typeface="+mj-lt"/>
              </a:rPr>
              <a:t>acquisition of a second DDX41 mutation</a:t>
            </a:r>
            <a:r>
              <a:rPr lang="en-US" sz="1600" b="1" dirty="0">
                <a:latin typeface="+mj-lt"/>
              </a:rPr>
              <a:t>, male gender </a:t>
            </a:r>
            <a:r>
              <a:rPr lang="en-US" sz="1600" dirty="0">
                <a:latin typeface="+mj-lt"/>
              </a:rPr>
              <a:t>skewing (2.7:1) and </a:t>
            </a:r>
            <a:r>
              <a:rPr lang="en-US" sz="1600" b="1" dirty="0">
                <a:latin typeface="+mj-lt"/>
              </a:rPr>
              <a:t>favorable outcome.</a:t>
            </a:r>
            <a:endParaRPr lang="en-GB" sz="1600" b="1" dirty="0">
              <a:latin typeface="+mj-lt"/>
            </a:endParaRPr>
          </a:p>
          <a:p>
            <a:pPr>
              <a:spcBef>
                <a:spcPts val="600"/>
              </a:spcBef>
              <a:spcAft>
                <a:spcPts val="600"/>
              </a:spcAft>
            </a:pPr>
            <a:endParaRPr lang="en-GB" sz="1600" b="1" dirty="0">
              <a:latin typeface="+mj-lt"/>
            </a:endParaRPr>
          </a:p>
        </p:txBody>
      </p:sp>
      <p:sp>
        <p:nvSpPr>
          <p:cNvPr id="20" name="TextBox 19"/>
          <p:cNvSpPr txBox="1"/>
          <p:nvPr/>
        </p:nvSpPr>
        <p:spPr>
          <a:xfrm>
            <a:off x="6531149" y="6258091"/>
            <a:ext cx="4392488" cy="261610"/>
          </a:xfrm>
          <a:prstGeom prst="rect">
            <a:avLst/>
          </a:prstGeom>
          <a:noFill/>
        </p:spPr>
        <p:txBody>
          <a:bodyPr wrap="square" rtlCol="0">
            <a:spAutoFit/>
          </a:bodyPr>
          <a:lstStyle/>
          <a:p>
            <a:pPr algn="ctr"/>
            <a:r>
              <a:rPr lang="en-GB" sz="1100" dirty="0">
                <a:solidFill>
                  <a:prstClr val="black"/>
                </a:solidFill>
                <a:latin typeface="+mj-lt"/>
              </a:rPr>
              <a:t>(Rio-Machin &amp; Fitzgibbon, </a:t>
            </a:r>
            <a:r>
              <a:rPr lang="en-GB" sz="1100" i="1" dirty="0">
                <a:solidFill>
                  <a:prstClr val="black"/>
                </a:solidFill>
                <a:latin typeface="+mj-lt"/>
              </a:rPr>
              <a:t>Blood</a:t>
            </a:r>
            <a:r>
              <a:rPr lang="en-GB" sz="1100" dirty="0">
                <a:solidFill>
                  <a:prstClr val="black"/>
                </a:solidFill>
                <a:latin typeface="+mj-lt"/>
              </a:rPr>
              <a:t>, 2022, </a:t>
            </a:r>
            <a:r>
              <a:rPr lang="en-GB" sz="1100" i="1" dirty="0">
                <a:solidFill>
                  <a:prstClr val="black"/>
                </a:solidFill>
                <a:latin typeface="+mj-lt"/>
              </a:rPr>
              <a:t>in press</a:t>
            </a:r>
            <a:r>
              <a:rPr lang="en-GB" sz="1100" dirty="0">
                <a:solidFill>
                  <a:prstClr val="black"/>
                </a:solidFill>
                <a:latin typeface="+mj-lt"/>
              </a:rPr>
              <a:t>)</a:t>
            </a:r>
          </a:p>
        </p:txBody>
      </p:sp>
    </p:spTree>
    <p:extLst>
      <p:ext uri="{BB962C8B-B14F-4D97-AF65-F5344CB8AC3E}">
        <p14:creationId xmlns:p14="http://schemas.microsoft.com/office/powerpoint/2010/main" val="80636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xEl>
                                              <p:pRg st="2" end="2"/>
                                            </p:txEl>
                                          </p:spTgt>
                                        </p:tgtEl>
                                        <p:attrNameLst>
                                          <p:attrName>style.visibility</p:attrName>
                                        </p:attrNameLst>
                                      </p:cBhvr>
                                      <p:to>
                                        <p:strVal val="visible"/>
                                      </p:to>
                                    </p:set>
                                    <p:animEffect transition="in" filter="fade">
                                      <p:cBhvr>
                                        <p:cTn id="20" dur="500"/>
                                        <p:tgtEl>
                                          <p:spTgt spid="11">
                                            <p:txEl>
                                              <p:pRg st="2" end="2"/>
                                            </p:txEl>
                                          </p:spTgt>
                                        </p:tgtEl>
                                      </p:cBhvr>
                                    </p:animEffect>
                                  </p:childTnLst>
                                </p:cTn>
                              </p:par>
                              <p:par>
                                <p:cTn id="21" presetID="1" presetClass="exit" presetSubtype="0" fill="hold" nodeType="with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66800" y="570442"/>
            <a:ext cx="10131332" cy="5400000"/>
          </a:xfrm>
          <a:prstGeom prst="rect">
            <a:avLst/>
          </a:prstGeom>
        </p:spPr>
      </p:pic>
      <p:sp>
        <p:nvSpPr>
          <p:cNvPr id="2" name="Rectangle 1"/>
          <p:cNvSpPr/>
          <p:nvPr/>
        </p:nvSpPr>
        <p:spPr>
          <a:xfrm>
            <a:off x="968829" y="1589314"/>
            <a:ext cx="10450285" cy="13389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968825" y="3254830"/>
            <a:ext cx="10450285" cy="670527"/>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425010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8755658" y="511056"/>
            <a:ext cx="2514997" cy="6161450"/>
          </a:xfrm>
          <a:prstGeom prst="rect">
            <a:avLst/>
          </a:prstGeom>
          <a:ln>
            <a:solidFill>
              <a:srgbClr val="0070C0"/>
            </a:solidFill>
          </a:ln>
        </p:spPr>
      </p:pic>
      <p:sp>
        <p:nvSpPr>
          <p:cNvPr id="11" name="TextBox 10"/>
          <p:cNvSpPr txBox="1"/>
          <p:nvPr/>
        </p:nvSpPr>
        <p:spPr>
          <a:xfrm>
            <a:off x="8682686" y="201259"/>
            <a:ext cx="2393604" cy="307777"/>
          </a:xfrm>
          <a:prstGeom prst="rect">
            <a:avLst/>
          </a:prstGeom>
          <a:noFill/>
        </p:spPr>
        <p:txBody>
          <a:bodyPr wrap="none" rtlCol="0">
            <a:spAutoFit/>
          </a:bodyPr>
          <a:lstStyle/>
          <a:p>
            <a:r>
              <a:rPr lang="en-GB" sz="1400" dirty="0"/>
              <a:t>RUNX1: NM_001754.4 @ CUH</a:t>
            </a:r>
          </a:p>
        </p:txBody>
      </p:sp>
      <p:pic>
        <p:nvPicPr>
          <p:cNvPr id="12" name="Picture 11"/>
          <p:cNvPicPr>
            <a:picLocks noChangeAspect="1"/>
          </p:cNvPicPr>
          <p:nvPr/>
        </p:nvPicPr>
        <p:blipFill rotWithShape="1">
          <a:blip r:embed="rId4"/>
          <a:srcRect r="53493"/>
          <a:stretch/>
        </p:blipFill>
        <p:spPr>
          <a:xfrm>
            <a:off x="978582" y="1121072"/>
            <a:ext cx="1789646" cy="1847850"/>
          </a:xfrm>
          <a:prstGeom prst="rect">
            <a:avLst/>
          </a:prstGeom>
        </p:spPr>
      </p:pic>
      <p:sp>
        <p:nvSpPr>
          <p:cNvPr id="13" name="TextBox 12"/>
          <p:cNvSpPr txBox="1"/>
          <p:nvPr/>
        </p:nvSpPr>
        <p:spPr>
          <a:xfrm>
            <a:off x="4181789" y="216601"/>
            <a:ext cx="1810624" cy="307777"/>
          </a:xfrm>
          <a:prstGeom prst="rect">
            <a:avLst/>
          </a:prstGeom>
          <a:noFill/>
          <a:ln>
            <a:noFill/>
          </a:ln>
        </p:spPr>
        <p:txBody>
          <a:bodyPr wrap="none" rtlCol="0">
            <a:spAutoFit/>
          </a:bodyPr>
          <a:lstStyle/>
          <a:p>
            <a:r>
              <a:rPr lang="en-GB" sz="1400" dirty="0"/>
              <a:t>DDX41: NM_016222.4</a:t>
            </a:r>
          </a:p>
        </p:txBody>
      </p:sp>
      <p:pic>
        <p:nvPicPr>
          <p:cNvPr id="14" name="Picture 13"/>
          <p:cNvPicPr>
            <a:picLocks noChangeAspect="1"/>
          </p:cNvPicPr>
          <p:nvPr/>
        </p:nvPicPr>
        <p:blipFill>
          <a:blip r:embed="rId5"/>
          <a:stretch>
            <a:fillRect/>
          </a:stretch>
        </p:blipFill>
        <p:spPr>
          <a:xfrm>
            <a:off x="4268923" y="524378"/>
            <a:ext cx="3904693" cy="6138117"/>
          </a:xfrm>
          <a:prstGeom prst="rect">
            <a:avLst/>
          </a:prstGeom>
          <a:ln>
            <a:solidFill>
              <a:srgbClr val="0070C0"/>
            </a:solidFill>
          </a:ln>
        </p:spPr>
      </p:pic>
      <p:sp>
        <p:nvSpPr>
          <p:cNvPr id="2" name="TextBox 1"/>
          <p:cNvSpPr txBox="1"/>
          <p:nvPr/>
        </p:nvSpPr>
        <p:spPr>
          <a:xfrm>
            <a:off x="238631" y="370490"/>
            <a:ext cx="2665025" cy="369332"/>
          </a:xfrm>
          <a:prstGeom prst="rect">
            <a:avLst/>
          </a:prstGeom>
          <a:noFill/>
        </p:spPr>
        <p:txBody>
          <a:bodyPr wrap="none" rtlCol="0">
            <a:spAutoFit/>
          </a:bodyPr>
          <a:lstStyle/>
          <a:p>
            <a:r>
              <a:rPr lang="en-GB" dirty="0"/>
              <a:t>DDX41 –</a:t>
            </a:r>
            <a:r>
              <a:rPr lang="en-GB" dirty="0">
                <a:solidFill>
                  <a:srgbClr val="FF0000"/>
                </a:solidFill>
              </a:rPr>
              <a:t>recurrent variants</a:t>
            </a:r>
          </a:p>
        </p:txBody>
      </p:sp>
      <p:sp>
        <p:nvSpPr>
          <p:cNvPr id="6" name="TextBox 5"/>
          <p:cNvSpPr txBox="1"/>
          <p:nvPr/>
        </p:nvSpPr>
        <p:spPr>
          <a:xfrm>
            <a:off x="394139" y="3350172"/>
            <a:ext cx="3231204" cy="923330"/>
          </a:xfrm>
          <a:prstGeom prst="rect">
            <a:avLst/>
          </a:prstGeom>
          <a:noFill/>
        </p:spPr>
        <p:txBody>
          <a:bodyPr wrap="square" rtlCol="0">
            <a:spAutoFit/>
          </a:bodyPr>
          <a:lstStyle/>
          <a:p>
            <a:r>
              <a:rPr lang="en-GB" dirty="0"/>
              <a:t>Thanks to Steve Best @ </a:t>
            </a:r>
            <a:r>
              <a:rPr lang="en-GB" dirty="0" err="1"/>
              <a:t>Viapath</a:t>
            </a:r>
            <a:r>
              <a:rPr lang="en-GB" dirty="0"/>
              <a:t>/Kings &amp; Phil Dean @ Leeds for data</a:t>
            </a:r>
          </a:p>
        </p:txBody>
      </p:sp>
    </p:spTree>
    <p:extLst>
      <p:ext uri="{BB962C8B-B14F-4D97-AF65-F5344CB8AC3E}">
        <p14:creationId xmlns:p14="http://schemas.microsoft.com/office/powerpoint/2010/main" val="3714240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10301"/>
          <a:stretch/>
        </p:blipFill>
        <p:spPr>
          <a:xfrm>
            <a:off x="3731911" y="3009013"/>
            <a:ext cx="4675621" cy="2892058"/>
          </a:xfrm>
          <a:prstGeom prst="rect">
            <a:avLst/>
          </a:prstGeom>
        </p:spPr>
      </p:pic>
      <p:sp>
        <p:nvSpPr>
          <p:cNvPr id="5" name="TextBox 4"/>
          <p:cNvSpPr txBox="1"/>
          <p:nvPr/>
        </p:nvSpPr>
        <p:spPr>
          <a:xfrm>
            <a:off x="4727523" y="6088420"/>
            <a:ext cx="2820324" cy="307777"/>
          </a:xfrm>
          <a:prstGeom prst="rect">
            <a:avLst/>
          </a:prstGeom>
          <a:noFill/>
        </p:spPr>
        <p:txBody>
          <a:bodyPr wrap="none" rtlCol="0">
            <a:spAutoFit/>
          </a:bodyPr>
          <a:lstStyle/>
          <a:p>
            <a:r>
              <a:rPr lang="en-GB" sz="1400" dirty="0"/>
              <a:t>NB p.Arg525His can be germline too</a:t>
            </a:r>
          </a:p>
        </p:txBody>
      </p:sp>
      <p:pic>
        <p:nvPicPr>
          <p:cNvPr id="6" name="Picture 5"/>
          <p:cNvPicPr>
            <a:picLocks noChangeAspect="1"/>
          </p:cNvPicPr>
          <p:nvPr/>
        </p:nvPicPr>
        <p:blipFill>
          <a:blip r:embed="rId4"/>
          <a:stretch>
            <a:fillRect/>
          </a:stretch>
        </p:blipFill>
        <p:spPr>
          <a:xfrm>
            <a:off x="6069722" y="418989"/>
            <a:ext cx="4548353" cy="2392316"/>
          </a:xfrm>
          <a:prstGeom prst="rect">
            <a:avLst/>
          </a:prstGeom>
        </p:spPr>
      </p:pic>
      <p:pic>
        <p:nvPicPr>
          <p:cNvPr id="7" name="Picture 6"/>
          <p:cNvPicPr>
            <a:picLocks noChangeAspect="1"/>
          </p:cNvPicPr>
          <p:nvPr/>
        </p:nvPicPr>
        <p:blipFill>
          <a:blip r:embed="rId5"/>
          <a:stretch>
            <a:fillRect/>
          </a:stretch>
        </p:blipFill>
        <p:spPr>
          <a:xfrm>
            <a:off x="1029357" y="521330"/>
            <a:ext cx="4898477" cy="1977000"/>
          </a:xfrm>
          <a:prstGeom prst="rect">
            <a:avLst/>
          </a:prstGeom>
        </p:spPr>
      </p:pic>
    </p:spTree>
    <p:extLst>
      <p:ext uri="{BB962C8B-B14F-4D97-AF65-F5344CB8AC3E}">
        <p14:creationId xmlns:p14="http://schemas.microsoft.com/office/powerpoint/2010/main" val="10957028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51824" y="449316"/>
            <a:ext cx="4181747" cy="2132615"/>
          </a:xfrm>
          <a:prstGeom prst="rect">
            <a:avLst/>
          </a:prstGeom>
        </p:spPr>
      </p:pic>
      <p:pic>
        <p:nvPicPr>
          <p:cNvPr id="5" name="Picture 4"/>
          <p:cNvPicPr>
            <a:picLocks noChangeAspect="1"/>
          </p:cNvPicPr>
          <p:nvPr/>
        </p:nvPicPr>
        <p:blipFill>
          <a:blip r:embed="rId4"/>
          <a:stretch>
            <a:fillRect/>
          </a:stretch>
        </p:blipFill>
        <p:spPr>
          <a:xfrm>
            <a:off x="0" y="2841404"/>
            <a:ext cx="6472456" cy="3065900"/>
          </a:xfrm>
          <a:prstGeom prst="rect">
            <a:avLst/>
          </a:prstGeom>
        </p:spPr>
      </p:pic>
      <p:pic>
        <p:nvPicPr>
          <p:cNvPr id="6" name="Picture 5"/>
          <p:cNvPicPr>
            <a:picLocks noChangeAspect="1"/>
          </p:cNvPicPr>
          <p:nvPr/>
        </p:nvPicPr>
        <p:blipFill>
          <a:blip r:embed="rId5"/>
          <a:stretch>
            <a:fillRect/>
          </a:stretch>
        </p:blipFill>
        <p:spPr>
          <a:xfrm>
            <a:off x="6099108" y="563191"/>
            <a:ext cx="5707950" cy="1749381"/>
          </a:xfrm>
          <a:prstGeom prst="rect">
            <a:avLst/>
          </a:prstGeom>
        </p:spPr>
      </p:pic>
      <p:pic>
        <p:nvPicPr>
          <p:cNvPr id="7" name="Picture 6"/>
          <p:cNvPicPr>
            <a:picLocks noChangeAspect="1"/>
          </p:cNvPicPr>
          <p:nvPr/>
        </p:nvPicPr>
        <p:blipFill>
          <a:blip r:embed="rId6"/>
          <a:stretch>
            <a:fillRect/>
          </a:stretch>
        </p:blipFill>
        <p:spPr>
          <a:xfrm>
            <a:off x="6155404" y="2513778"/>
            <a:ext cx="6094115" cy="3594731"/>
          </a:xfrm>
          <a:prstGeom prst="rect">
            <a:avLst/>
          </a:prstGeom>
        </p:spPr>
      </p:pic>
    </p:spTree>
    <p:extLst>
      <p:ext uri="{BB962C8B-B14F-4D97-AF65-F5344CB8AC3E}">
        <p14:creationId xmlns:p14="http://schemas.microsoft.com/office/powerpoint/2010/main" val="16369579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91207" y="231198"/>
            <a:ext cx="11475321" cy="1938992"/>
          </a:xfrm>
          <a:prstGeom prst="rect">
            <a:avLst/>
          </a:prstGeom>
          <a:noFill/>
        </p:spPr>
        <p:txBody>
          <a:bodyPr wrap="none" rtlCol="0">
            <a:spAutoFit/>
          </a:bodyPr>
          <a:lstStyle/>
          <a:p>
            <a:r>
              <a:rPr lang="en-GB" b="1" dirty="0">
                <a:solidFill>
                  <a:srgbClr val="FF0000"/>
                </a:solidFill>
              </a:rPr>
              <a:t>Recurrence</a:t>
            </a:r>
            <a:r>
              <a:rPr lang="en-GB" dirty="0"/>
              <a:t>:</a:t>
            </a:r>
          </a:p>
          <a:p>
            <a:endParaRPr lang="en-GB" sz="1200" dirty="0"/>
          </a:p>
          <a:p>
            <a:pPr marL="285750" indent="-285750">
              <a:buFont typeface="Arial" panose="020B0604020202020204" pitchFamily="34" charset="0"/>
              <a:buChar char="•"/>
            </a:pPr>
            <a:r>
              <a:rPr lang="en-GB" dirty="0"/>
              <a:t>So national data submission of cases including VAF to capture recurrence and allow ethnic matching.</a:t>
            </a:r>
          </a:p>
          <a:p>
            <a:pPr marL="285750" indent="-285750">
              <a:buFont typeface="Arial" panose="020B0604020202020204" pitchFamily="34" charset="0"/>
              <a:buChar char="•"/>
            </a:pPr>
            <a:r>
              <a:rPr lang="en-GB" dirty="0"/>
              <a:t>Germline confirmation and how to incorporate this into data submission?</a:t>
            </a:r>
          </a:p>
          <a:p>
            <a:pPr marL="285750" indent="-285750">
              <a:buFont typeface="Arial" panose="020B0604020202020204" pitchFamily="34" charset="0"/>
              <a:buChar char="•"/>
            </a:pPr>
            <a:r>
              <a:rPr lang="en-GB" dirty="0"/>
              <a:t>This will allow case control and correct evidence weighting (exemplar would be BRCA and Lynch variants via CanVIG): </a:t>
            </a:r>
          </a:p>
          <a:p>
            <a:endParaRPr lang="en-GB" dirty="0"/>
          </a:p>
          <a:p>
            <a:endParaRPr lang="en-GB" dirty="0"/>
          </a:p>
        </p:txBody>
      </p:sp>
      <p:pic>
        <p:nvPicPr>
          <p:cNvPr id="5" name="Picture 4"/>
          <p:cNvPicPr>
            <a:picLocks noChangeAspect="1"/>
          </p:cNvPicPr>
          <p:nvPr/>
        </p:nvPicPr>
        <p:blipFill>
          <a:blip r:embed="rId3"/>
          <a:stretch>
            <a:fillRect/>
          </a:stretch>
        </p:blipFill>
        <p:spPr>
          <a:xfrm>
            <a:off x="5584343" y="1749093"/>
            <a:ext cx="5921292" cy="4211342"/>
          </a:xfrm>
          <a:prstGeom prst="rect">
            <a:avLst/>
          </a:prstGeom>
        </p:spPr>
      </p:pic>
      <p:pic>
        <p:nvPicPr>
          <p:cNvPr id="6" name="Picture 5"/>
          <p:cNvPicPr>
            <a:picLocks noChangeAspect="1"/>
          </p:cNvPicPr>
          <p:nvPr/>
        </p:nvPicPr>
        <p:blipFill>
          <a:blip r:embed="rId4"/>
          <a:stretch>
            <a:fillRect/>
          </a:stretch>
        </p:blipFill>
        <p:spPr>
          <a:xfrm>
            <a:off x="591207" y="1645990"/>
            <a:ext cx="4993136" cy="1611062"/>
          </a:xfrm>
          <a:prstGeom prst="rect">
            <a:avLst/>
          </a:prstGeom>
        </p:spPr>
      </p:pic>
      <p:pic>
        <p:nvPicPr>
          <p:cNvPr id="7" name="Picture 6"/>
          <p:cNvPicPr>
            <a:picLocks noChangeAspect="1"/>
          </p:cNvPicPr>
          <p:nvPr/>
        </p:nvPicPr>
        <p:blipFill>
          <a:blip r:embed="rId5"/>
          <a:stretch>
            <a:fillRect/>
          </a:stretch>
        </p:blipFill>
        <p:spPr>
          <a:xfrm>
            <a:off x="748864" y="3843881"/>
            <a:ext cx="2102709" cy="2800540"/>
          </a:xfrm>
          <a:prstGeom prst="rect">
            <a:avLst/>
          </a:prstGeom>
        </p:spPr>
      </p:pic>
      <p:sp>
        <p:nvSpPr>
          <p:cNvPr id="8" name="Rectangle 7"/>
          <p:cNvSpPr/>
          <p:nvPr/>
        </p:nvSpPr>
        <p:spPr>
          <a:xfrm>
            <a:off x="733100" y="3475581"/>
            <a:ext cx="4514850" cy="368300"/>
          </a:xfrm>
          <a:prstGeom prst="rect">
            <a:avLst/>
          </a:prstGeom>
        </p:spPr>
        <p:txBody>
          <a:bodyPr wrap="none">
            <a:spAutoFit/>
          </a:bodyPr>
          <a:lstStyle/>
          <a:p>
            <a:r>
              <a:rPr lang="en-GB" b="1" dirty="0">
                <a:solidFill>
                  <a:srgbClr val="000000"/>
                </a:solidFill>
                <a:latin typeface="Calibri" panose="020F0502020204030204" pitchFamily="34" charset="0"/>
              </a:rPr>
              <a:t>BRCA2</a:t>
            </a:r>
            <a:r>
              <a:rPr lang="en-GB" dirty="0"/>
              <a:t> </a:t>
            </a:r>
            <a:r>
              <a:rPr lang="en-GB" b="1" dirty="0">
                <a:solidFill>
                  <a:srgbClr val="000000"/>
                </a:solidFill>
                <a:latin typeface="Calibri" panose="020F0502020204030204" pitchFamily="34" charset="0"/>
              </a:rPr>
              <a:t>c.6275_6276del</a:t>
            </a:r>
            <a:r>
              <a:rPr lang="en-GB" dirty="0"/>
              <a:t> </a:t>
            </a:r>
            <a:r>
              <a:rPr lang="en-GB" b="1" dirty="0">
                <a:solidFill>
                  <a:srgbClr val="000000"/>
                </a:solidFill>
                <a:latin typeface="Calibri" panose="020F0502020204030204" pitchFamily="34" charset="0"/>
              </a:rPr>
              <a:t>p.(Leu2092ProfsTer7)</a:t>
            </a:r>
            <a:r>
              <a:rPr lang="en-GB" dirty="0"/>
              <a:t> </a:t>
            </a:r>
          </a:p>
        </p:txBody>
      </p:sp>
      <p:sp>
        <p:nvSpPr>
          <p:cNvPr id="9" name="TextBox 8"/>
          <p:cNvSpPr txBox="1"/>
          <p:nvPr/>
        </p:nvSpPr>
        <p:spPr>
          <a:xfrm>
            <a:off x="3087775" y="4434615"/>
            <a:ext cx="988989" cy="369332"/>
          </a:xfrm>
          <a:prstGeom prst="rect">
            <a:avLst/>
          </a:prstGeom>
          <a:noFill/>
        </p:spPr>
        <p:txBody>
          <a:bodyPr wrap="none" rtlCol="0">
            <a:spAutoFit/>
          </a:bodyPr>
          <a:lstStyle/>
          <a:p>
            <a:r>
              <a:rPr lang="en-GB" dirty="0"/>
              <a:t>PS4_vstr</a:t>
            </a:r>
          </a:p>
        </p:txBody>
      </p:sp>
      <p:sp>
        <p:nvSpPr>
          <p:cNvPr id="10" name="Rectangle 9"/>
          <p:cNvSpPr/>
          <p:nvPr/>
        </p:nvSpPr>
        <p:spPr>
          <a:xfrm>
            <a:off x="654269" y="3453806"/>
            <a:ext cx="4855779" cy="31688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14178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72511" y="289956"/>
            <a:ext cx="5885329" cy="646331"/>
          </a:xfrm>
          <a:prstGeom prst="rect">
            <a:avLst/>
          </a:prstGeom>
          <a:noFill/>
        </p:spPr>
        <p:txBody>
          <a:bodyPr wrap="none" rtlCol="0">
            <a:spAutoFit/>
          </a:bodyPr>
          <a:lstStyle/>
          <a:p>
            <a:r>
              <a:rPr lang="en-GB" b="1" dirty="0"/>
              <a:t>NM_016222.4, DDX41 c.517G&gt;A  p.(Gly173Arg) </a:t>
            </a:r>
            <a:r>
              <a:rPr lang="en-GB" dirty="0"/>
              <a:t>	VAF=49% &amp;</a:t>
            </a:r>
          </a:p>
          <a:p>
            <a:r>
              <a:rPr lang="en-GB" dirty="0">
                <a:solidFill>
                  <a:schemeClr val="bg1">
                    <a:lumMod val="65000"/>
                  </a:schemeClr>
                </a:solidFill>
              </a:rPr>
              <a:t>NM_016222.4, DDX41 c.1574G&gt;A p.(Arg525His) 	VAF=6%</a:t>
            </a:r>
          </a:p>
        </p:txBody>
      </p:sp>
      <p:sp>
        <p:nvSpPr>
          <p:cNvPr id="2" name="TextBox 1"/>
          <p:cNvSpPr txBox="1"/>
          <p:nvPr/>
        </p:nvSpPr>
        <p:spPr>
          <a:xfrm>
            <a:off x="784459" y="1002960"/>
            <a:ext cx="7834004" cy="369332"/>
          </a:xfrm>
          <a:prstGeom prst="rect">
            <a:avLst/>
          </a:prstGeom>
          <a:noFill/>
        </p:spPr>
        <p:txBody>
          <a:bodyPr wrap="none" rtlCol="0">
            <a:spAutoFit/>
          </a:bodyPr>
          <a:lstStyle/>
          <a:p>
            <a:pPr marL="285750" indent="-285750">
              <a:buFont typeface="Arial" panose="020B0604020202020204" pitchFamily="34" charset="0"/>
              <a:buChar char="•"/>
            </a:pPr>
            <a:r>
              <a:rPr lang="en-GB" dirty="0"/>
              <a:t>This variant has been reported 6 times in </a:t>
            </a:r>
            <a:r>
              <a:rPr lang="en-GB" dirty="0" err="1"/>
              <a:t>Sebert</a:t>
            </a:r>
            <a:r>
              <a:rPr lang="en-GB" dirty="0"/>
              <a:t> et al 2019. French study (NFE)</a:t>
            </a:r>
          </a:p>
        </p:txBody>
      </p:sp>
      <p:pic>
        <p:nvPicPr>
          <p:cNvPr id="5" name="Picture 4"/>
          <p:cNvPicPr>
            <a:picLocks noChangeAspect="1"/>
          </p:cNvPicPr>
          <p:nvPr/>
        </p:nvPicPr>
        <p:blipFill>
          <a:blip r:embed="rId3"/>
          <a:stretch>
            <a:fillRect/>
          </a:stretch>
        </p:blipFill>
        <p:spPr>
          <a:xfrm>
            <a:off x="1162837" y="1304954"/>
            <a:ext cx="6909108" cy="2249025"/>
          </a:xfrm>
          <a:prstGeom prst="rect">
            <a:avLst/>
          </a:prstGeom>
        </p:spPr>
      </p:pic>
      <p:pic>
        <p:nvPicPr>
          <p:cNvPr id="8" name="Picture 7"/>
          <p:cNvPicPr>
            <a:picLocks noChangeAspect="1"/>
          </p:cNvPicPr>
          <p:nvPr/>
        </p:nvPicPr>
        <p:blipFill>
          <a:blip r:embed="rId4"/>
          <a:stretch>
            <a:fillRect/>
          </a:stretch>
        </p:blipFill>
        <p:spPr>
          <a:xfrm>
            <a:off x="1410382" y="4022350"/>
            <a:ext cx="4367680" cy="2698619"/>
          </a:xfrm>
          <a:prstGeom prst="rect">
            <a:avLst/>
          </a:prstGeom>
        </p:spPr>
      </p:pic>
      <p:sp>
        <p:nvSpPr>
          <p:cNvPr id="9" name="TextBox 8"/>
          <p:cNvSpPr txBox="1"/>
          <p:nvPr/>
        </p:nvSpPr>
        <p:spPr>
          <a:xfrm>
            <a:off x="751471" y="3653018"/>
            <a:ext cx="7791492" cy="369332"/>
          </a:xfrm>
          <a:prstGeom prst="rect">
            <a:avLst/>
          </a:prstGeom>
          <a:noFill/>
        </p:spPr>
        <p:txBody>
          <a:bodyPr wrap="none" rtlCol="0">
            <a:spAutoFit/>
          </a:bodyPr>
          <a:lstStyle/>
          <a:p>
            <a:pPr marL="285750" indent="-285750">
              <a:buFont typeface="Arial" panose="020B0604020202020204" pitchFamily="34" charset="0"/>
              <a:buChar char="•"/>
            </a:pPr>
            <a:r>
              <a:rPr lang="en-GB" dirty="0"/>
              <a:t>This variant is present once in </a:t>
            </a:r>
            <a:r>
              <a:rPr lang="en-GB" dirty="0" err="1"/>
              <a:t>gnomAD</a:t>
            </a:r>
            <a:r>
              <a:rPr lang="en-GB" dirty="0"/>
              <a:t> genomes (NFE) so have used PM2_sup</a:t>
            </a:r>
          </a:p>
        </p:txBody>
      </p:sp>
    </p:spTree>
    <p:extLst>
      <p:ext uri="{BB962C8B-B14F-4D97-AF65-F5344CB8AC3E}">
        <p14:creationId xmlns:p14="http://schemas.microsoft.com/office/powerpoint/2010/main" val="3114711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328033" y="0"/>
            <a:ext cx="7527384" cy="3230880"/>
          </a:xfrm>
          <a:prstGeom prst="rect">
            <a:avLst/>
          </a:prstGeom>
        </p:spPr>
      </p:pic>
      <p:pic>
        <p:nvPicPr>
          <p:cNvPr id="3" name="Picture 2"/>
          <p:cNvPicPr>
            <a:picLocks noChangeAspect="1"/>
          </p:cNvPicPr>
          <p:nvPr/>
        </p:nvPicPr>
        <p:blipFill>
          <a:blip r:embed="rId4"/>
          <a:stretch>
            <a:fillRect/>
          </a:stretch>
        </p:blipFill>
        <p:spPr>
          <a:xfrm>
            <a:off x="2173157" y="3230880"/>
            <a:ext cx="8094793" cy="3505080"/>
          </a:xfrm>
          <a:prstGeom prst="rect">
            <a:avLst/>
          </a:prstGeom>
        </p:spPr>
      </p:pic>
      <p:sp>
        <p:nvSpPr>
          <p:cNvPr id="2" name="Rounded Rectangle 1"/>
          <p:cNvSpPr/>
          <p:nvPr/>
        </p:nvSpPr>
        <p:spPr>
          <a:xfrm>
            <a:off x="2115278" y="3750906"/>
            <a:ext cx="8210550" cy="699310"/>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327750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58766" y="575441"/>
            <a:ext cx="5885329" cy="646331"/>
          </a:xfrm>
          <a:prstGeom prst="rect">
            <a:avLst/>
          </a:prstGeom>
          <a:noFill/>
        </p:spPr>
        <p:txBody>
          <a:bodyPr wrap="none" rtlCol="0">
            <a:spAutoFit/>
          </a:bodyPr>
          <a:lstStyle/>
          <a:p>
            <a:r>
              <a:rPr lang="en-GB" b="1" dirty="0"/>
              <a:t>NM_016222.4, DDX41 c.517G&gt;A  p.(Gly173Arg) </a:t>
            </a:r>
            <a:r>
              <a:rPr lang="en-GB" dirty="0"/>
              <a:t>	VAF=49% &amp;</a:t>
            </a:r>
          </a:p>
          <a:p>
            <a:r>
              <a:rPr lang="en-GB" dirty="0">
                <a:solidFill>
                  <a:schemeClr val="bg1">
                    <a:lumMod val="65000"/>
                  </a:schemeClr>
                </a:solidFill>
              </a:rPr>
              <a:t>NM_016222.4, DDX41 c.1574G&gt;A p.(Arg525His) 	VAF=6%</a:t>
            </a:r>
          </a:p>
        </p:txBody>
      </p:sp>
      <p:pic>
        <p:nvPicPr>
          <p:cNvPr id="3" name="Picture 2"/>
          <p:cNvPicPr>
            <a:picLocks noChangeAspect="1"/>
          </p:cNvPicPr>
          <p:nvPr/>
        </p:nvPicPr>
        <p:blipFill>
          <a:blip r:embed="rId3"/>
          <a:stretch>
            <a:fillRect/>
          </a:stretch>
        </p:blipFill>
        <p:spPr>
          <a:xfrm>
            <a:off x="1090216" y="2041307"/>
            <a:ext cx="3011214" cy="3496433"/>
          </a:xfrm>
          <a:prstGeom prst="rect">
            <a:avLst/>
          </a:prstGeom>
        </p:spPr>
      </p:pic>
      <p:pic>
        <p:nvPicPr>
          <p:cNvPr id="9" name="Picture 8"/>
          <p:cNvPicPr>
            <a:picLocks noChangeAspect="1"/>
          </p:cNvPicPr>
          <p:nvPr/>
        </p:nvPicPr>
        <p:blipFill>
          <a:blip r:embed="rId4"/>
          <a:stretch>
            <a:fillRect/>
          </a:stretch>
        </p:blipFill>
        <p:spPr>
          <a:xfrm>
            <a:off x="4359165" y="2224624"/>
            <a:ext cx="4929817" cy="1590632"/>
          </a:xfrm>
          <a:prstGeom prst="rect">
            <a:avLst/>
          </a:prstGeom>
        </p:spPr>
      </p:pic>
      <p:sp>
        <p:nvSpPr>
          <p:cNvPr id="5" name="TextBox 4"/>
          <p:cNvSpPr txBox="1"/>
          <p:nvPr/>
        </p:nvSpPr>
        <p:spPr>
          <a:xfrm>
            <a:off x="4359165" y="4209393"/>
            <a:ext cx="6534807" cy="1477328"/>
          </a:xfrm>
          <a:prstGeom prst="rect">
            <a:avLst/>
          </a:prstGeom>
          <a:noFill/>
        </p:spPr>
        <p:txBody>
          <a:bodyPr wrap="square" rtlCol="0">
            <a:spAutoFit/>
          </a:bodyPr>
          <a:lstStyle/>
          <a:p>
            <a:r>
              <a:rPr lang="en-GB" dirty="0">
                <a:solidFill>
                  <a:srgbClr val="FF0000"/>
                </a:solidFill>
              </a:rPr>
              <a:t>PS4_vs &amp; PM2_sup </a:t>
            </a:r>
            <a:r>
              <a:rPr lang="en-GB" dirty="0"/>
              <a:t>(Likely Pathogenic)</a:t>
            </a:r>
          </a:p>
          <a:p>
            <a:endParaRPr lang="en-GB" dirty="0"/>
          </a:p>
          <a:p>
            <a:r>
              <a:rPr lang="en-GB" dirty="0"/>
              <a:t>Control data from </a:t>
            </a:r>
            <a:r>
              <a:rPr lang="en-GB" dirty="0" err="1"/>
              <a:t>gnomAD</a:t>
            </a:r>
            <a:r>
              <a:rPr lang="en-GB" dirty="0"/>
              <a:t> genomes only: absent from exomes, so actual significance will be higher, but given this is a fudge based on assumed ethnicity anyway this adds an element of down weighting.</a:t>
            </a:r>
          </a:p>
        </p:txBody>
      </p:sp>
      <p:sp>
        <p:nvSpPr>
          <p:cNvPr id="2" name="TextBox 1"/>
          <p:cNvSpPr txBox="1"/>
          <p:nvPr/>
        </p:nvSpPr>
        <p:spPr>
          <a:xfrm>
            <a:off x="893618" y="6080858"/>
            <a:ext cx="10509095" cy="369332"/>
          </a:xfrm>
          <a:prstGeom prst="rect">
            <a:avLst/>
          </a:prstGeom>
          <a:noFill/>
        </p:spPr>
        <p:txBody>
          <a:bodyPr wrap="none" rtlCol="0">
            <a:spAutoFit/>
          </a:bodyPr>
          <a:lstStyle/>
          <a:p>
            <a:r>
              <a:rPr lang="en-GB" b="1" dirty="0">
                <a:solidFill>
                  <a:srgbClr val="FF0000"/>
                </a:solidFill>
              </a:rPr>
              <a:t>To do this properly we need ethnically matched national dataset to fully power analysis based on recurrence</a:t>
            </a:r>
          </a:p>
        </p:txBody>
      </p:sp>
    </p:spTree>
    <p:extLst>
      <p:ext uri="{BB962C8B-B14F-4D97-AF65-F5344CB8AC3E}">
        <p14:creationId xmlns:p14="http://schemas.microsoft.com/office/powerpoint/2010/main" val="15493839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5380" y="803501"/>
            <a:ext cx="9110699" cy="369332"/>
          </a:xfrm>
          <a:prstGeom prst="rect">
            <a:avLst/>
          </a:prstGeom>
          <a:noFill/>
        </p:spPr>
        <p:txBody>
          <a:bodyPr wrap="none" rtlCol="0">
            <a:spAutoFit/>
          </a:bodyPr>
          <a:lstStyle/>
          <a:p>
            <a:pPr marL="285750" indent="-285750">
              <a:buFont typeface="Arial" panose="020B0604020202020204" pitchFamily="34" charset="0"/>
              <a:buChar char="•"/>
            </a:pPr>
            <a:r>
              <a:rPr lang="en-GB" dirty="0"/>
              <a:t>Can the </a:t>
            </a:r>
            <a:r>
              <a:rPr lang="en-GB" b="1" dirty="0">
                <a:solidFill>
                  <a:srgbClr val="FF0000"/>
                </a:solidFill>
              </a:rPr>
              <a:t>Co-occurrence</a:t>
            </a:r>
            <a:r>
              <a:rPr lang="en-GB" dirty="0"/>
              <a:t> with </a:t>
            </a:r>
            <a:r>
              <a:rPr lang="en-GB" b="1" dirty="0"/>
              <a:t>common somatic </a:t>
            </a:r>
            <a:r>
              <a:rPr lang="en-GB" dirty="0"/>
              <a:t>pathogenic variant also be used as weighting?</a:t>
            </a:r>
          </a:p>
        </p:txBody>
      </p:sp>
      <p:pic>
        <p:nvPicPr>
          <p:cNvPr id="12" name="Picture 11"/>
          <p:cNvPicPr>
            <a:picLocks noChangeAspect="1"/>
          </p:cNvPicPr>
          <p:nvPr/>
        </p:nvPicPr>
        <p:blipFill rotWithShape="1">
          <a:blip r:embed="rId3"/>
          <a:srcRect r="19949" b="52170"/>
          <a:stretch/>
        </p:blipFill>
        <p:spPr>
          <a:xfrm>
            <a:off x="270409" y="1227527"/>
            <a:ext cx="7939951" cy="3005514"/>
          </a:xfrm>
          <a:prstGeom prst="rect">
            <a:avLst/>
          </a:prstGeom>
        </p:spPr>
      </p:pic>
      <p:pic>
        <p:nvPicPr>
          <p:cNvPr id="13" name="Picture 12"/>
          <p:cNvPicPr>
            <a:picLocks noChangeAspect="1"/>
          </p:cNvPicPr>
          <p:nvPr/>
        </p:nvPicPr>
        <p:blipFill>
          <a:blip r:embed="rId4"/>
          <a:stretch>
            <a:fillRect/>
          </a:stretch>
        </p:blipFill>
        <p:spPr>
          <a:xfrm>
            <a:off x="8460350" y="3837771"/>
            <a:ext cx="3335093" cy="275277"/>
          </a:xfrm>
          <a:prstGeom prst="rect">
            <a:avLst/>
          </a:prstGeom>
        </p:spPr>
      </p:pic>
      <p:pic>
        <p:nvPicPr>
          <p:cNvPr id="14" name="Picture 13"/>
          <p:cNvPicPr>
            <a:picLocks noChangeAspect="1"/>
          </p:cNvPicPr>
          <p:nvPr/>
        </p:nvPicPr>
        <p:blipFill>
          <a:blip r:embed="rId5"/>
          <a:stretch>
            <a:fillRect/>
          </a:stretch>
        </p:blipFill>
        <p:spPr>
          <a:xfrm>
            <a:off x="8472823" y="1647496"/>
            <a:ext cx="3322620" cy="1931667"/>
          </a:xfrm>
          <a:prstGeom prst="rect">
            <a:avLst/>
          </a:prstGeom>
        </p:spPr>
      </p:pic>
      <p:sp>
        <p:nvSpPr>
          <p:cNvPr id="15" name="Rounded Rectangle 14"/>
          <p:cNvSpPr/>
          <p:nvPr/>
        </p:nvSpPr>
        <p:spPr>
          <a:xfrm>
            <a:off x="8472823" y="3050628"/>
            <a:ext cx="3330858" cy="539594"/>
          </a:xfrm>
          <a:prstGeom prst="round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GB" sz="1100"/>
          </a:p>
        </p:txBody>
      </p:sp>
      <p:pic>
        <p:nvPicPr>
          <p:cNvPr id="16" name="Picture 15"/>
          <p:cNvPicPr>
            <a:picLocks noChangeAspect="1"/>
          </p:cNvPicPr>
          <p:nvPr/>
        </p:nvPicPr>
        <p:blipFill>
          <a:blip r:embed="rId6"/>
          <a:stretch>
            <a:fillRect/>
          </a:stretch>
        </p:blipFill>
        <p:spPr>
          <a:xfrm>
            <a:off x="427305" y="4573477"/>
            <a:ext cx="9634714" cy="1857375"/>
          </a:xfrm>
          <a:prstGeom prst="rect">
            <a:avLst/>
          </a:prstGeom>
        </p:spPr>
      </p:pic>
      <p:sp>
        <p:nvSpPr>
          <p:cNvPr id="10" name="TextBox 9"/>
          <p:cNvSpPr txBox="1"/>
          <p:nvPr/>
        </p:nvSpPr>
        <p:spPr>
          <a:xfrm>
            <a:off x="427305" y="129823"/>
            <a:ext cx="5885329" cy="646331"/>
          </a:xfrm>
          <a:prstGeom prst="rect">
            <a:avLst/>
          </a:prstGeom>
          <a:noFill/>
        </p:spPr>
        <p:txBody>
          <a:bodyPr wrap="none" rtlCol="0">
            <a:spAutoFit/>
          </a:bodyPr>
          <a:lstStyle/>
          <a:p>
            <a:r>
              <a:rPr lang="en-GB" b="1" dirty="0"/>
              <a:t>NM_016222.4, DDX41 c.517G&gt;A  p.(Gly173Arg) </a:t>
            </a:r>
            <a:r>
              <a:rPr lang="en-GB" dirty="0"/>
              <a:t>	VAF=49% &amp;</a:t>
            </a:r>
          </a:p>
          <a:p>
            <a:r>
              <a:rPr lang="en-GB" dirty="0">
                <a:solidFill>
                  <a:srgbClr val="FF0000"/>
                </a:solidFill>
              </a:rPr>
              <a:t>NM_016222.4, DDX41 c.1574G&gt;A p.(Arg525His) 	VAF=6%</a:t>
            </a:r>
          </a:p>
        </p:txBody>
      </p:sp>
    </p:spTree>
    <p:extLst>
      <p:ext uri="{BB962C8B-B14F-4D97-AF65-F5344CB8AC3E}">
        <p14:creationId xmlns:p14="http://schemas.microsoft.com/office/powerpoint/2010/main" val="21819924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30673" y="541176"/>
            <a:ext cx="4313262" cy="5718888"/>
          </a:xfrm>
          <a:prstGeom prst="rect">
            <a:avLst/>
          </a:prstGeom>
        </p:spPr>
      </p:pic>
      <p:sp>
        <p:nvSpPr>
          <p:cNvPr id="6" name="TextBox 5"/>
          <p:cNvSpPr txBox="1"/>
          <p:nvPr/>
        </p:nvSpPr>
        <p:spPr>
          <a:xfrm>
            <a:off x="4985262" y="267509"/>
            <a:ext cx="6669295" cy="6740307"/>
          </a:xfrm>
          <a:prstGeom prst="rect">
            <a:avLst/>
          </a:prstGeom>
          <a:noFill/>
        </p:spPr>
        <p:txBody>
          <a:bodyPr wrap="square" rtlCol="0">
            <a:spAutoFit/>
          </a:bodyPr>
          <a:lstStyle/>
          <a:p>
            <a:r>
              <a:rPr lang="en-GB" dirty="0"/>
              <a:t>Can we adapt a similar principle to this into guidance?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How do we delineate this?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Need to consider for germline variant: </a:t>
            </a:r>
          </a:p>
          <a:p>
            <a:pPr lvl="1"/>
            <a:r>
              <a:rPr lang="en-GB" dirty="0"/>
              <a:t>Frequency in the population databases</a:t>
            </a:r>
          </a:p>
          <a:p>
            <a:pPr lvl="1"/>
            <a:r>
              <a:rPr lang="en-GB" b="1" dirty="0"/>
              <a:t>Recurrence</a:t>
            </a:r>
            <a:r>
              <a:rPr lang="en-GB" dirty="0"/>
              <a:t> in disease cohort?</a:t>
            </a:r>
          </a:p>
          <a:p>
            <a:pPr lvl="1"/>
            <a:r>
              <a:rPr lang="en-GB" dirty="0"/>
              <a:t>Other </a:t>
            </a:r>
            <a:r>
              <a:rPr lang="en-GB" b="1" dirty="0"/>
              <a:t>co-</a:t>
            </a:r>
            <a:r>
              <a:rPr lang="en-GB" b="1" dirty="0" err="1"/>
              <a:t>occurence</a:t>
            </a:r>
            <a:r>
              <a:rPr lang="en-GB" dirty="0" err="1"/>
              <a:t>s</a:t>
            </a:r>
            <a:r>
              <a:rPr lang="en-GB" dirty="0"/>
              <a:t> with somatic variants?</a:t>
            </a:r>
          </a:p>
          <a:p>
            <a:pPr lvl="1"/>
            <a:r>
              <a:rPr lang="en-GB" dirty="0"/>
              <a:t>Patient phenotype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Need to consider for the somatic variant: </a:t>
            </a:r>
          </a:p>
          <a:p>
            <a:pPr lvl="1"/>
            <a:r>
              <a:rPr lang="en-GB" b="1" dirty="0"/>
              <a:t>Recurrence</a:t>
            </a:r>
            <a:r>
              <a:rPr lang="en-GB" dirty="0"/>
              <a:t> and previous </a:t>
            </a:r>
            <a:r>
              <a:rPr lang="en-GB" b="1" dirty="0"/>
              <a:t>co-occurrence</a:t>
            </a:r>
          </a:p>
          <a:p>
            <a:pPr lvl="1"/>
            <a:r>
              <a:rPr lang="en-GB" dirty="0"/>
              <a:t>Patient phenotype</a:t>
            </a:r>
          </a:p>
          <a:p>
            <a:endParaRPr lang="en-GB" dirty="0"/>
          </a:p>
          <a:p>
            <a:pPr marL="285750" indent="-285750">
              <a:buFont typeface="Arial" panose="020B0604020202020204" pitchFamily="34" charset="0"/>
              <a:buChar char="•"/>
            </a:pPr>
            <a:r>
              <a:rPr lang="en-GB" dirty="0"/>
              <a:t>For example, if germline variant absent from population databases, </a:t>
            </a:r>
            <a:r>
              <a:rPr lang="en-GB" b="1" dirty="0"/>
              <a:t>non-recurrent</a:t>
            </a:r>
            <a:r>
              <a:rPr lang="en-GB" dirty="0"/>
              <a:t> but </a:t>
            </a:r>
            <a:r>
              <a:rPr lang="en-GB" b="1" dirty="0"/>
              <a:t>co-occurs</a:t>
            </a:r>
            <a:r>
              <a:rPr lang="en-GB" dirty="0"/>
              <a:t> with R525H? </a:t>
            </a:r>
          </a:p>
          <a:p>
            <a:pPr marL="285750" indent="-285750">
              <a:buFont typeface="Arial" panose="020B0604020202020204" pitchFamily="34" charset="0"/>
              <a:buChar char="•"/>
            </a:pPr>
            <a:r>
              <a:rPr lang="en-GB" dirty="0"/>
              <a:t>What if it has been seen </a:t>
            </a:r>
            <a:r>
              <a:rPr lang="en-GB" b="1" dirty="0"/>
              <a:t>recurrently</a:t>
            </a:r>
            <a:r>
              <a:rPr lang="en-GB" dirty="0"/>
              <a:t> (2/3/4 times) before </a:t>
            </a:r>
            <a:r>
              <a:rPr lang="en-GB" b="1" dirty="0"/>
              <a:t>co-occurring</a:t>
            </a:r>
            <a:r>
              <a:rPr lang="en-GB" dirty="0"/>
              <a:t> with well defined recurrent somatic variants? </a:t>
            </a:r>
          </a:p>
          <a:p>
            <a:pPr marL="285750" indent="-285750">
              <a:buFont typeface="Arial" panose="020B0604020202020204" pitchFamily="34" charset="0"/>
              <a:buChar char="•"/>
            </a:pPr>
            <a:r>
              <a:rPr lang="en-GB" dirty="0"/>
              <a:t>What if co-occurring somatic variant isn’t recurrent?</a:t>
            </a:r>
          </a:p>
          <a:p>
            <a:pPr marL="285750" indent="-285750">
              <a:buFont typeface="Arial" panose="020B0604020202020204" pitchFamily="34" charset="0"/>
              <a:buChar char="•"/>
            </a:pPr>
            <a:r>
              <a:rPr lang="en-GB" dirty="0"/>
              <a:t>How do we set an acceptable cut off or </a:t>
            </a:r>
            <a:r>
              <a:rPr lang="en-GB" dirty="0">
                <a:solidFill>
                  <a:srgbClr val="0070C0"/>
                </a:solidFill>
              </a:rPr>
              <a:t>appropriate weighting</a:t>
            </a:r>
            <a:r>
              <a:rPr lang="en-GB" dirty="0"/>
              <a:t>?</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solidFill>
                  <a:srgbClr val="FF0000"/>
                </a:solidFill>
              </a:rPr>
              <a:t>What evidence code should this come under? </a:t>
            </a:r>
            <a:r>
              <a:rPr lang="en-GB" b="1" u="sng" dirty="0">
                <a:solidFill>
                  <a:srgbClr val="FF0000"/>
                </a:solidFill>
              </a:rPr>
              <a:t>PS4</a:t>
            </a:r>
            <a:r>
              <a:rPr lang="en-GB" dirty="0">
                <a:solidFill>
                  <a:srgbClr val="FF0000"/>
                </a:solidFill>
              </a:rPr>
              <a:t>, PP5, PP4 or </a:t>
            </a:r>
            <a:r>
              <a:rPr lang="en-GB" b="1" u="sng" dirty="0">
                <a:solidFill>
                  <a:srgbClr val="FF0000"/>
                </a:solidFill>
              </a:rPr>
              <a:t>PM3</a:t>
            </a:r>
            <a:r>
              <a:rPr lang="en-GB" dirty="0">
                <a:solidFill>
                  <a:srgbClr val="FF0000"/>
                </a:solidFill>
              </a:rPr>
              <a:t>?</a:t>
            </a:r>
          </a:p>
          <a:p>
            <a:endParaRPr lang="en-GB" dirty="0"/>
          </a:p>
        </p:txBody>
      </p:sp>
    </p:spTree>
    <p:extLst>
      <p:ext uri="{BB962C8B-B14F-4D97-AF65-F5344CB8AC3E}">
        <p14:creationId xmlns:p14="http://schemas.microsoft.com/office/powerpoint/2010/main" val="4502667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53143" y="778635"/>
            <a:ext cx="8963672" cy="1754326"/>
          </a:xfrm>
          <a:prstGeom prst="rect">
            <a:avLst/>
          </a:prstGeom>
          <a:noFill/>
        </p:spPr>
        <p:txBody>
          <a:bodyPr wrap="none" rtlCol="0">
            <a:spAutoFit/>
          </a:bodyPr>
          <a:lstStyle/>
          <a:p>
            <a:r>
              <a:rPr lang="en-GB" b="1" dirty="0"/>
              <a:t>NM_016222.4	DDX41	c.992_994del 	p.(Lys331del)</a:t>
            </a:r>
            <a:r>
              <a:rPr lang="en-GB" dirty="0"/>
              <a:t>	VAF = 48%</a:t>
            </a:r>
          </a:p>
          <a:p>
            <a:r>
              <a:rPr lang="en-GB" dirty="0">
                <a:solidFill>
                  <a:srgbClr val="FF0000"/>
                </a:solidFill>
              </a:rPr>
              <a:t>NM_016222.4	DDX41	c.1574G&gt;A	p.(Arg525His)	VAF = 25%</a:t>
            </a:r>
          </a:p>
          <a:p>
            <a:endParaRPr lang="en-GB" dirty="0">
              <a:solidFill>
                <a:srgbClr val="FF0000"/>
              </a:solidFill>
            </a:endParaRPr>
          </a:p>
          <a:p>
            <a:r>
              <a:rPr lang="en-GB" b="1" dirty="0"/>
              <a:t>NM_016222.4	DDX41	c.992_994del 	p.(Lys331del)</a:t>
            </a:r>
            <a:r>
              <a:rPr lang="en-GB" dirty="0"/>
              <a:t>	VAF = ~50%</a:t>
            </a:r>
          </a:p>
          <a:p>
            <a:r>
              <a:rPr lang="en-GB" dirty="0">
                <a:solidFill>
                  <a:srgbClr val="0070C0"/>
                </a:solidFill>
              </a:rPr>
              <a:t>NM_016222.4	DDX41	c.1589G&gt;A	p.(Gly530Asp)	VAF = ~11%</a:t>
            </a:r>
          </a:p>
          <a:p>
            <a:r>
              <a:rPr lang="en-GB" dirty="0">
                <a:solidFill>
                  <a:srgbClr val="0070C0"/>
                </a:solidFill>
              </a:rPr>
              <a:t>NM_016222.4	DDX41	c.649A&gt;G		p.(Thr232Ala)	VAF = ~7% (one </a:t>
            </a:r>
            <a:r>
              <a:rPr lang="en-GB" dirty="0" err="1">
                <a:solidFill>
                  <a:srgbClr val="0070C0"/>
                </a:solidFill>
              </a:rPr>
              <a:t>rpt</a:t>
            </a:r>
            <a:r>
              <a:rPr lang="en-GB" dirty="0">
                <a:solidFill>
                  <a:srgbClr val="0070C0"/>
                </a:solidFill>
              </a:rPr>
              <a:t> only)</a:t>
            </a:r>
          </a:p>
        </p:txBody>
      </p:sp>
      <p:sp>
        <p:nvSpPr>
          <p:cNvPr id="4" name="TextBox 3"/>
          <p:cNvSpPr txBox="1"/>
          <p:nvPr/>
        </p:nvSpPr>
        <p:spPr>
          <a:xfrm>
            <a:off x="653143" y="322678"/>
            <a:ext cx="3873240" cy="369332"/>
          </a:xfrm>
          <a:prstGeom prst="rect">
            <a:avLst/>
          </a:prstGeom>
          <a:noFill/>
        </p:spPr>
        <p:txBody>
          <a:bodyPr wrap="none" rtlCol="0">
            <a:spAutoFit/>
          </a:bodyPr>
          <a:lstStyle/>
          <a:p>
            <a:r>
              <a:rPr lang="en-GB" dirty="0"/>
              <a:t>How would we use it for this example?</a:t>
            </a:r>
          </a:p>
        </p:txBody>
      </p:sp>
      <p:sp>
        <p:nvSpPr>
          <p:cNvPr id="6" name="TextBox 5"/>
          <p:cNvSpPr txBox="1"/>
          <p:nvPr/>
        </p:nvSpPr>
        <p:spPr>
          <a:xfrm>
            <a:off x="653143" y="2775879"/>
            <a:ext cx="10832841" cy="3970318"/>
          </a:xfrm>
          <a:prstGeom prst="rect">
            <a:avLst/>
          </a:prstGeom>
          <a:noFill/>
        </p:spPr>
        <p:txBody>
          <a:bodyPr wrap="square" rtlCol="0">
            <a:spAutoFit/>
          </a:bodyPr>
          <a:lstStyle/>
          <a:p>
            <a:r>
              <a:rPr lang="en-GB" dirty="0">
                <a:solidFill>
                  <a:srgbClr val="FF0000"/>
                </a:solidFill>
              </a:rPr>
              <a:t>In frame del of single amino acid in DEAD box domain. PM1_sup &amp; PM4_sup?</a:t>
            </a:r>
          </a:p>
          <a:p>
            <a:endParaRPr lang="en-GB" dirty="0">
              <a:solidFill>
                <a:srgbClr val="FF0000"/>
              </a:solidFill>
            </a:endParaRPr>
          </a:p>
          <a:p>
            <a:r>
              <a:rPr lang="en-GB" b="1" dirty="0"/>
              <a:t>Recurrence (</a:t>
            </a:r>
            <a:r>
              <a:rPr lang="en-GB" b="1" dirty="0">
                <a:solidFill>
                  <a:srgbClr val="FF0000"/>
                </a:solidFill>
              </a:rPr>
              <a:t>x5</a:t>
            </a:r>
            <a:r>
              <a:rPr lang="en-GB" b="1" dirty="0"/>
              <a:t>)</a:t>
            </a:r>
            <a:r>
              <a:rPr lang="en-GB" dirty="0"/>
              <a:t>: Top case is CUH, bottom RMH/Kings and also in </a:t>
            </a:r>
            <a:r>
              <a:rPr lang="en-GB" dirty="0" err="1"/>
              <a:t>Sebert</a:t>
            </a:r>
            <a:r>
              <a:rPr lang="en-GB" dirty="0"/>
              <a:t> x3. </a:t>
            </a:r>
            <a:r>
              <a:rPr lang="en-GB" dirty="0">
                <a:solidFill>
                  <a:srgbClr val="FF0000"/>
                </a:solidFill>
              </a:rPr>
              <a:t>PS4_?</a:t>
            </a:r>
          </a:p>
          <a:p>
            <a:endParaRPr lang="en-GB" dirty="0"/>
          </a:p>
          <a:p>
            <a:r>
              <a:rPr lang="en-GB" b="1" dirty="0"/>
              <a:t>Co-occurrence (</a:t>
            </a:r>
            <a:r>
              <a:rPr lang="en-GB" b="1" dirty="0">
                <a:solidFill>
                  <a:srgbClr val="FF0000"/>
                </a:solidFill>
              </a:rPr>
              <a:t>x4</a:t>
            </a:r>
            <a:r>
              <a:rPr lang="en-GB" b="1" dirty="0"/>
              <a:t>)</a:t>
            </a:r>
            <a:r>
              <a:rPr lang="en-GB" dirty="0"/>
              <a:t>: Somatic second hits – 2x p.Arg525His, 1x p.Thr227Met, 1x p.Gly530Asp and once with no second hit. These are all recurrent somatic second hits. </a:t>
            </a:r>
            <a:r>
              <a:rPr lang="en-GB" dirty="0">
                <a:solidFill>
                  <a:srgbClr val="FF0000"/>
                </a:solidFill>
              </a:rPr>
              <a:t>PM3_?</a:t>
            </a:r>
          </a:p>
          <a:p>
            <a:endParaRPr lang="en-GB" dirty="0"/>
          </a:p>
          <a:p>
            <a:r>
              <a:rPr lang="en-GB" u="sng" dirty="0"/>
              <a:t>Both CUH &amp; Kings classified as Likely Pathogenic </a:t>
            </a:r>
            <a:r>
              <a:rPr lang="en-GB" dirty="0"/>
              <a:t>but not convinced by use of ACMG! Clearly seems as though this evidence should be used and in a consistent manner.</a:t>
            </a:r>
          </a:p>
          <a:p>
            <a:endParaRPr lang="en-GB" dirty="0"/>
          </a:p>
          <a:p>
            <a:r>
              <a:rPr lang="en-GB" dirty="0"/>
              <a:t>Without decent case control: recurrence weighted further by co-occurrence?</a:t>
            </a:r>
          </a:p>
          <a:p>
            <a:endParaRPr lang="en-GB" dirty="0"/>
          </a:p>
          <a:p>
            <a:r>
              <a:rPr lang="en-GB" dirty="0">
                <a:solidFill>
                  <a:srgbClr val="FF0000"/>
                </a:solidFill>
              </a:rPr>
              <a:t>Present 4 </a:t>
            </a:r>
            <a:r>
              <a:rPr lang="en-GB" dirty="0" err="1">
                <a:solidFill>
                  <a:srgbClr val="FF0000"/>
                </a:solidFill>
              </a:rPr>
              <a:t>hets</a:t>
            </a:r>
            <a:r>
              <a:rPr lang="en-GB" dirty="0">
                <a:solidFill>
                  <a:srgbClr val="FF0000"/>
                </a:solidFill>
              </a:rPr>
              <a:t> in </a:t>
            </a:r>
            <a:r>
              <a:rPr lang="en-GB" dirty="0" err="1">
                <a:solidFill>
                  <a:srgbClr val="FF0000"/>
                </a:solidFill>
              </a:rPr>
              <a:t>gnomAD</a:t>
            </a:r>
            <a:r>
              <a:rPr lang="en-GB" dirty="0">
                <a:solidFill>
                  <a:srgbClr val="FF0000"/>
                </a:solidFill>
              </a:rPr>
              <a:t> (</a:t>
            </a:r>
            <a:r>
              <a:rPr lang="en-GB" dirty="0" err="1">
                <a:solidFill>
                  <a:srgbClr val="FF0000"/>
                </a:solidFill>
              </a:rPr>
              <a:t>NonCancer</a:t>
            </a:r>
            <a:r>
              <a:rPr lang="en-GB" dirty="0">
                <a:solidFill>
                  <a:srgbClr val="FF0000"/>
                </a:solidFill>
              </a:rPr>
              <a:t> and full).</a:t>
            </a:r>
            <a:r>
              <a:rPr lang="en-GB" dirty="0"/>
              <a:t> PM2_sup? See next slide relating to population </a:t>
            </a:r>
            <a:r>
              <a:rPr lang="en-GB" dirty="0" err="1"/>
              <a:t>freq</a:t>
            </a:r>
            <a:endParaRPr lang="en-GB" dirty="0"/>
          </a:p>
          <a:p>
            <a:endParaRPr lang="en-GB" dirty="0"/>
          </a:p>
        </p:txBody>
      </p:sp>
    </p:spTree>
    <p:extLst>
      <p:ext uri="{BB962C8B-B14F-4D97-AF65-F5344CB8AC3E}">
        <p14:creationId xmlns:p14="http://schemas.microsoft.com/office/powerpoint/2010/main" val="37531477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42875" y="47625"/>
            <a:ext cx="11906250" cy="6762750"/>
          </a:xfrm>
          <a:prstGeom prst="rect">
            <a:avLst/>
          </a:prstGeom>
        </p:spPr>
      </p:pic>
      <p:sp>
        <p:nvSpPr>
          <p:cNvPr id="6" name="Rounded Rectangle 5"/>
          <p:cNvSpPr/>
          <p:nvPr/>
        </p:nvSpPr>
        <p:spPr>
          <a:xfrm>
            <a:off x="6120245" y="5569527"/>
            <a:ext cx="5787737" cy="94557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10203872" y="5089586"/>
            <a:ext cx="1410964" cy="369332"/>
          </a:xfrm>
          <a:prstGeom prst="rect">
            <a:avLst/>
          </a:prstGeom>
          <a:noFill/>
        </p:spPr>
        <p:txBody>
          <a:bodyPr wrap="none" rtlCol="0">
            <a:spAutoFit/>
          </a:bodyPr>
          <a:lstStyle/>
          <a:p>
            <a:r>
              <a:rPr lang="en-GB" b="1" dirty="0">
                <a:solidFill>
                  <a:srgbClr val="FF0000"/>
                </a:solidFill>
              </a:rPr>
              <a:t>PM2 cut off?</a:t>
            </a:r>
          </a:p>
        </p:txBody>
      </p:sp>
      <p:pic>
        <p:nvPicPr>
          <p:cNvPr id="8" name="Picture 7"/>
          <p:cNvPicPr>
            <a:picLocks noChangeAspect="1"/>
          </p:cNvPicPr>
          <p:nvPr/>
        </p:nvPicPr>
        <p:blipFill rotWithShape="1">
          <a:blip r:embed="rId4"/>
          <a:srcRect t="74104" b="13774"/>
          <a:stretch/>
        </p:blipFill>
        <p:spPr>
          <a:xfrm>
            <a:off x="1129145" y="945573"/>
            <a:ext cx="10131332" cy="654627"/>
          </a:xfrm>
          <a:prstGeom prst="rect">
            <a:avLst/>
          </a:prstGeom>
        </p:spPr>
      </p:pic>
      <p:sp>
        <p:nvSpPr>
          <p:cNvPr id="2" name="TextBox 1"/>
          <p:cNvSpPr txBox="1"/>
          <p:nvPr/>
        </p:nvSpPr>
        <p:spPr>
          <a:xfrm>
            <a:off x="1129145" y="6235337"/>
            <a:ext cx="3215624" cy="369332"/>
          </a:xfrm>
          <a:prstGeom prst="rect">
            <a:avLst/>
          </a:prstGeom>
          <a:noFill/>
        </p:spPr>
        <p:txBody>
          <a:bodyPr wrap="none" rtlCol="0">
            <a:spAutoFit/>
          </a:bodyPr>
          <a:lstStyle/>
          <a:p>
            <a:r>
              <a:rPr lang="en-GB" dirty="0">
                <a:solidFill>
                  <a:srgbClr val="FF0000"/>
                </a:solidFill>
              </a:rPr>
              <a:t>Related to this BA1/BS1 and PP1</a:t>
            </a:r>
          </a:p>
        </p:txBody>
      </p:sp>
    </p:spTree>
    <p:extLst>
      <p:ext uri="{BB962C8B-B14F-4D97-AF65-F5344CB8AC3E}">
        <p14:creationId xmlns:p14="http://schemas.microsoft.com/office/powerpoint/2010/main" val="1791121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50475" y="5003167"/>
            <a:ext cx="7632848" cy="1200329"/>
          </a:xfrm>
          <a:prstGeom prst="rect">
            <a:avLst/>
          </a:prstGeom>
          <a:noFill/>
        </p:spPr>
        <p:txBody>
          <a:bodyPr wrap="square" rtlCol="0">
            <a:spAutoFit/>
          </a:bodyPr>
          <a:lstStyle/>
          <a:p>
            <a:pPr marL="285750" indent="-285750">
              <a:buFont typeface="Arial" panose="020B0604020202020204" pitchFamily="34" charset="0"/>
              <a:buChar char="•"/>
            </a:pPr>
            <a:r>
              <a:rPr lang="en-GB" dirty="0"/>
              <a:t>Myeloid NGS panel on bone marrow aspirate</a:t>
            </a:r>
          </a:p>
          <a:p>
            <a:pPr marL="285750" indent="-285750">
              <a:buFont typeface="Arial" panose="020B0604020202020204" pitchFamily="34" charset="0"/>
              <a:buChar char="•"/>
            </a:pPr>
            <a:r>
              <a:rPr lang="en-GB" dirty="0"/>
              <a:t>DDX41 c.628C&gt;A identified in two independent cases (Leeds &amp; Kings)</a:t>
            </a:r>
          </a:p>
          <a:p>
            <a:pPr marL="285750" indent="-285750">
              <a:buFont typeface="Arial" panose="020B0604020202020204" pitchFamily="34" charset="0"/>
              <a:buChar char="•"/>
            </a:pPr>
            <a:r>
              <a:rPr lang="en-GB" dirty="0"/>
              <a:t>VAF &gt;0.4; </a:t>
            </a:r>
            <a:r>
              <a:rPr lang="en-GB" dirty="0" err="1"/>
              <a:t>germline</a:t>
            </a:r>
            <a:r>
              <a:rPr lang="en-GB" dirty="0"/>
              <a:t> status not confirmed in either case</a:t>
            </a:r>
          </a:p>
          <a:p>
            <a:pPr marL="285750" indent="-285750">
              <a:buFont typeface="Arial" panose="020B0604020202020204" pitchFamily="34" charset="0"/>
              <a:buChar char="•"/>
            </a:pPr>
            <a:r>
              <a:rPr lang="en-GB" dirty="0"/>
              <a:t>Co-occurrence with LP driver DDX41 variant</a:t>
            </a:r>
          </a:p>
        </p:txBody>
      </p:sp>
      <p:graphicFrame>
        <p:nvGraphicFramePr>
          <p:cNvPr id="6" name="Table 5"/>
          <p:cNvGraphicFramePr>
            <a:graphicFrameLocks noGrp="1"/>
          </p:cNvGraphicFramePr>
          <p:nvPr>
            <p:extLst>
              <p:ext uri="{D42A27DB-BD31-4B8C-83A1-F6EECF244321}">
                <p14:modId xmlns:p14="http://schemas.microsoft.com/office/powerpoint/2010/main" val="1365497734"/>
              </p:ext>
            </p:extLst>
          </p:nvPr>
        </p:nvGraphicFramePr>
        <p:xfrm>
          <a:off x="1558834" y="1404502"/>
          <a:ext cx="7882205" cy="3341628"/>
        </p:xfrm>
        <a:graphic>
          <a:graphicData uri="http://schemas.openxmlformats.org/drawingml/2006/table">
            <a:tbl>
              <a:tblPr firstRow="1" bandRow="1">
                <a:tableStyleId>{5C22544A-7EE6-4342-B048-85BDC9FD1C3A}</a:tableStyleId>
              </a:tblPr>
              <a:tblGrid>
                <a:gridCol w="714103">
                  <a:extLst>
                    <a:ext uri="{9D8B030D-6E8A-4147-A177-3AD203B41FA5}">
                      <a16:colId xmlns:a16="http://schemas.microsoft.com/office/drawing/2014/main" val="20000"/>
                    </a:ext>
                  </a:extLst>
                </a:gridCol>
                <a:gridCol w="2289095">
                  <a:extLst>
                    <a:ext uri="{9D8B030D-6E8A-4147-A177-3AD203B41FA5}">
                      <a16:colId xmlns:a16="http://schemas.microsoft.com/office/drawing/2014/main" val="20001"/>
                    </a:ext>
                  </a:extLst>
                </a:gridCol>
                <a:gridCol w="922837">
                  <a:extLst>
                    <a:ext uri="{9D8B030D-6E8A-4147-A177-3AD203B41FA5}">
                      <a16:colId xmlns:a16="http://schemas.microsoft.com/office/drawing/2014/main" val="20002"/>
                    </a:ext>
                  </a:extLst>
                </a:gridCol>
                <a:gridCol w="1256030">
                  <a:extLst>
                    <a:ext uri="{9D8B030D-6E8A-4147-A177-3AD203B41FA5}">
                      <a16:colId xmlns:a16="http://schemas.microsoft.com/office/drawing/2014/main" val="20003"/>
                    </a:ext>
                  </a:extLst>
                </a:gridCol>
                <a:gridCol w="962660">
                  <a:extLst>
                    <a:ext uri="{9D8B030D-6E8A-4147-A177-3AD203B41FA5}">
                      <a16:colId xmlns:a16="http://schemas.microsoft.com/office/drawing/2014/main" val="20004"/>
                    </a:ext>
                  </a:extLst>
                </a:gridCol>
                <a:gridCol w="1108512">
                  <a:extLst>
                    <a:ext uri="{9D8B030D-6E8A-4147-A177-3AD203B41FA5}">
                      <a16:colId xmlns:a16="http://schemas.microsoft.com/office/drawing/2014/main" val="20005"/>
                    </a:ext>
                  </a:extLst>
                </a:gridCol>
                <a:gridCol w="628968">
                  <a:extLst>
                    <a:ext uri="{9D8B030D-6E8A-4147-A177-3AD203B41FA5}">
                      <a16:colId xmlns:a16="http://schemas.microsoft.com/office/drawing/2014/main" val="20006"/>
                    </a:ext>
                  </a:extLst>
                </a:gridCol>
              </a:tblGrid>
              <a:tr h="383572">
                <a:tc>
                  <a:txBody>
                    <a:bodyPr/>
                    <a:lstStyle/>
                    <a:p>
                      <a:endParaRPr lang="en-GB" sz="1400" dirty="0">
                        <a:latin typeface="+mn-lt"/>
                      </a:endParaRPr>
                    </a:p>
                  </a:txBody>
                  <a:tcPr/>
                </a:tc>
                <a:tc>
                  <a:txBody>
                    <a:bodyPr/>
                    <a:lstStyle/>
                    <a:p>
                      <a:r>
                        <a:rPr lang="en-GB" sz="1400" dirty="0">
                          <a:latin typeface="+mn-lt"/>
                        </a:rPr>
                        <a:t>Diagnosis</a:t>
                      </a:r>
                    </a:p>
                  </a:txBody>
                  <a:tcPr/>
                </a:tc>
                <a:tc>
                  <a:txBody>
                    <a:bodyPr/>
                    <a:lstStyle/>
                    <a:p>
                      <a:r>
                        <a:rPr lang="en-GB" sz="1400" dirty="0">
                          <a:latin typeface="+mn-lt"/>
                        </a:rPr>
                        <a:t>Gene</a:t>
                      </a:r>
                    </a:p>
                  </a:txBody>
                  <a:tcPr/>
                </a:tc>
                <a:tc>
                  <a:txBody>
                    <a:bodyPr/>
                    <a:lstStyle/>
                    <a:p>
                      <a:r>
                        <a:rPr lang="en-GB" sz="1400" dirty="0">
                          <a:latin typeface="+mn-lt"/>
                        </a:rPr>
                        <a:t>Ref </a:t>
                      </a:r>
                      <a:r>
                        <a:rPr lang="en-GB" sz="1400" dirty="0" err="1">
                          <a:latin typeface="+mn-lt"/>
                        </a:rPr>
                        <a:t>Seq</a:t>
                      </a:r>
                      <a:endParaRPr lang="en-GB" sz="1400" dirty="0">
                        <a:latin typeface="+mn-lt"/>
                      </a:endParaRPr>
                    </a:p>
                  </a:txBody>
                  <a:tcPr/>
                </a:tc>
                <a:tc>
                  <a:txBody>
                    <a:bodyPr/>
                    <a:lstStyle/>
                    <a:p>
                      <a:endParaRPr lang="en-GB" sz="1400" dirty="0">
                        <a:latin typeface="+mn-lt"/>
                      </a:endParaRPr>
                    </a:p>
                  </a:txBody>
                  <a:tcPr/>
                </a:tc>
                <a:tc>
                  <a:txBody>
                    <a:bodyPr/>
                    <a:lstStyle/>
                    <a:p>
                      <a:endParaRPr lang="en-GB" sz="1400" dirty="0">
                        <a:latin typeface="+mn-lt"/>
                      </a:endParaRPr>
                    </a:p>
                  </a:txBody>
                  <a:tcPr/>
                </a:tc>
                <a:tc>
                  <a:txBody>
                    <a:bodyPr/>
                    <a:lstStyle/>
                    <a:p>
                      <a:r>
                        <a:rPr lang="en-GB" sz="1400" dirty="0">
                          <a:latin typeface="+mn-lt"/>
                        </a:rPr>
                        <a:t>VAF</a:t>
                      </a:r>
                    </a:p>
                  </a:txBody>
                  <a:tcPr/>
                </a:tc>
                <a:extLst>
                  <a:ext uri="{0D108BD9-81ED-4DB2-BD59-A6C34878D82A}">
                    <a16:rowId xmlns:a16="http://schemas.microsoft.com/office/drawing/2014/main" val="10000"/>
                  </a:ext>
                </a:extLst>
              </a:tr>
              <a:tr h="420723">
                <a:tc>
                  <a:txBody>
                    <a:bodyPr/>
                    <a:lstStyle/>
                    <a:p>
                      <a:r>
                        <a:rPr lang="en-GB" sz="1400" b="1" dirty="0">
                          <a:latin typeface="+mn-lt"/>
                        </a:rPr>
                        <a:t>Case 1</a:t>
                      </a:r>
                    </a:p>
                  </a:txBody>
                  <a:tcPr>
                    <a:solidFill>
                      <a:schemeClr val="accent4">
                        <a:lumMod val="20000"/>
                        <a:lumOff val="80000"/>
                      </a:schemeClr>
                    </a:solidFill>
                  </a:tcPr>
                </a:tc>
                <a:tc>
                  <a:txBody>
                    <a:bodyPr/>
                    <a:lstStyle/>
                    <a:p>
                      <a:r>
                        <a:rPr lang="en-GB" sz="1400" dirty="0">
                          <a:latin typeface="+mn-lt"/>
                        </a:rPr>
                        <a:t>AML: 61 </a:t>
                      </a:r>
                      <a:r>
                        <a:rPr lang="en-GB" sz="1400" dirty="0" err="1">
                          <a:latin typeface="+mn-lt"/>
                        </a:rPr>
                        <a:t>yr</a:t>
                      </a:r>
                      <a:r>
                        <a:rPr lang="en-GB" sz="1400" dirty="0">
                          <a:latin typeface="+mn-lt"/>
                        </a:rPr>
                        <a:t> old female, pancytopenia, ?aplastic anaemia (AML)</a:t>
                      </a:r>
                    </a:p>
                  </a:txBody>
                  <a:tcPr>
                    <a:solidFill>
                      <a:schemeClr val="accent4">
                        <a:lumMod val="20000"/>
                        <a:lumOff val="80000"/>
                      </a:schemeClr>
                    </a:solidFill>
                  </a:tcPr>
                </a:tc>
                <a:tc>
                  <a:txBody>
                    <a:bodyPr/>
                    <a:lstStyle/>
                    <a:p>
                      <a:r>
                        <a:rPr lang="en-GB" sz="1400" b="1" dirty="0">
                          <a:latin typeface="+mn-lt"/>
                        </a:rPr>
                        <a:t>DDX41</a:t>
                      </a:r>
                    </a:p>
                  </a:txBody>
                  <a:tcPr>
                    <a:solidFill>
                      <a:schemeClr val="accent4">
                        <a:lumMod val="20000"/>
                        <a:lumOff val="80000"/>
                      </a:schemeClr>
                    </a:solidFill>
                  </a:tcPr>
                </a:tc>
                <a:tc>
                  <a:txBody>
                    <a:bodyPr/>
                    <a:lstStyle/>
                    <a:p>
                      <a:r>
                        <a:rPr lang="en-GB" sz="1400" b="1" kern="1200" dirty="0">
                          <a:solidFill>
                            <a:schemeClr val="dk1"/>
                          </a:solidFill>
                          <a:effectLst/>
                          <a:latin typeface="+mn-lt"/>
                          <a:ea typeface="+mn-ea"/>
                          <a:cs typeface="+mn-cs"/>
                        </a:rPr>
                        <a:t>NM_016222.4</a:t>
                      </a:r>
                      <a:endParaRPr lang="en-GB" sz="1400" b="1" dirty="0">
                        <a:latin typeface="+mn-lt"/>
                      </a:endParaRPr>
                    </a:p>
                  </a:txBody>
                  <a:tcPr>
                    <a:solidFill>
                      <a:schemeClr val="accent4">
                        <a:lumMod val="20000"/>
                        <a:lumOff val="80000"/>
                      </a:schemeClr>
                    </a:solidFill>
                  </a:tcPr>
                </a:tc>
                <a:tc>
                  <a:txBody>
                    <a:bodyPr/>
                    <a:lstStyle/>
                    <a:p>
                      <a:r>
                        <a:rPr lang="en-GB" sz="1400" b="1" kern="1200" dirty="0">
                          <a:solidFill>
                            <a:schemeClr val="dk1"/>
                          </a:solidFill>
                          <a:effectLst/>
                          <a:latin typeface="+mn-lt"/>
                          <a:ea typeface="+mn-ea"/>
                          <a:cs typeface="+mn-cs"/>
                        </a:rPr>
                        <a:t>c.628C&gt;A</a:t>
                      </a:r>
                      <a:endParaRPr lang="en-GB" sz="1400" b="1" dirty="0">
                        <a:latin typeface="+mn-lt"/>
                      </a:endParaRPr>
                    </a:p>
                  </a:txBody>
                  <a:tcPr>
                    <a:solidFill>
                      <a:schemeClr val="accent4">
                        <a:lumMod val="20000"/>
                        <a:lumOff val="80000"/>
                      </a:schemeClr>
                    </a:solidFill>
                  </a:tcPr>
                </a:tc>
                <a:tc>
                  <a:txBody>
                    <a:bodyPr/>
                    <a:lstStyle/>
                    <a:p>
                      <a:r>
                        <a:rPr lang="en-GB" sz="1400" b="1" kern="1200" dirty="0">
                          <a:solidFill>
                            <a:schemeClr val="dk1"/>
                          </a:solidFill>
                          <a:effectLst/>
                          <a:latin typeface="+mn-lt"/>
                          <a:ea typeface="+mn-ea"/>
                          <a:cs typeface="+mn-cs"/>
                        </a:rPr>
                        <a:t>p.Gln210Lys</a:t>
                      </a:r>
                      <a:endParaRPr lang="en-GB" sz="1400" b="1" dirty="0">
                        <a:latin typeface="+mn-lt"/>
                      </a:endParaRPr>
                    </a:p>
                  </a:txBody>
                  <a:tcPr>
                    <a:solidFill>
                      <a:schemeClr val="accent4">
                        <a:lumMod val="20000"/>
                        <a:lumOff val="80000"/>
                      </a:schemeClr>
                    </a:solidFill>
                  </a:tcPr>
                </a:tc>
                <a:tc>
                  <a:txBody>
                    <a:bodyPr/>
                    <a:lstStyle/>
                    <a:p>
                      <a:r>
                        <a:rPr lang="en-GB" sz="1400" dirty="0">
                          <a:latin typeface="+mn-lt"/>
                        </a:rPr>
                        <a:t>0.532</a:t>
                      </a:r>
                    </a:p>
                  </a:txBody>
                  <a:tcPr>
                    <a:solidFill>
                      <a:schemeClr val="accent4">
                        <a:lumMod val="20000"/>
                        <a:lumOff val="80000"/>
                      </a:schemeClr>
                    </a:solidFill>
                  </a:tcPr>
                </a:tc>
                <a:extLst>
                  <a:ext uri="{0D108BD9-81ED-4DB2-BD59-A6C34878D82A}">
                    <a16:rowId xmlns:a16="http://schemas.microsoft.com/office/drawing/2014/main" val="10001"/>
                  </a:ext>
                </a:extLst>
              </a:tr>
              <a:tr h="399535">
                <a:tc>
                  <a:txBody>
                    <a:bodyPr/>
                    <a:lstStyle/>
                    <a:p>
                      <a:endParaRPr lang="en-GB" sz="1400" dirty="0">
                        <a:latin typeface="+mn-lt"/>
                      </a:endParaRPr>
                    </a:p>
                  </a:txBody>
                  <a:tcPr>
                    <a:solidFill>
                      <a:schemeClr val="accent4">
                        <a:lumMod val="20000"/>
                        <a:lumOff val="80000"/>
                      </a:schemeClr>
                    </a:solidFill>
                  </a:tcPr>
                </a:tc>
                <a:tc>
                  <a:txBody>
                    <a:bodyPr/>
                    <a:lstStyle/>
                    <a:p>
                      <a:endParaRPr lang="en-GB" sz="1400" dirty="0">
                        <a:latin typeface="+mn-lt"/>
                      </a:endParaRPr>
                    </a:p>
                  </a:txBody>
                  <a:tcPr>
                    <a:solidFill>
                      <a:schemeClr val="accent4">
                        <a:lumMod val="20000"/>
                        <a:lumOff val="80000"/>
                      </a:schemeClr>
                    </a:solidFill>
                  </a:tcPr>
                </a:tc>
                <a:tc>
                  <a:txBody>
                    <a:bodyPr/>
                    <a:lstStyle/>
                    <a:p>
                      <a:endParaRPr lang="en-GB" sz="1400" dirty="0">
                        <a:latin typeface="+mn-lt"/>
                      </a:endParaRPr>
                    </a:p>
                  </a:txBody>
                  <a:tcPr>
                    <a:solidFill>
                      <a:schemeClr val="accent4">
                        <a:lumMod val="20000"/>
                        <a:lumOff val="80000"/>
                      </a:schemeClr>
                    </a:solidFill>
                  </a:tcPr>
                </a:tc>
                <a:tc>
                  <a:txBody>
                    <a:bodyPr/>
                    <a:lstStyle/>
                    <a:p>
                      <a:endParaRPr lang="en-GB" sz="1400" dirty="0">
                        <a:latin typeface="+mn-lt"/>
                      </a:endParaRPr>
                    </a:p>
                  </a:txBody>
                  <a:tcPr>
                    <a:solidFill>
                      <a:schemeClr val="accent4">
                        <a:lumMod val="20000"/>
                        <a:lumOff val="80000"/>
                      </a:schemeClr>
                    </a:solidFill>
                  </a:tcPr>
                </a:tc>
                <a:tc>
                  <a:txBody>
                    <a:bodyPr/>
                    <a:lstStyle/>
                    <a:p>
                      <a:pPr>
                        <a:spcAft>
                          <a:spcPts val="0"/>
                        </a:spcAft>
                      </a:pPr>
                      <a:r>
                        <a:rPr lang="en-GB" sz="1400" kern="1200" dirty="0">
                          <a:solidFill>
                            <a:srgbClr val="FF0000"/>
                          </a:solidFill>
                          <a:effectLst/>
                          <a:latin typeface="+mn-lt"/>
                          <a:ea typeface="+mn-ea"/>
                          <a:cs typeface="+mn-cs"/>
                        </a:rPr>
                        <a:t>c.1589G&gt;A</a:t>
                      </a:r>
                      <a:endParaRPr lang="en-GB" sz="1400" dirty="0">
                        <a:solidFill>
                          <a:srgbClr val="FF0000"/>
                        </a:solidFill>
                        <a:effectLst/>
                        <a:latin typeface="+mn-lt"/>
                        <a:ea typeface="Calibri"/>
                        <a:cs typeface="Times New Roman"/>
                      </a:endParaRPr>
                    </a:p>
                  </a:txBody>
                  <a:tcPr marL="68580" marR="68580" marT="0" marB="0">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FF0000"/>
                          </a:solidFill>
                          <a:effectLst/>
                          <a:latin typeface="+mn-lt"/>
                          <a:ea typeface="Calibri"/>
                          <a:cs typeface="Times New Roman"/>
                        </a:rPr>
                        <a:t>p.Gly530Asp</a:t>
                      </a:r>
                    </a:p>
                    <a:p>
                      <a:pPr>
                        <a:spcAft>
                          <a:spcPts val="0"/>
                        </a:spcAft>
                      </a:pPr>
                      <a:endParaRPr lang="en-GB" sz="1400" dirty="0">
                        <a:solidFill>
                          <a:srgbClr val="FF0000"/>
                        </a:solidFill>
                        <a:effectLst/>
                        <a:latin typeface="+mn-lt"/>
                        <a:ea typeface="Calibri"/>
                        <a:cs typeface="Times New Roman"/>
                      </a:endParaRPr>
                    </a:p>
                  </a:txBody>
                  <a:tcPr marL="68580" marR="68580" marT="0" marB="0">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effectLst/>
                          <a:latin typeface="+mn-lt"/>
                          <a:ea typeface="Calibri"/>
                          <a:cs typeface="Times New Roman"/>
                        </a:rPr>
                        <a:t>0.114</a:t>
                      </a:r>
                    </a:p>
                    <a:p>
                      <a:pPr>
                        <a:spcAft>
                          <a:spcPts val="0"/>
                        </a:spcAft>
                      </a:pPr>
                      <a:endParaRPr lang="en-GB" sz="1400" dirty="0">
                        <a:effectLst/>
                        <a:latin typeface="+mn-lt"/>
                        <a:ea typeface="Calibri"/>
                        <a:cs typeface="Times New Roman"/>
                      </a:endParaRPr>
                    </a:p>
                  </a:txBody>
                  <a:tcPr marL="68580" marR="68580" marT="0" marB="0">
                    <a:solidFill>
                      <a:schemeClr val="accent4">
                        <a:lumMod val="20000"/>
                        <a:lumOff val="80000"/>
                      </a:schemeClr>
                    </a:solidFill>
                  </a:tcPr>
                </a:tc>
                <a:extLst>
                  <a:ext uri="{0D108BD9-81ED-4DB2-BD59-A6C34878D82A}">
                    <a16:rowId xmlns:a16="http://schemas.microsoft.com/office/drawing/2014/main" val="10002"/>
                  </a:ext>
                </a:extLst>
              </a:tr>
              <a:tr h="944125">
                <a:tc>
                  <a:txBody>
                    <a:bodyPr/>
                    <a:lstStyle/>
                    <a:p>
                      <a:pPr algn="l">
                        <a:spcAft>
                          <a:spcPts val="0"/>
                        </a:spcAft>
                      </a:pPr>
                      <a:r>
                        <a:rPr lang="en-GB" sz="1400" b="1" dirty="0">
                          <a:effectLst/>
                          <a:latin typeface="+mn-lt"/>
                          <a:ea typeface="Calibri"/>
                          <a:cs typeface="Times New Roman"/>
                        </a:rPr>
                        <a:t>Case 2</a:t>
                      </a:r>
                      <a:endParaRPr lang="en-GB" sz="1400" dirty="0">
                        <a:effectLst/>
                        <a:latin typeface="+mn-lt"/>
                        <a:ea typeface="Calibri"/>
                        <a:cs typeface="Times New Roman"/>
                      </a:endParaRPr>
                    </a:p>
                    <a:p>
                      <a:pPr algn="ctr">
                        <a:spcAft>
                          <a:spcPts val="0"/>
                        </a:spcAft>
                      </a:pPr>
                      <a:r>
                        <a:rPr lang="en-GB" sz="1400" b="1" dirty="0">
                          <a:effectLst/>
                          <a:latin typeface="+mn-lt"/>
                          <a:ea typeface="Calibri"/>
                          <a:cs typeface="Times New Roman"/>
                        </a:rPr>
                        <a:t> </a:t>
                      </a:r>
                      <a:endParaRPr lang="en-GB" sz="1400" dirty="0">
                        <a:effectLst/>
                        <a:latin typeface="+mn-lt"/>
                        <a:ea typeface="Calibri"/>
                        <a:cs typeface="Times New Roman"/>
                      </a:endParaRPr>
                    </a:p>
                  </a:txBody>
                  <a:tcPr marL="68580" marR="68580" marT="0" marB="0">
                    <a:solidFill>
                      <a:schemeClr val="accent1">
                        <a:lumMod val="20000"/>
                        <a:lumOff val="80000"/>
                      </a:schemeClr>
                    </a:solidFill>
                  </a:tcPr>
                </a:tc>
                <a:tc>
                  <a:txBody>
                    <a:bodyPr/>
                    <a:lstStyle/>
                    <a:p>
                      <a:pPr algn="l">
                        <a:spcAft>
                          <a:spcPts val="0"/>
                        </a:spcAft>
                      </a:pPr>
                      <a:r>
                        <a:rPr lang="en-GB" sz="1400" dirty="0">
                          <a:effectLst/>
                          <a:latin typeface="+mn-lt"/>
                          <a:ea typeface="Calibri"/>
                          <a:cs typeface="Times New Roman"/>
                        </a:rPr>
                        <a:t>81 </a:t>
                      </a:r>
                      <a:r>
                        <a:rPr lang="en-GB" sz="1400" dirty="0" err="1">
                          <a:effectLst/>
                          <a:latin typeface="+mn-lt"/>
                          <a:ea typeface="Calibri"/>
                          <a:cs typeface="Times New Roman"/>
                        </a:rPr>
                        <a:t>yr</a:t>
                      </a:r>
                      <a:r>
                        <a:rPr lang="en-GB" sz="1400" dirty="0">
                          <a:effectLst/>
                          <a:latin typeface="+mn-lt"/>
                          <a:ea typeface="Calibri"/>
                          <a:cs typeface="Times New Roman"/>
                        </a:rPr>
                        <a:t> old female AML</a:t>
                      </a:r>
                    </a:p>
                    <a:p>
                      <a:pPr algn="l">
                        <a:spcAft>
                          <a:spcPts val="0"/>
                        </a:spcAft>
                      </a:pPr>
                      <a:r>
                        <a:rPr lang="en-GB" sz="1400" dirty="0">
                          <a:effectLst/>
                          <a:latin typeface="+mn-lt"/>
                          <a:ea typeface="Calibri"/>
                          <a:cs typeface="Times New Roman"/>
                        </a:rPr>
                        <a:t>No personal or FH</a:t>
                      </a:r>
                    </a:p>
                  </a:txBody>
                  <a:tcPr marL="68580" marR="68580" marT="0" marB="0">
                    <a:solidFill>
                      <a:schemeClr val="accent1">
                        <a:lumMod val="20000"/>
                        <a:lumOff val="80000"/>
                      </a:schemeClr>
                    </a:solidFill>
                  </a:tcPr>
                </a:tc>
                <a:tc>
                  <a:txBody>
                    <a:bodyPr/>
                    <a:lstStyle/>
                    <a:p>
                      <a:pPr>
                        <a:spcAft>
                          <a:spcPts val="0"/>
                        </a:spcAft>
                      </a:pPr>
                      <a:r>
                        <a:rPr lang="en-GB" sz="1400" b="1" dirty="0">
                          <a:effectLst/>
                          <a:latin typeface="+mn-lt"/>
                          <a:ea typeface="Calibri"/>
                          <a:cs typeface="Times New Roman"/>
                        </a:rPr>
                        <a:t>DDX41</a:t>
                      </a:r>
                    </a:p>
                  </a:txBody>
                  <a:tcPr marL="68580" marR="68580" marT="0" marB="0">
                    <a:solidFill>
                      <a:schemeClr val="accent1">
                        <a:lumMod val="20000"/>
                        <a:lumOff val="80000"/>
                      </a:schemeClr>
                    </a:solidFill>
                  </a:tcPr>
                </a:tc>
                <a:tc>
                  <a:txBody>
                    <a:bodyPr/>
                    <a:lstStyle/>
                    <a:p>
                      <a:pPr>
                        <a:spcAft>
                          <a:spcPts val="0"/>
                        </a:spcAft>
                      </a:pPr>
                      <a:r>
                        <a:rPr lang="en-GB" sz="1400" b="1" dirty="0">
                          <a:effectLst/>
                          <a:latin typeface="+mn-lt"/>
                          <a:ea typeface="Calibri"/>
                          <a:cs typeface="Times New Roman"/>
                        </a:rPr>
                        <a:t>NM_016222.4</a:t>
                      </a:r>
                    </a:p>
                  </a:txBody>
                  <a:tcPr marL="68580" marR="68580" marT="0" marB="0">
                    <a:solidFill>
                      <a:schemeClr val="accent1">
                        <a:lumMod val="20000"/>
                        <a:lumOff val="80000"/>
                      </a:schemeClr>
                    </a:solidFill>
                  </a:tcPr>
                </a:tc>
                <a:tc>
                  <a:txBody>
                    <a:bodyPr/>
                    <a:lstStyle/>
                    <a:p>
                      <a:pPr>
                        <a:spcAft>
                          <a:spcPts val="0"/>
                        </a:spcAft>
                      </a:pPr>
                      <a:r>
                        <a:rPr lang="en-GB" sz="1400" b="1" dirty="0">
                          <a:effectLst/>
                          <a:latin typeface="+mn-lt"/>
                          <a:ea typeface="Calibri"/>
                          <a:cs typeface="Times New Roman"/>
                        </a:rPr>
                        <a:t>c.628C&gt;A</a:t>
                      </a:r>
                    </a:p>
                  </a:txBody>
                  <a:tcPr marL="68580" marR="68580" marT="0" marB="0">
                    <a:solidFill>
                      <a:schemeClr val="accent1">
                        <a:lumMod val="20000"/>
                        <a:lumOff val="80000"/>
                      </a:schemeClr>
                    </a:solidFill>
                  </a:tcPr>
                </a:tc>
                <a:tc>
                  <a:txBody>
                    <a:bodyPr/>
                    <a:lstStyle/>
                    <a:p>
                      <a:pPr>
                        <a:spcAft>
                          <a:spcPts val="0"/>
                        </a:spcAft>
                      </a:pPr>
                      <a:r>
                        <a:rPr lang="en-GB" sz="1400" b="1" dirty="0">
                          <a:effectLst/>
                          <a:latin typeface="+mn-lt"/>
                          <a:ea typeface="Calibri"/>
                          <a:cs typeface="Times New Roman"/>
                        </a:rPr>
                        <a:t>p.Gln210Lys</a:t>
                      </a:r>
                    </a:p>
                  </a:txBody>
                  <a:tcPr marL="68580" marR="68580" marT="0" marB="0">
                    <a:solidFill>
                      <a:schemeClr val="accent1">
                        <a:lumMod val="20000"/>
                        <a:lumOff val="80000"/>
                      </a:schemeClr>
                    </a:solidFill>
                  </a:tcPr>
                </a:tc>
                <a:tc>
                  <a:txBody>
                    <a:bodyPr/>
                    <a:lstStyle/>
                    <a:p>
                      <a:pPr>
                        <a:spcAft>
                          <a:spcPts val="0"/>
                        </a:spcAft>
                      </a:pPr>
                      <a:r>
                        <a:rPr lang="en-GB" sz="1400" dirty="0">
                          <a:effectLst/>
                          <a:latin typeface="+mn-lt"/>
                          <a:ea typeface="Calibri"/>
                          <a:cs typeface="Times New Roman"/>
                        </a:rPr>
                        <a:t>0.51</a:t>
                      </a:r>
                    </a:p>
                  </a:txBody>
                  <a:tcPr marL="68580" marR="68580" marT="0" marB="0">
                    <a:solidFill>
                      <a:schemeClr val="accent1">
                        <a:lumMod val="20000"/>
                        <a:lumOff val="80000"/>
                      </a:schemeClr>
                    </a:solidFill>
                  </a:tcPr>
                </a:tc>
                <a:extLst>
                  <a:ext uri="{0D108BD9-81ED-4DB2-BD59-A6C34878D82A}">
                    <a16:rowId xmlns:a16="http://schemas.microsoft.com/office/drawing/2014/main" val="10003"/>
                  </a:ext>
                </a:extLst>
              </a:tr>
              <a:tr h="469436">
                <a:tc>
                  <a:txBody>
                    <a:bodyPr/>
                    <a:lstStyle/>
                    <a:p>
                      <a:endParaRPr lang="en-GB" sz="1400" dirty="0">
                        <a:latin typeface="+mn-lt"/>
                      </a:endParaRPr>
                    </a:p>
                  </a:txBody>
                  <a:tcPr>
                    <a:solidFill>
                      <a:schemeClr val="accent1">
                        <a:lumMod val="20000"/>
                        <a:lumOff val="80000"/>
                      </a:schemeClr>
                    </a:solidFill>
                  </a:tcPr>
                </a:tc>
                <a:tc>
                  <a:txBody>
                    <a:bodyPr/>
                    <a:lstStyle/>
                    <a:p>
                      <a:endParaRPr lang="en-GB" sz="1400" dirty="0">
                        <a:latin typeface="+mn-lt"/>
                      </a:endParaRPr>
                    </a:p>
                  </a:txBody>
                  <a:tcPr>
                    <a:solidFill>
                      <a:schemeClr val="accent1">
                        <a:lumMod val="20000"/>
                        <a:lumOff val="80000"/>
                      </a:schemeClr>
                    </a:solidFill>
                  </a:tcPr>
                </a:tc>
                <a:tc>
                  <a:txBody>
                    <a:bodyPr/>
                    <a:lstStyle/>
                    <a:p>
                      <a:endParaRPr lang="en-GB" sz="1400" dirty="0">
                        <a:latin typeface="+mn-lt"/>
                      </a:endParaRPr>
                    </a:p>
                  </a:txBody>
                  <a:tcPr>
                    <a:solidFill>
                      <a:schemeClr val="accent1">
                        <a:lumMod val="20000"/>
                        <a:lumOff val="80000"/>
                      </a:schemeClr>
                    </a:solidFill>
                  </a:tcPr>
                </a:tc>
                <a:tc>
                  <a:txBody>
                    <a:bodyPr/>
                    <a:lstStyle/>
                    <a:p>
                      <a:endParaRPr lang="en-GB" sz="1400" dirty="0">
                        <a:latin typeface="+mn-lt"/>
                      </a:endParaRPr>
                    </a:p>
                  </a:txBody>
                  <a:tcPr>
                    <a:solidFill>
                      <a:schemeClr val="accent1">
                        <a:lumMod val="20000"/>
                        <a:lumOff val="80000"/>
                      </a:schemeClr>
                    </a:solidFill>
                  </a:tcPr>
                </a:tc>
                <a:tc>
                  <a:txBody>
                    <a:bodyPr/>
                    <a:lstStyle/>
                    <a:p>
                      <a:pPr>
                        <a:spcAft>
                          <a:spcPts val="0"/>
                        </a:spcAft>
                      </a:pPr>
                      <a:r>
                        <a:rPr lang="en-GB" sz="1400" dirty="0">
                          <a:solidFill>
                            <a:srgbClr val="FF0000"/>
                          </a:solidFill>
                          <a:effectLst/>
                          <a:latin typeface="+mn-lt"/>
                          <a:ea typeface="Calibri"/>
                          <a:cs typeface="Times New Roman"/>
                        </a:rPr>
                        <a:t>c.1574G&gt;A</a:t>
                      </a:r>
                    </a:p>
                  </a:txBody>
                  <a:tcPr marL="68580" marR="68580" marT="0" marB="0">
                    <a:solidFill>
                      <a:schemeClr val="accent1">
                        <a:lumMod val="20000"/>
                        <a:lumOff val="80000"/>
                      </a:schemeClr>
                    </a:solidFill>
                  </a:tcPr>
                </a:tc>
                <a:tc>
                  <a:txBody>
                    <a:bodyPr/>
                    <a:lstStyle/>
                    <a:p>
                      <a:pPr>
                        <a:spcAft>
                          <a:spcPts val="0"/>
                        </a:spcAft>
                      </a:pPr>
                      <a:r>
                        <a:rPr lang="en-GB" sz="1400" dirty="0">
                          <a:solidFill>
                            <a:srgbClr val="FF0000"/>
                          </a:solidFill>
                          <a:effectLst/>
                          <a:latin typeface="+mn-lt"/>
                          <a:ea typeface="Calibri"/>
                          <a:cs typeface="Times New Roman"/>
                        </a:rPr>
                        <a:t>p.Arg525His</a:t>
                      </a:r>
                    </a:p>
                  </a:txBody>
                  <a:tcPr marL="68580" marR="68580" marT="0" marB="0">
                    <a:solidFill>
                      <a:schemeClr val="accent1">
                        <a:lumMod val="20000"/>
                        <a:lumOff val="80000"/>
                      </a:schemeClr>
                    </a:solidFill>
                  </a:tcPr>
                </a:tc>
                <a:tc>
                  <a:txBody>
                    <a:bodyPr/>
                    <a:lstStyle/>
                    <a:p>
                      <a:pPr>
                        <a:spcAft>
                          <a:spcPts val="0"/>
                        </a:spcAft>
                      </a:pPr>
                      <a:r>
                        <a:rPr lang="en-GB" sz="1400" dirty="0">
                          <a:effectLst/>
                          <a:latin typeface="+mn-lt"/>
                          <a:ea typeface="Calibri"/>
                          <a:cs typeface="Times New Roman"/>
                        </a:rPr>
                        <a:t>0.14</a:t>
                      </a:r>
                    </a:p>
                  </a:txBody>
                  <a:tcPr marL="68580" marR="68580" marT="0" marB="0">
                    <a:solidFill>
                      <a:schemeClr val="accent1">
                        <a:lumMod val="20000"/>
                        <a:lumOff val="80000"/>
                      </a:schemeClr>
                    </a:solidFill>
                  </a:tcPr>
                </a:tc>
                <a:extLst>
                  <a:ext uri="{0D108BD9-81ED-4DB2-BD59-A6C34878D82A}">
                    <a16:rowId xmlns:a16="http://schemas.microsoft.com/office/drawing/2014/main" val="10004"/>
                  </a:ext>
                </a:extLst>
              </a:tr>
              <a:tr h="386255">
                <a:tc>
                  <a:txBody>
                    <a:bodyPr/>
                    <a:lstStyle/>
                    <a:p>
                      <a:endParaRPr lang="en-GB" sz="1400" dirty="0">
                        <a:latin typeface="+mn-lt"/>
                      </a:endParaRPr>
                    </a:p>
                  </a:txBody>
                  <a:tcPr>
                    <a:solidFill>
                      <a:schemeClr val="accent1">
                        <a:lumMod val="20000"/>
                        <a:lumOff val="80000"/>
                      </a:schemeClr>
                    </a:solidFill>
                  </a:tcPr>
                </a:tc>
                <a:tc>
                  <a:txBody>
                    <a:bodyPr/>
                    <a:lstStyle/>
                    <a:p>
                      <a:endParaRPr lang="en-GB" sz="1400" dirty="0">
                        <a:latin typeface="+mn-lt"/>
                      </a:endParaRPr>
                    </a:p>
                  </a:txBody>
                  <a:tcPr>
                    <a:solidFill>
                      <a:schemeClr val="accent1">
                        <a:lumMod val="20000"/>
                        <a:lumOff val="80000"/>
                      </a:schemeClr>
                    </a:solidFill>
                  </a:tcPr>
                </a:tc>
                <a:tc>
                  <a:txBody>
                    <a:bodyPr/>
                    <a:lstStyle/>
                    <a:p>
                      <a:r>
                        <a:rPr lang="en-GB" sz="1400" kern="1200" dirty="0">
                          <a:solidFill>
                            <a:schemeClr val="dk1"/>
                          </a:solidFill>
                          <a:effectLst/>
                          <a:latin typeface="+mn-lt"/>
                          <a:ea typeface="+mn-ea"/>
                          <a:cs typeface="+mn-cs"/>
                        </a:rPr>
                        <a:t>SRSF2</a:t>
                      </a:r>
                      <a:endParaRPr lang="en-GB" sz="1400" dirty="0">
                        <a:latin typeface="+mn-lt"/>
                      </a:endParaRPr>
                    </a:p>
                  </a:txBody>
                  <a:tcPr>
                    <a:solidFill>
                      <a:schemeClr val="accent1">
                        <a:lumMod val="20000"/>
                        <a:lumOff val="80000"/>
                      </a:schemeClr>
                    </a:solidFill>
                  </a:tcPr>
                </a:tc>
                <a:tc>
                  <a:txBody>
                    <a:bodyPr/>
                    <a:lstStyle/>
                    <a:p>
                      <a:r>
                        <a:rPr lang="en-GB" sz="1400" kern="1200" dirty="0">
                          <a:solidFill>
                            <a:schemeClr val="dk1"/>
                          </a:solidFill>
                          <a:effectLst/>
                          <a:latin typeface="+mn-lt"/>
                          <a:ea typeface="+mn-ea"/>
                          <a:cs typeface="+mn-cs"/>
                        </a:rPr>
                        <a:t>NM_003016.4</a:t>
                      </a:r>
                      <a:endParaRPr lang="en-GB" sz="1400" dirty="0">
                        <a:latin typeface="+mn-lt"/>
                      </a:endParaRPr>
                    </a:p>
                  </a:txBody>
                  <a:tcPr>
                    <a:solidFill>
                      <a:schemeClr val="accent1">
                        <a:lumMod val="20000"/>
                        <a:lumOff val="80000"/>
                      </a:schemeClr>
                    </a:solidFill>
                  </a:tcPr>
                </a:tc>
                <a:tc>
                  <a:txBody>
                    <a:bodyPr/>
                    <a:lstStyle/>
                    <a:p>
                      <a:pPr>
                        <a:spcAft>
                          <a:spcPts val="0"/>
                        </a:spcAft>
                      </a:pPr>
                      <a:r>
                        <a:rPr lang="en-GB" sz="1400" dirty="0">
                          <a:effectLst/>
                          <a:latin typeface="+mn-lt"/>
                          <a:ea typeface="Calibri"/>
                          <a:cs typeface="Times New Roman"/>
                        </a:rPr>
                        <a:t>c.284C&gt;G</a:t>
                      </a:r>
                    </a:p>
                  </a:txBody>
                  <a:tcPr marL="68580" marR="68580" marT="0" marB="0">
                    <a:solidFill>
                      <a:schemeClr val="accent1">
                        <a:lumMod val="20000"/>
                        <a:lumOff val="80000"/>
                      </a:schemeClr>
                    </a:solidFill>
                  </a:tcPr>
                </a:tc>
                <a:tc>
                  <a:txBody>
                    <a:bodyPr/>
                    <a:lstStyle/>
                    <a:p>
                      <a:pPr>
                        <a:spcAft>
                          <a:spcPts val="0"/>
                        </a:spcAft>
                      </a:pPr>
                      <a:r>
                        <a:rPr lang="en-GB" sz="1400" dirty="0">
                          <a:effectLst/>
                          <a:latin typeface="+mn-lt"/>
                          <a:ea typeface="Calibri"/>
                          <a:cs typeface="Times New Roman"/>
                        </a:rPr>
                        <a:t>p.Pro95Arg</a:t>
                      </a:r>
                    </a:p>
                  </a:txBody>
                  <a:tcPr marL="68580" marR="68580" marT="0" marB="0">
                    <a:solidFill>
                      <a:schemeClr val="accent1">
                        <a:lumMod val="20000"/>
                        <a:lumOff val="80000"/>
                      </a:schemeClr>
                    </a:solidFill>
                  </a:tcPr>
                </a:tc>
                <a:tc>
                  <a:txBody>
                    <a:bodyPr/>
                    <a:lstStyle/>
                    <a:p>
                      <a:pPr>
                        <a:spcAft>
                          <a:spcPts val="0"/>
                        </a:spcAft>
                      </a:pPr>
                      <a:r>
                        <a:rPr lang="en-GB" sz="1400" dirty="0">
                          <a:effectLst/>
                          <a:latin typeface="+mn-lt"/>
                          <a:ea typeface="Calibri"/>
                          <a:cs typeface="Times New Roman"/>
                        </a:rPr>
                        <a:t>0.15</a:t>
                      </a:r>
                    </a:p>
                  </a:txBody>
                  <a:tcPr marL="68580" marR="68580" marT="0" marB="0">
                    <a:solidFill>
                      <a:schemeClr val="accent1">
                        <a:lumMod val="20000"/>
                        <a:lumOff val="80000"/>
                      </a:schemeClr>
                    </a:solidFill>
                  </a:tcPr>
                </a:tc>
                <a:extLst>
                  <a:ext uri="{0D108BD9-81ED-4DB2-BD59-A6C34878D82A}">
                    <a16:rowId xmlns:a16="http://schemas.microsoft.com/office/drawing/2014/main" val="10005"/>
                  </a:ext>
                </a:extLst>
              </a:tr>
            </a:tbl>
          </a:graphicData>
        </a:graphic>
      </p:graphicFrame>
      <p:sp>
        <p:nvSpPr>
          <p:cNvPr id="8" name="TextBox 7"/>
          <p:cNvSpPr txBox="1"/>
          <p:nvPr/>
        </p:nvSpPr>
        <p:spPr>
          <a:xfrm>
            <a:off x="1040524" y="685800"/>
            <a:ext cx="8744125" cy="461665"/>
          </a:xfrm>
          <a:prstGeom prst="rect">
            <a:avLst/>
          </a:prstGeom>
          <a:solidFill>
            <a:srgbClr val="FFFF00"/>
          </a:solidFill>
        </p:spPr>
        <p:txBody>
          <a:bodyPr wrap="none" rtlCol="0">
            <a:spAutoFit/>
          </a:bodyPr>
          <a:lstStyle/>
          <a:p>
            <a:r>
              <a:rPr lang="en-GB" sz="2400" b="1" dirty="0"/>
              <a:t>Moving to second variant of the month which also exemplifies this:</a:t>
            </a:r>
          </a:p>
        </p:txBody>
      </p:sp>
    </p:spTree>
    <p:extLst>
      <p:ext uri="{BB962C8B-B14F-4D97-AF65-F5344CB8AC3E}">
        <p14:creationId xmlns:p14="http://schemas.microsoft.com/office/powerpoint/2010/main" val="42298467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54270" y="102476"/>
            <a:ext cx="4801314" cy="369332"/>
          </a:xfrm>
          <a:prstGeom prst="rect">
            <a:avLst/>
          </a:prstGeom>
          <a:noFill/>
        </p:spPr>
        <p:txBody>
          <a:bodyPr wrap="none" rtlCol="0">
            <a:spAutoFit/>
          </a:bodyPr>
          <a:lstStyle/>
          <a:p>
            <a:r>
              <a:rPr lang="en-GB" b="1" dirty="0"/>
              <a:t>NM_016222.4, DDX41 c.628C&gt;A  p.(Gln210Lys) </a:t>
            </a:r>
            <a:r>
              <a:rPr lang="en-GB" dirty="0"/>
              <a:t>	</a:t>
            </a:r>
            <a:endParaRPr lang="en-GB" dirty="0">
              <a:solidFill>
                <a:schemeClr val="bg1">
                  <a:lumMod val="65000"/>
                </a:schemeClr>
              </a:solidFill>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8596" y="1225276"/>
            <a:ext cx="8513976" cy="3622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 8"/>
          <p:cNvSpPr/>
          <p:nvPr/>
        </p:nvSpPr>
        <p:spPr>
          <a:xfrm>
            <a:off x="8039356" y="3795252"/>
            <a:ext cx="1224136" cy="10527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918676" y="5401740"/>
            <a:ext cx="6336704" cy="369332"/>
          </a:xfrm>
          <a:prstGeom prst="rect">
            <a:avLst/>
          </a:prstGeom>
          <a:noFill/>
          <a:ln w="28575">
            <a:solidFill>
              <a:srgbClr val="FF0000"/>
            </a:solidFill>
          </a:ln>
        </p:spPr>
        <p:txBody>
          <a:bodyPr wrap="square" rtlCol="0">
            <a:spAutoFit/>
          </a:bodyPr>
          <a:lstStyle/>
          <a:p>
            <a:r>
              <a:rPr lang="en-GB" dirty="0"/>
              <a:t>Co-occurring somatic variants detected in cases 1 &amp; 2</a:t>
            </a:r>
          </a:p>
        </p:txBody>
      </p:sp>
    </p:spTree>
    <p:extLst>
      <p:ext uri="{BB962C8B-B14F-4D97-AF65-F5344CB8AC3E}">
        <p14:creationId xmlns:p14="http://schemas.microsoft.com/office/powerpoint/2010/main" val="1428304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54270" y="102476"/>
            <a:ext cx="4801314" cy="369332"/>
          </a:xfrm>
          <a:prstGeom prst="rect">
            <a:avLst/>
          </a:prstGeom>
          <a:noFill/>
        </p:spPr>
        <p:txBody>
          <a:bodyPr wrap="none" rtlCol="0">
            <a:spAutoFit/>
          </a:bodyPr>
          <a:lstStyle/>
          <a:p>
            <a:r>
              <a:rPr lang="en-GB" b="1" dirty="0"/>
              <a:t>NM_016222.4, DDX41 c.628C&gt;A  p.(Gln210Lys) </a:t>
            </a:r>
            <a:r>
              <a:rPr lang="en-GB" dirty="0"/>
              <a:t>	</a:t>
            </a:r>
            <a:endParaRPr lang="en-GB" dirty="0">
              <a:solidFill>
                <a:schemeClr val="bg1">
                  <a:lumMod val="65000"/>
                </a:schemeClr>
              </a:solidFill>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6874" y="1127972"/>
            <a:ext cx="6552728" cy="537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8002601" y="2008946"/>
            <a:ext cx="3318541" cy="1569660"/>
          </a:xfrm>
          <a:prstGeom prst="rect">
            <a:avLst/>
          </a:prstGeom>
          <a:noFill/>
        </p:spPr>
        <p:txBody>
          <a:bodyPr wrap="square" rtlCol="0">
            <a:spAutoFit/>
          </a:bodyPr>
          <a:lstStyle/>
          <a:p>
            <a:pPr algn="ctr"/>
            <a:r>
              <a:rPr lang="en-GB" sz="1600" dirty="0"/>
              <a:t>Distribution of DDX41 variants detected following NGS panel screen in 34/1002 patients with known or suspected myeloid neoplasms (AML, n = 404;MDS, n = 323; MPN, n = 229; MDS/MPN, n = 46).</a:t>
            </a:r>
          </a:p>
        </p:txBody>
      </p:sp>
      <p:sp>
        <p:nvSpPr>
          <p:cNvPr id="3" name="TextBox 2"/>
          <p:cNvSpPr txBox="1"/>
          <p:nvPr/>
        </p:nvSpPr>
        <p:spPr>
          <a:xfrm>
            <a:off x="8466083" y="1277007"/>
            <a:ext cx="1523559" cy="369332"/>
          </a:xfrm>
          <a:prstGeom prst="rect">
            <a:avLst/>
          </a:prstGeom>
          <a:noFill/>
        </p:spPr>
        <p:txBody>
          <a:bodyPr wrap="none" rtlCol="0">
            <a:spAutoFit/>
          </a:bodyPr>
          <a:lstStyle/>
          <a:p>
            <a:r>
              <a:rPr lang="en-GB" dirty="0"/>
              <a:t>Quesada et al</a:t>
            </a:r>
          </a:p>
        </p:txBody>
      </p:sp>
    </p:spTree>
    <p:extLst>
      <p:ext uri="{BB962C8B-B14F-4D97-AF65-F5344CB8AC3E}">
        <p14:creationId xmlns:p14="http://schemas.microsoft.com/office/powerpoint/2010/main" val="33830776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54270" y="102476"/>
            <a:ext cx="4801314" cy="369332"/>
          </a:xfrm>
          <a:prstGeom prst="rect">
            <a:avLst/>
          </a:prstGeom>
          <a:noFill/>
        </p:spPr>
        <p:txBody>
          <a:bodyPr wrap="none" rtlCol="0">
            <a:spAutoFit/>
          </a:bodyPr>
          <a:lstStyle/>
          <a:p>
            <a:r>
              <a:rPr lang="en-GB" b="1" dirty="0"/>
              <a:t>NM_016222.4, DDX41 c.628C&gt;A  p.(Gln210Lys) </a:t>
            </a:r>
            <a:r>
              <a:rPr lang="en-GB" dirty="0"/>
              <a:t>	</a:t>
            </a:r>
            <a:endParaRPr lang="en-GB" dirty="0">
              <a:solidFill>
                <a:schemeClr val="bg1">
                  <a:lumMod val="65000"/>
                </a:schemeClr>
              </a:solidFill>
            </a:endParaRPr>
          </a:p>
        </p:txBody>
      </p:sp>
      <p:pic>
        <p:nvPicPr>
          <p:cNvPr id="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615" t="-3821" r="615" b="3821"/>
          <a:stretch/>
        </p:blipFill>
        <p:spPr bwMode="auto">
          <a:xfrm>
            <a:off x="6804218" y="3472666"/>
            <a:ext cx="3168352" cy="2857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4420" y="736362"/>
            <a:ext cx="8485167" cy="262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628436" y="4798146"/>
            <a:ext cx="3600400" cy="1077218"/>
          </a:xfrm>
          <a:prstGeom prst="rect">
            <a:avLst/>
          </a:prstGeom>
          <a:noFill/>
        </p:spPr>
        <p:txBody>
          <a:bodyPr wrap="square" rtlCol="0">
            <a:spAutoFit/>
          </a:bodyPr>
          <a:lstStyle/>
          <a:p>
            <a:pPr marL="285750" indent="-285750">
              <a:buFont typeface="Arial" panose="020B0604020202020204" pitchFamily="34" charset="0"/>
              <a:buChar char="•"/>
            </a:pPr>
            <a:r>
              <a:rPr lang="en-GB" sz="1600" dirty="0"/>
              <a:t>Conserved region of protein</a:t>
            </a:r>
          </a:p>
          <a:p>
            <a:pPr marL="285750" indent="-285750">
              <a:buFont typeface="Arial" panose="020B0604020202020204" pitchFamily="34" charset="0"/>
              <a:buChar char="•"/>
            </a:pPr>
            <a:r>
              <a:rPr lang="en-GB" sz="1600" dirty="0"/>
              <a:t>DEAD/DEAH box helicase domain</a:t>
            </a:r>
          </a:p>
          <a:p>
            <a:pPr marL="285750" indent="-285750">
              <a:buFont typeface="Arial" panose="020B0604020202020204" pitchFamily="34" charset="0"/>
              <a:buChar char="•"/>
            </a:pPr>
            <a:r>
              <a:rPr lang="en-GB" sz="1600" dirty="0"/>
              <a:t>No predicted impact on splicing</a:t>
            </a:r>
          </a:p>
          <a:p>
            <a:pPr marL="285750" indent="-285750">
              <a:buFont typeface="Arial" panose="020B0604020202020204" pitchFamily="34" charset="0"/>
              <a:buChar char="•"/>
            </a:pPr>
            <a:r>
              <a:rPr lang="en-GB" sz="1600" dirty="0"/>
              <a:t>REVEL: 0.432</a:t>
            </a:r>
          </a:p>
        </p:txBody>
      </p:sp>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0644" y="2752585"/>
            <a:ext cx="2908300" cy="176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30175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54270" y="102476"/>
            <a:ext cx="4801314" cy="369332"/>
          </a:xfrm>
          <a:prstGeom prst="rect">
            <a:avLst/>
          </a:prstGeom>
          <a:noFill/>
        </p:spPr>
        <p:txBody>
          <a:bodyPr wrap="none" rtlCol="0">
            <a:spAutoFit/>
          </a:bodyPr>
          <a:lstStyle/>
          <a:p>
            <a:r>
              <a:rPr lang="en-GB" b="1" dirty="0"/>
              <a:t>NM_016222.4, DDX41 c.628C&gt;A  p.(Gln210Lys) </a:t>
            </a:r>
            <a:r>
              <a:rPr lang="en-GB" dirty="0"/>
              <a:t>	</a:t>
            </a:r>
            <a:endParaRPr lang="en-GB" dirty="0">
              <a:solidFill>
                <a:schemeClr val="bg1">
                  <a:lumMod val="65000"/>
                </a:schemeClr>
              </a:solidFill>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7346" y="0"/>
            <a:ext cx="8850313" cy="633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own Arrow 1"/>
          <p:cNvSpPr/>
          <p:nvPr/>
        </p:nvSpPr>
        <p:spPr>
          <a:xfrm>
            <a:off x="7551683" y="1277007"/>
            <a:ext cx="283779" cy="37837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922437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25438" y="236713"/>
            <a:ext cx="6867525" cy="2343150"/>
          </a:xfrm>
          <a:prstGeom prst="rect">
            <a:avLst/>
          </a:prstGeom>
        </p:spPr>
      </p:pic>
      <p:pic>
        <p:nvPicPr>
          <p:cNvPr id="5" name="Picture 4"/>
          <p:cNvPicPr>
            <a:picLocks noChangeAspect="1"/>
          </p:cNvPicPr>
          <p:nvPr/>
        </p:nvPicPr>
        <p:blipFill>
          <a:blip r:embed="rId4"/>
          <a:stretch>
            <a:fillRect/>
          </a:stretch>
        </p:blipFill>
        <p:spPr>
          <a:xfrm>
            <a:off x="7192963" y="415572"/>
            <a:ext cx="3314700" cy="5981700"/>
          </a:xfrm>
          <a:prstGeom prst="rect">
            <a:avLst/>
          </a:prstGeom>
        </p:spPr>
      </p:pic>
    </p:spTree>
    <p:extLst>
      <p:ext uri="{BB962C8B-B14F-4D97-AF65-F5344CB8AC3E}">
        <p14:creationId xmlns:p14="http://schemas.microsoft.com/office/powerpoint/2010/main" val="31668408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54270" y="102476"/>
            <a:ext cx="4801314" cy="369332"/>
          </a:xfrm>
          <a:prstGeom prst="rect">
            <a:avLst/>
          </a:prstGeom>
          <a:noFill/>
        </p:spPr>
        <p:txBody>
          <a:bodyPr wrap="none" rtlCol="0">
            <a:spAutoFit/>
          </a:bodyPr>
          <a:lstStyle/>
          <a:p>
            <a:r>
              <a:rPr lang="en-GB" b="1" dirty="0"/>
              <a:t>NM_016222.4, DDX41 c.628C&gt;A  p.(Gln210Lys) </a:t>
            </a:r>
            <a:r>
              <a:rPr lang="en-GB" dirty="0"/>
              <a:t>	</a:t>
            </a:r>
            <a:endParaRPr lang="en-GB" dirty="0">
              <a:solidFill>
                <a:schemeClr val="bg1">
                  <a:lumMod val="65000"/>
                </a:schemeClr>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4334"/>
          <a:stretch/>
        </p:blipFill>
        <p:spPr bwMode="auto">
          <a:xfrm>
            <a:off x="1510535" y="3851662"/>
            <a:ext cx="8568952" cy="1469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333" r="3236"/>
          <a:stretch/>
        </p:blipFill>
        <p:spPr bwMode="auto">
          <a:xfrm>
            <a:off x="1533543" y="755318"/>
            <a:ext cx="8372436" cy="276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931170" y="5867886"/>
            <a:ext cx="5663948" cy="369332"/>
          </a:xfrm>
          <a:prstGeom prst="rect">
            <a:avLst/>
          </a:prstGeom>
          <a:noFill/>
        </p:spPr>
        <p:txBody>
          <a:bodyPr wrap="square" rtlCol="0">
            <a:spAutoFit/>
          </a:bodyPr>
          <a:lstStyle/>
          <a:p>
            <a:r>
              <a:rPr lang="en-GB" dirty="0"/>
              <a:t>Absent </a:t>
            </a:r>
            <a:r>
              <a:rPr lang="en-GB" dirty="0" err="1"/>
              <a:t>gnomAD</a:t>
            </a:r>
            <a:r>
              <a:rPr lang="en-GB" dirty="0"/>
              <a:t>, Good coverage; Gene not constrained</a:t>
            </a:r>
          </a:p>
        </p:txBody>
      </p:sp>
    </p:spTree>
    <p:extLst>
      <p:ext uri="{BB962C8B-B14F-4D97-AF65-F5344CB8AC3E}">
        <p14:creationId xmlns:p14="http://schemas.microsoft.com/office/powerpoint/2010/main" val="13981804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54270" y="102476"/>
            <a:ext cx="4801314" cy="369332"/>
          </a:xfrm>
          <a:prstGeom prst="rect">
            <a:avLst/>
          </a:prstGeom>
          <a:noFill/>
        </p:spPr>
        <p:txBody>
          <a:bodyPr wrap="none" rtlCol="0">
            <a:spAutoFit/>
          </a:bodyPr>
          <a:lstStyle/>
          <a:p>
            <a:r>
              <a:rPr lang="en-GB" b="1" dirty="0"/>
              <a:t>NM_016222.4, DDX41 c.628C&gt;A  p.(Gln210Lys) </a:t>
            </a:r>
            <a:r>
              <a:rPr lang="en-GB" dirty="0"/>
              <a:t>	</a:t>
            </a:r>
            <a:endParaRPr lang="en-GB" dirty="0">
              <a:solidFill>
                <a:schemeClr val="bg1">
                  <a:lumMod val="65000"/>
                </a:schemeClr>
              </a:solidFill>
            </a:endParaRPr>
          </a:p>
        </p:txBody>
      </p:sp>
      <p:pic>
        <p:nvPicPr>
          <p:cNvPr id="8"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r="30483"/>
          <a:stretch/>
        </p:blipFill>
        <p:spPr bwMode="auto">
          <a:xfrm>
            <a:off x="1951524" y="1493730"/>
            <a:ext cx="5258555" cy="195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890693" y="3577368"/>
            <a:ext cx="6192688" cy="2585323"/>
          </a:xfrm>
          <a:prstGeom prst="rect">
            <a:avLst/>
          </a:prstGeom>
          <a:noFill/>
        </p:spPr>
        <p:txBody>
          <a:bodyPr wrap="square" rtlCol="0">
            <a:spAutoFit/>
          </a:bodyPr>
          <a:lstStyle/>
          <a:p>
            <a:r>
              <a:rPr lang="en-GB" b="1" dirty="0"/>
              <a:t>Absent from:</a:t>
            </a:r>
          </a:p>
          <a:p>
            <a:r>
              <a:rPr lang="en-GB" dirty="0"/>
              <a:t>HGMD</a:t>
            </a:r>
          </a:p>
          <a:p>
            <a:r>
              <a:rPr lang="en-GB" dirty="0" err="1"/>
              <a:t>ClinVAR</a:t>
            </a:r>
            <a:endParaRPr lang="en-GB" dirty="0"/>
          </a:p>
          <a:p>
            <a:r>
              <a:rPr lang="en-GB" dirty="0"/>
              <a:t>DDX41 not represented in Cancer hotspots</a:t>
            </a:r>
          </a:p>
          <a:p>
            <a:r>
              <a:rPr lang="en-GB" dirty="0"/>
              <a:t>COSMIC</a:t>
            </a:r>
          </a:p>
          <a:p>
            <a:r>
              <a:rPr lang="en-GB" dirty="0"/>
              <a:t>No functional evidence</a:t>
            </a:r>
          </a:p>
          <a:p>
            <a:r>
              <a:rPr lang="en-GB" dirty="0"/>
              <a:t>No published cases in literature for segregation/phenotype</a:t>
            </a:r>
          </a:p>
          <a:p>
            <a:r>
              <a:rPr lang="en-GB" dirty="0"/>
              <a:t>No evidence of pathogenic changes at same site</a:t>
            </a:r>
          </a:p>
          <a:p>
            <a:endParaRPr lang="en-GB" dirty="0"/>
          </a:p>
        </p:txBody>
      </p:sp>
      <p:sp>
        <p:nvSpPr>
          <p:cNvPr id="2" name="TextBox 1"/>
          <p:cNvSpPr txBox="1"/>
          <p:nvPr/>
        </p:nvSpPr>
        <p:spPr>
          <a:xfrm>
            <a:off x="1890693" y="874226"/>
            <a:ext cx="2224391" cy="369332"/>
          </a:xfrm>
          <a:prstGeom prst="rect">
            <a:avLst/>
          </a:prstGeom>
          <a:noFill/>
        </p:spPr>
        <p:txBody>
          <a:bodyPr wrap="none" rtlCol="0">
            <a:spAutoFit/>
          </a:bodyPr>
          <a:lstStyle/>
          <a:p>
            <a:r>
              <a:rPr lang="en-GB" b="1" dirty="0"/>
              <a:t>Databases/literature:</a:t>
            </a:r>
          </a:p>
        </p:txBody>
      </p:sp>
    </p:spTree>
    <p:extLst>
      <p:ext uri="{BB962C8B-B14F-4D97-AF65-F5344CB8AC3E}">
        <p14:creationId xmlns:p14="http://schemas.microsoft.com/office/powerpoint/2010/main" val="39957238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54270" y="102476"/>
            <a:ext cx="4801314" cy="369332"/>
          </a:xfrm>
          <a:prstGeom prst="rect">
            <a:avLst/>
          </a:prstGeom>
          <a:noFill/>
        </p:spPr>
        <p:txBody>
          <a:bodyPr wrap="none" rtlCol="0">
            <a:spAutoFit/>
          </a:bodyPr>
          <a:lstStyle/>
          <a:p>
            <a:r>
              <a:rPr lang="en-GB" b="1" dirty="0"/>
              <a:t>NM_016222.4, DDX41 c.628C&gt;A  p.(Gln210Lys) </a:t>
            </a:r>
            <a:r>
              <a:rPr lang="en-GB" dirty="0"/>
              <a:t>	</a:t>
            </a:r>
            <a:endParaRPr lang="en-GB" dirty="0">
              <a:solidFill>
                <a:schemeClr val="bg1">
                  <a:lumMod val="65000"/>
                </a:schemeClr>
              </a:solidFill>
            </a:endParaRPr>
          </a:p>
        </p:txBody>
      </p:sp>
      <p:sp>
        <p:nvSpPr>
          <p:cNvPr id="6" name="Content Placeholder 3"/>
          <p:cNvSpPr>
            <a:spLocks noGrp="1"/>
          </p:cNvSpPr>
          <p:nvPr>
            <p:ph idx="1"/>
          </p:nvPr>
        </p:nvSpPr>
        <p:spPr>
          <a:xfrm>
            <a:off x="1340784" y="1072754"/>
            <a:ext cx="8229600" cy="4525963"/>
          </a:xfrm>
        </p:spPr>
        <p:txBody>
          <a:bodyPr>
            <a:normAutofit fontScale="70000" lnSpcReduction="20000"/>
          </a:bodyPr>
          <a:lstStyle/>
          <a:p>
            <a:r>
              <a:rPr lang="en-GB" sz="2600" dirty="0">
                <a:solidFill>
                  <a:srgbClr val="FF0000"/>
                </a:solidFill>
              </a:rPr>
              <a:t>PM2_mod</a:t>
            </a:r>
          </a:p>
          <a:p>
            <a:r>
              <a:rPr lang="en-GB" sz="2600" dirty="0">
                <a:solidFill>
                  <a:srgbClr val="FF0000"/>
                </a:solidFill>
              </a:rPr>
              <a:t>? PM1_SUPP </a:t>
            </a:r>
            <a:r>
              <a:rPr lang="en-GB" sz="2600" dirty="0"/>
              <a:t>– DEAD helicase domain, variant at boundary of germline distribution reported by Quesada at al</a:t>
            </a:r>
            <a:r>
              <a:rPr lang="en-GB" sz="3000" dirty="0"/>
              <a:t>,</a:t>
            </a:r>
          </a:p>
          <a:p>
            <a:endParaRPr lang="en-GB" sz="3000" dirty="0"/>
          </a:p>
          <a:p>
            <a:pPr marL="0" indent="0" algn="ctr">
              <a:buNone/>
            </a:pPr>
            <a:r>
              <a:rPr lang="en-GB" sz="1900" i="1" dirty="0"/>
              <a:t>Presumed </a:t>
            </a:r>
            <a:r>
              <a:rPr lang="en-GB" sz="1900" i="1" dirty="0" err="1"/>
              <a:t>germline</a:t>
            </a:r>
            <a:r>
              <a:rPr lang="en-GB" sz="1900" i="1" dirty="0"/>
              <a:t> mutations are more likely to be located upstream of the </a:t>
            </a:r>
            <a:r>
              <a:rPr lang="en-GB" sz="1900" i="1" dirty="0" err="1"/>
              <a:t>Deadbox</a:t>
            </a:r>
            <a:r>
              <a:rPr lang="en-GB" sz="1900" i="1" dirty="0"/>
              <a:t> (73% </a:t>
            </a:r>
            <a:r>
              <a:rPr lang="en-GB" sz="1900" i="1" dirty="0" err="1"/>
              <a:t>vs</a:t>
            </a:r>
            <a:r>
              <a:rPr lang="en-GB" sz="1900" i="1" dirty="0"/>
              <a:t> 4%, P &lt; .0001), and helicase 2 (93% </a:t>
            </a:r>
            <a:r>
              <a:rPr lang="en-GB" sz="1900" i="1" dirty="0" err="1"/>
              <a:t>vs</a:t>
            </a:r>
            <a:r>
              <a:rPr lang="en-GB" sz="1900" i="1" dirty="0"/>
              <a:t> 22%, P &lt; .0001) domains as compared with somatic mutations</a:t>
            </a:r>
          </a:p>
          <a:p>
            <a:pPr marL="0" indent="0" algn="ctr">
              <a:buNone/>
            </a:pPr>
            <a:endParaRPr lang="en-GB" sz="1700" i="1" dirty="0"/>
          </a:p>
          <a:p>
            <a:r>
              <a:rPr lang="en-GB" dirty="0">
                <a:solidFill>
                  <a:srgbClr val="FF0000"/>
                </a:solidFill>
              </a:rPr>
              <a:t>?PS4</a:t>
            </a:r>
            <a:r>
              <a:rPr lang="en-GB" dirty="0"/>
              <a:t>: recurrence</a:t>
            </a:r>
            <a:endParaRPr lang="en-GB" sz="2800" dirty="0"/>
          </a:p>
          <a:p>
            <a:r>
              <a:rPr lang="en-GB" sz="2800" dirty="0"/>
              <a:t>? PS4_SUPP– 2 reported UK cases where VAF indicates </a:t>
            </a:r>
            <a:r>
              <a:rPr lang="en-GB" sz="2800" u="sng" dirty="0"/>
              <a:t>potential </a:t>
            </a:r>
            <a:r>
              <a:rPr lang="en-GB" sz="2800" u="sng" dirty="0" err="1"/>
              <a:t>germline</a:t>
            </a:r>
            <a:r>
              <a:rPr lang="en-GB" sz="2800" u="sng" dirty="0"/>
              <a:t> </a:t>
            </a:r>
            <a:r>
              <a:rPr lang="en-GB" sz="2800" dirty="0"/>
              <a:t>origin + somatic pathogenic variant </a:t>
            </a:r>
          </a:p>
          <a:p>
            <a:r>
              <a:rPr lang="en-GB" sz="2800" dirty="0"/>
              <a:t>? PS4_MOD if confirmed </a:t>
            </a:r>
            <a:r>
              <a:rPr lang="en-GB" sz="2800" dirty="0" err="1"/>
              <a:t>germline</a:t>
            </a:r>
            <a:endParaRPr lang="en-GB" sz="2800" dirty="0"/>
          </a:p>
          <a:p>
            <a:pPr marL="0" indent="0">
              <a:buNone/>
            </a:pPr>
            <a:endParaRPr lang="en-GB" sz="2800" dirty="0"/>
          </a:p>
          <a:p>
            <a:pPr marL="0" indent="0">
              <a:buNone/>
            </a:pPr>
            <a:r>
              <a:rPr lang="en-GB" sz="1900" i="1" dirty="0"/>
              <a:t>Reports suggest </a:t>
            </a:r>
            <a:r>
              <a:rPr lang="en-GB" sz="1900" i="1" dirty="0" err="1"/>
              <a:t>germline</a:t>
            </a:r>
            <a:r>
              <a:rPr lang="en-GB" sz="1900" i="1" dirty="0"/>
              <a:t> mutations occur N-terminal region of the gene to cause loss of one allele and a truncated protein. No clear evidence for LOF for c.628C&gt;A</a:t>
            </a:r>
          </a:p>
          <a:p>
            <a:pPr marL="0" indent="0">
              <a:buNone/>
            </a:pPr>
            <a:endParaRPr lang="en-GB" sz="1900" i="1" dirty="0"/>
          </a:p>
          <a:p>
            <a:r>
              <a:rPr lang="en-GB" dirty="0">
                <a:solidFill>
                  <a:srgbClr val="FF0000"/>
                </a:solidFill>
              </a:rPr>
              <a:t>? PM3</a:t>
            </a:r>
            <a:r>
              <a:rPr lang="en-GB" dirty="0"/>
              <a:t>: co-occurrence</a:t>
            </a:r>
          </a:p>
          <a:p>
            <a:pPr marL="0" indent="0">
              <a:buNone/>
            </a:pPr>
            <a:endParaRPr lang="en-GB" sz="1900" i="1" dirty="0"/>
          </a:p>
        </p:txBody>
      </p:sp>
    </p:spTree>
    <p:extLst>
      <p:ext uri="{BB962C8B-B14F-4D97-AF65-F5344CB8AC3E}">
        <p14:creationId xmlns:p14="http://schemas.microsoft.com/office/powerpoint/2010/main" val="1353009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00000000-0008-0000-0300-000003000000}"/>
              </a:ext>
            </a:extLst>
          </p:cNvPr>
          <p:cNvGraphicFramePr>
            <a:graphicFrameLocks/>
          </p:cNvGraphicFramePr>
          <p:nvPr>
            <p:extLst>
              <p:ext uri="{D42A27DB-BD31-4B8C-83A1-F6EECF244321}">
                <p14:modId xmlns:p14="http://schemas.microsoft.com/office/powerpoint/2010/main" val="4062144785"/>
              </p:ext>
            </p:extLst>
          </p:nvPr>
        </p:nvGraphicFramePr>
        <p:xfrm>
          <a:off x="449744" y="1715874"/>
          <a:ext cx="4674046" cy="420384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00000000-0008-0000-0500-000003000000}"/>
              </a:ext>
            </a:extLst>
          </p:cNvPr>
          <p:cNvGraphicFramePr>
            <a:graphicFrameLocks/>
          </p:cNvGraphicFramePr>
          <p:nvPr>
            <p:extLst>
              <p:ext uri="{D42A27DB-BD31-4B8C-83A1-F6EECF244321}">
                <p14:modId xmlns:p14="http://schemas.microsoft.com/office/powerpoint/2010/main" val="4238608660"/>
              </p:ext>
            </p:extLst>
          </p:nvPr>
        </p:nvGraphicFramePr>
        <p:xfrm>
          <a:off x="5600043" y="1715874"/>
          <a:ext cx="5753757" cy="4395831"/>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a:extLst>
              <a:ext uri="{FF2B5EF4-FFF2-40B4-BE49-F238E27FC236}">
                <a16:creationId xmlns:a16="http://schemas.microsoft.com/office/drawing/2014/main" id="{90B239A5-2AD3-4281-9D5D-4A3D52ED96BD}"/>
              </a:ext>
            </a:extLst>
          </p:cNvPr>
          <p:cNvSpPr>
            <a:spLocks noGrp="1"/>
          </p:cNvSpPr>
          <p:nvPr>
            <p:ph type="title"/>
          </p:nvPr>
        </p:nvSpPr>
        <p:spPr>
          <a:xfrm>
            <a:off x="838200" y="365125"/>
            <a:ext cx="10515600" cy="1325563"/>
          </a:xfrm>
        </p:spPr>
        <p:txBody>
          <a:bodyPr>
            <a:normAutofit/>
          </a:bodyPr>
          <a:lstStyle/>
          <a:p>
            <a:r>
              <a:rPr lang="en-GB" sz="3600" dirty="0"/>
              <a:t>Summary of Responses</a:t>
            </a:r>
          </a:p>
        </p:txBody>
      </p:sp>
    </p:spTree>
    <p:extLst>
      <p:ext uri="{BB962C8B-B14F-4D97-AF65-F5344CB8AC3E}">
        <p14:creationId xmlns:p14="http://schemas.microsoft.com/office/powerpoint/2010/main" val="32193143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00000000-0008-0000-0400-000002000000}"/>
              </a:ext>
            </a:extLst>
          </p:cNvPr>
          <p:cNvGraphicFramePr>
            <a:graphicFrameLocks/>
          </p:cNvGraphicFramePr>
          <p:nvPr>
            <p:extLst>
              <p:ext uri="{D42A27DB-BD31-4B8C-83A1-F6EECF244321}">
                <p14:modId xmlns:p14="http://schemas.microsoft.com/office/powerpoint/2010/main" val="936414212"/>
              </p:ext>
            </p:extLst>
          </p:nvPr>
        </p:nvGraphicFramePr>
        <p:xfrm>
          <a:off x="589616" y="541396"/>
          <a:ext cx="11012768" cy="6010406"/>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D9DDCE1B-8D96-48A3-8336-32FB01220CA3}"/>
              </a:ext>
            </a:extLst>
          </p:cNvPr>
          <p:cNvSpPr txBox="1"/>
          <p:nvPr/>
        </p:nvSpPr>
        <p:spPr>
          <a:xfrm>
            <a:off x="1478560" y="1375687"/>
            <a:ext cx="2137095" cy="1077218"/>
          </a:xfrm>
          <a:prstGeom prst="rect">
            <a:avLst/>
          </a:prstGeom>
          <a:noFill/>
          <a:ln w="28575">
            <a:solidFill>
              <a:srgbClr val="990099"/>
            </a:solidFill>
          </a:ln>
        </p:spPr>
        <p:txBody>
          <a:bodyPr wrap="square">
            <a:spAutoFit/>
          </a:bodyPr>
          <a:lstStyle/>
          <a:p>
            <a:r>
              <a:rPr lang="en-GB" sz="1600" dirty="0"/>
              <a:t>PS4_mod given observed in 2 x unrelated patients with AML</a:t>
            </a:r>
          </a:p>
        </p:txBody>
      </p:sp>
      <p:sp>
        <p:nvSpPr>
          <p:cNvPr id="6" name="TextBox 5">
            <a:extLst>
              <a:ext uri="{FF2B5EF4-FFF2-40B4-BE49-F238E27FC236}">
                <a16:creationId xmlns:a16="http://schemas.microsoft.com/office/drawing/2014/main" id="{4050A1B2-A40D-459A-9B60-791536FB7BB8}"/>
              </a:ext>
            </a:extLst>
          </p:cNvPr>
          <p:cNvSpPr txBox="1"/>
          <p:nvPr/>
        </p:nvSpPr>
        <p:spPr>
          <a:xfrm>
            <a:off x="7709483" y="2166456"/>
            <a:ext cx="2801923" cy="1077218"/>
          </a:xfrm>
          <a:prstGeom prst="rect">
            <a:avLst/>
          </a:prstGeom>
          <a:noFill/>
          <a:ln w="28575">
            <a:solidFill>
              <a:srgbClr val="990099"/>
            </a:solidFill>
          </a:ln>
        </p:spPr>
        <p:txBody>
          <a:bodyPr wrap="square">
            <a:spAutoFit/>
          </a:bodyPr>
          <a:lstStyle/>
          <a:p>
            <a:r>
              <a:rPr lang="en-GB" sz="1600" dirty="0"/>
              <a:t>PM1 given </a:t>
            </a:r>
            <a:r>
              <a:rPr lang="en-GB" sz="1600" dirty="0" err="1"/>
              <a:t>Sebert</a:t>
            </a:r>
            <a:r>
              <a:rPr lang="en-GB" sz="1600" dirty="0"/>
              <a:t> et al. 2019 shows range of germline causal variants within DEAD BOX domain </a:t>
            </a:r>
          </a:p>
        </p:txBody>
      </p:sp>
      <p:cxnSp>
        <p:nvCxnSpPr>
          <p:cNvPr id="7" name="Straight Connector 6">
            <a:extLst>
              <a:ext uri="{FF2B5EF4-FFF2-40B4-BE49-F238E27FC236}">
                <a16:creationId xmlns:a16="http://schemas.microsoft.com/office/drawing/2014/main" id="{6353814A-DAC8-4190-9768-737E2AD30308}"/>
              </a:ext>
            </a:extLst>
          </p:cNvPr>
          <p:cNvCxnSpPr>
            <a:cxnSpLocks/>
          </p:cNvCxnSpPr>
          <p:nvPr/>
        </p:nvCxnSpPr>
        <p:spPr>
          <a:xfrm flipH="1">
            <a:off x="4983061" y="2936147"/>
            <a:ext cx="2726422" cy="0"/>
          </a:xfrm>
          <a:prstGeom prst="line">
            <a:avLst/>
          </a:prstGeom>
          <a:ln w="28575">
            <a:solidFill>
              <a:srgbClr val="990099"/>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8418913-2539-4612-8112-0EE00054F646}"/>
              </a:ext>
            </a:extLst>
          </p:cNvPr>
          <p:cNvCxnSpPr>
            <a:cxnSpLocks/>
          </p:cNvCxnSpPr>
          <p:nvPr/>
        </p:nvCxnSpPr>
        <p:spPr>
          <a:xfrm>
            <a:off x="2048313" y="2452905"/>
            <a:ext cx="0" cy="1105174"/>
          </a:xfrm>
          <a:prstGeom prst="line">
            <a:avLst/>
          </a:prstGeom>
          <a:ln w="28575">
            <a:solidFill>
              <a:srgbClr val="990099"/>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B9487A6-18DC-45D8-975B-35AF54D565F0}"/>
              </a:ext>
            </a:extLst>
          </p:cNvPr>
          <p:cNvSpPr txBox="1"/>
          <p:nvPr/>
        </p:nvSpPr>
        <p:spPr>
          <a:xfrm>
            <a:off x="1478560" y="427091"/>
            <a:ext cx="6071532" cy="830997"/>
          </a:xfrm>
          <a:prstGeom prst="rect">
            <a:avLst/>
          </a:prstGeom>
          <a:noFill/>
          <a:ln w="28575">
            <a:solidFill>
              <a:srgbClr val="FFCC66"/>
            </a:solidFill>
          </a:ln>
        </p:spPr>
        <p:txBody>
          <a:bodyPr wrap="square">
            <a:spAutoFit/>
          </a:bodyPr>
          <a:lstStyle/>
          <a:p>
            <a:r>
              <a:rPr lang="en-GB" sz="1600" dirty="0"/>
              <a:t>We would ask if the 2 cases reported by Leeds &amp; Kings are related and if confirmed germline. If germline and unrelated, we would also apply PS4_Mod, and variant would be likely pathogenic, class 4.</a:t>
            </a:r>
          </a:p>
        </p:txBody>
      </p:sp>
    </p:spTree>
    <p:extLst>
      <p:ext uri="{BB962C8B-B14F-4D97-AF65-F5344CB8AC3E}">
        <p14:creationId xmlns:p14="http://schemas.microsoft.com/office/powerpoint/2010/main" val="5323104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00000000-0008-0000-0400-000002000000}"/>
              </a:ext>
            </a:extLst>
          </p:cNvPr>
          <p:cNvGraphicFramePr>
            <a:graphicFrameLocks/>
          </p:cNvGraphicFramePr>
          <p:nvPr/>
        </p:nvGraphicFramePr>
        <p:xfrm>
          <a:off x="589616" y="541396"/>
          <a:ext cx="11012768" cy="6010406"/>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36E56018-15BD-4A20-BC73-9614C27E5276}"/>
              </a:ext>
            </a:extLst>
          </p:cNvPr>
          <p:cNvSpPr txBox="1"/>
          <p:nvPr/>
        </p:nvSpPr>
        <p:spPr>
          <a:xfrm>
            <a:off x="2258737" y="1094574"/>
            <a:ext cx="2699156" cy="1077218"/>
          </a:xfrm>
          <a:prstGeom prst="rect">
            <a:avLst/>
          </a:prstGeom>
          <a:noFill/>
          <a:ln w="28575">
            <a:solidFill>
              <a:srgbClr val="FFCC66"/>
            </a:solidFill>
          </a:ln>
        </p:spPr>
        <p:txBody>
          <a:bodyPr wrap="square">
            <a:spAutoFit/>
          </a:bodyPr>
          <a:lstStyle/>
          <a:p>
            <a:r>
              <a:rPr lang="en-GB" sz="1600" dirty="0"/>
              <a:t>PS4_sup: Based on RUNX1 guidelines; uncertain about this as phenotype not very specific</a:t>
            </a:r>
          </a:p>
        </p:txBody>
      </p:sp>
      <p:cxnSp>
        <p:nvCxnSpPr>
          <p:cNvPr id="6" name="Straight Connector 5">
            <a:extLst>
              <a:ext uri="{FF2B5EF4-FFF2-40B4-BE49-F238E27FC236}">
                <a16:creationId xmlns:a16="http://schemas.microsoft.com/office/drawing/2014/main" id="{56E49ABB-566E-4611-B904-B2A503B33BC8}"/>
              </a:ext>
            </a:extLst>
          </p:cNvPr>
          <p:cNvCxnSpPr>
            <a:stCxn id="5" idx="2"/>
          </p:cNvCxnSpPr>
          <p:nvPr/>
        </p:nvCxnSpPr>
        <p:spPr>
          <a:xfrm flipH="1">
            <a:off x="3607267" y="2171792"/>
            <a:ext cx="1048" cy="2660267"/>
          </a:xfrm>
          <a:prstGeom prst="line">
            <a:avLst/>
          </a:prstGeom>
          <a:ln w="28575">
            <a:solidFill>
              <a:srgbClr val="FFCC66"/>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7052018-5D82-4560-976C-6B26C459F369}"/>
              </a:ext>
            </a:extLst>
          </p:cNvPr>
          <p:cNvSpPr txBox="1"/>
          <p:nvPr/>
        </p:nvSpPr>
        <p:spPr>
          <a:xfrm>
            <a:off x="7879360" y="2105528"/>
            <a:ext cx="3244443" cy="646331"/>
          </a:xfrm>
          <a:prstGeom prst="rect">
            <a:avLst/>
          </a:prstGeom>
          <a:noFill/>
          <a:ln w="28575">
            <a:solidFill>
              <a:srgbClr val="FFCC66"/>
            </a:solidFill>
          </a:ln>
        </p:spPr>
        <p:txBody>
          <a:bodyPr wrap="square">
            <a:spAutoFit/>
          </a:bodyPr>
          <a:lstStyle/>
          <a:p>
            <a:r>
              <a:rPr lang="en-GB" dirty="0"/>
              <a:t>PM3_mod - as present in 2 cases with a somatic driver?</a:t>
            </a:r>
          </a:p>
        </p:txBody>
      </p:sp>
      <p:cxnSp>
        <p:nvCxnSpPr>
          <p:cNvPr id="8" name="Straight Connector 7">
            <a:extLst>
              <a:ext uri="{FF2B5EF4-FFF2-40B4-BE49-F238E27FC236}">
                <a16:creationId xmlns:a16="http://schemas.microsoft.com/office/drawing/2014/main" id="{E3AA0671-DCF9-4DE8-BB20-118F80AB1D58}"/>
              </a:ext>
            </a:extLst>
          </p:cNvPr>
          <p:cNvCxnSpPr>
            <a:cxnSpLocks/>
          </p:cNvCxnSpPr>
          <p:nvPr/>
        </p:nvCxnSpPr>
        <p:spPr>
          <a:xfrm flipH="1">
            <a:off x="9347783" y="2751859"/>
            <a:ext cx="1" cy="1929198"/>
          </a:xfrm>
          <a:prstGeom prst="line">
            <a:avLst/>
          </a:prstGeom>
          <a:ln w="28575">
            <a:solidFill>
              <a:srgbClr val="FFCC66"/>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A109D939-B028-4608-A30D-81FC8F3BB1AF}"/>
              </a:ext>
            </a:extLst>
          </p:cNvPr>
          <p:cNvSpPr/>
          <p:nvPr/>
        </p:nvSpPr>
        <p:spPr>
          <a:xfrm>
            <a:off x="10016455" y="3816685"/>
            <a:ext cx="1460198" cy="2499919"/>
          </a:xfrm>
          <a:prstGeom prst="rect">
            <a:avLst/>
          </a:prstGeom>
          <a:solidFill>
            <a:srgbClr val="C000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853565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82869" y="472966"/>
            <a:ext cx="5664115" cy="1200329"/>
          </a:xfrm>
          <a:prstGeom prst="rect">
            <a:avLst/>
          </a:prstGeom>
          <a:noFill/>
        </p:spPr>
        <p:txBody>
          <a:bodyPr wrap="none" rtlCol="0">
            <a:spAutoFit/>
          </a:bodyPr>
          <a:lstStyle/>
          <a:p>
            <a:r>
              <a:rPr lang="en-GB" b="1" dirty="0"/>
              <a:t>NM_016222.4, DDX41 c.3G&gt;A p.(Met1?) </a:t>
            </a:r>
            <a:r>
              <a:rPr lang="en-GB" dirty="0"/>
              <a:t>VAF = 48%</a:t>
            </a:r>
          </a:p>
          <a:p>
            <a:r>
              <a:rPr lang="en-GB" b="1" dirty="0">
                <a:solidFill>
                  <a:schemeClr val="bg1">
                    <a:lumMod val="65000"/>
                  </a:schemeClr>
                </a:solidFill>
              </a:rPr>
              <a:t>NM_016222.4, DDX41 c.1574G&gt;A p.(Arg525His)</a:t>
            </a:r>
            <a:r>
              <a:rPr lang="en-GB" dirty="0">
                <a:solidFill>
                  <a:schemeClr val="bg1">
                    <a:lumMod val="65000"/>
                  </a:schemeClr>
                </a:solidFill>
              </a:rPr>
              <a:t>	VAF = 6%</a:t>
            </a:r>
          </a:p>
          <a:p>
            <a:r>
              <a:rPr lang="en-GB" b="1" dirty="0">
                <a:solidFill>
                  <a:schemeClr val="bg1">
                    <a:lumMod val="65000"/>
                  </a:schemeClr>
                </a:solidFill>
              </a:rPr>
              <a:t>NM_016222.4, DDX41 c.962C&gt;T p.(Pro321Leu)</a:t>
            </a:r>
            <a:r>
              <a:rPr lang="en-GB" dirty="0">
                <a:solidFill>
                  <a:schemeClr val="bg1">
                    <a:lumMod val="65000"/>
                  </a:schemeClr>
                </a:solidFill>
              </a:rPr>
              <a:t>	VAF = 5%</a:t>
            </a:r>
          </a:p>
          <a:p>
            <a:endParaRPr lang="en-GB" dirty="0"/>
          </a:p>
        </p:txBody>
      </p:sp>
      <p:sp>
        <p:nvSpPr>
          <p:cNvPr id="5" name="TextBox 4"/>
          <p:cNvSpPr txBox="1"/>
          <p:nvPr/>
        </p:nvSpPr>
        <p:spPr>
          <a:xfrm>
            <a:off x="945931" y="1600199"/>
            <a:ext cx="10359695" cy="1200329"/>
          </a:xfrm>
          <a:prstGeom prst="rect">
            <a:avLst/>
          </a:prstGeom>
          <a:noFill/>
        </p:spPr>
        <p:txBody>
          <a:bodyPr wrap="none" rtlCol="0">
            <a:spAutoFit/>
          </a:bodyPr>
          <a:lstStyle/>
          <a:p>
            <a:pPr marL="285750" indent="-285750">
              <a:buFont typeface="Arial" panose="020B0604020202020204" pitchFamily="34" charset="0"/>
              <a:buChar char="•"/>
            </a:pPr>
            <a:r>
              <a:rPr lang="en-GB" b="1" dirty="0">
                <a:solidFill>
                  <a:srgbClr val="FF0000"/>
                </a:solidFill>
              </a:rPr>
              <a:t>One additional modification regarding PVS1 </a:t>
            </a:r>
            <a:r>
              <a:rPr lang="en-GB" dirty="0"/>
              <a:t>(required or not based on recurrence / co-occurrence data)?</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pic>
        <p:nvPicPr>
          <p:cNvPr id="6" name="Picture 5"/>
          <p:cNvPicPr>
            <a:picLocks noChangeAspect="1"/>
          </p:cNvPicPr>
          <p:nvPr/>
        </p:nvPicPr>
        <p:blipFill>
          <a:blip r:embed="rId3"/>
          <a:stretch>
            <a:fillRect/>
          </a:stretch>
        </p:blipFill>
        <p:spPr>
          <a:xfrm>
            <a:off x="882869" y="2034409"/>
            <a:ext cx="10315575" cy="2095500"/>
          </a:xfrm>
          <a:prstGeom prst="rect">
            <a:avLst/>
          </a:prstGeom>
        </p:spPr>
      </p:pic>
      <p:pic>
        <p:nvPicPr>
          <p:cNvPr id="7" name="Picture 6"/>
          <p:cNvPicPr>
            <a:picLocks noChangeAspect="1"/>
          </p:cNvPicPr>
          <p:nvPr/>
        </p:nvPicPr>
        <p:blipFill>
          <a:blip r:embed="rId4"/>
          <a:stretch>
            <a:fillRect/>
          </a:stretch>
        </p:blipFill>
        <p:spPr>
          <a:xfrm>
            <a:off x="1193847" y="5157857"/>
            <a:ext cx="9504762" cy="1114286"/>
          </a:xfrm>
          <a:prstGeom prst="rect">
            <a:avLst/>
          </a:prstGeom>
        </p:spPr>
      </p:pic>
      <p:sp>
        <p:nvSpPr>
          <p:cNvPr id="8" name="TextBox 7"/>
          <p:cNvSpPr txBox="1"/>
          <p:nvPr/>
        </p:nvSpPr>
        <p:spPr>
          <a:xfrm>
            <a:off x="993856" y="4353909"/>
            <a:ext cx="8973995" cy="1200329"/>
          </a:xfrm>
          <a:prstGeom prst="rect">
            <a:avLst/>
          </a:prstGeom>
          <a:noFill/>
        </p:spPr>
        <p:txBody>
          <a:bodyPr wrap="none" rtlCol="0">
            <a:spAutoFit/>
          </a:bodyPr>
          <a:lstStyle/>
          <a:p>
            <a:pPr marL="285750" indent="-285750">
              <a:buFont typeface="Arial" panose="020B0604020202020204" pitchFamily="34" charset="0"/>
              <a:buChar char="•"/>
            </a:pPr>
            <a:r>
              <a:rPr lang="en-GB" dirty="0"/>
              <a:t>Using standard PVS1 guidance then initiation codon variants max out at moderate strength</a:t>
            </a:r>
          </a:p>
          <a:p>
            <a:pPr marL="285750" indent="-285750">
              <a:buFont typeface="Arial" panose="020B0604020202020204" pitchFamily="34" charset="0"/>
              <a:buChar char="•"/>
            </a:pPr>
            <a:r>
              <a:rPr lang="en-GB" dirty="0"/>
              <a:t>Commonly modified in VCEP guidance depending on gene specific data</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15846606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82869" y="472966"/>
            <a:ext cx="5664115" cy="1200329"/>
          </a:xfrm>
          <a:prstGeom prst="rect">
            <a:avLst/>
          </a:prstGeom>
          <a:noFill/>
        </p:spPr>
        <p:txBody>
          <a:bodyPr wrap="none" rtlCol="0">
            <a:spAutoFit/>
          </a:bodyPr>
          <a:lstStyle/>
          <a:p>
            <a:r>
              <a:rPr lang="en-GB" b="1" dirty="0"/>
              <a:t>NM_016222.4, DDX41 c.3G&gt;A p.(Met1?) </a:t>
            </a:r>
            <a:r>
              <a:rPr lang="en-GB" dirty="0"/>
              <a:t>VAF = 48%</a:t>
            </a:r>
          </a:p>
          <a:p>
            <a:r>
              <a:rPr lang="en-GB" b="1" dirty="0">
                <a:solidFill>
                  <a:schemeClr val="bg1">
                    <a:lumMod val="65000"/>
                  </a:schemeClr>
                </a:solidFill>
              </a:rPr>
              <a:t>NM_016222.4, DDX41 c.1574G&gt;A p.(Arg525His)</a:t>
            </a:r>
            <a:r>
              <a:rPr lang="en-GB" dirty="0">
                <a:solidFill>
                  <a:schemeClr val="bg1">
                    <a:lumMod val="65000"/>
                  </a:schemeClr>
                </a:solidFill>
              </a:rPr>
              <a:t>	VAF = 6%</a:t>
            </a:r>
          </a:p>
          <a:p>
            <a:r>
              <a:rPr lang="en-GB" b="1" dirty="0">
                <a:solidFill>
                  <a:schemeClr val="bg1">
                    <a:lumMod val="65000"/>
                  </a:schemeClr>
                </a:solidFill>
              </a:rPr>
              <a:t>NM_016222.4, DDX41 c.962C&gt;T p.(Pro321Leu)</a:t>
            </a:r>
            <a:r>
              <a:rPr lang="en-GB" dirty="0">
                <a:solidFill>
                  <a:schemeClr val="bg1">
                    <a:lumMod val="65000"/>
                  </a:schemeClr>
                </a:solidFill>
              </a:rPr>
              <a:t>	VAF = 5%</a:t>
            </a:r>
          </a:p>
          <a:p>
            <a:endParaRPr lang="en-GB" dirty="0"/>
          </a:p>
        </p:txBody>
      </p:sp>
      <p:sp>
        <p:nvSpPr>
          <p:cNvPr id="5" name="TextBox 4"/>
          <p:cNvSpPr txBox="1"/>
          <p:nvPr/>
        </p:nvSpPr>
        <p:spPr>
          <a:xfrm>
            <a:off x="375586" y="1520270"/>
            <a:ext cx="7067384" cy="1754326"/>
          </a:xfrm>
          <a:prstGeom prst="rect">
            <a:avLst/>
          </a:prstGeom>
          <a:noFill/>
        </p:spPr>
        <p:txBody>
          <a:bodyPr wrap="none" rtlCol="0">
            <a:spAutoFit/>
          </a:bodyPr>
          <a:lstStyle/>
          <a:p>
            <a:pPr marL="285750" indent="-285750">
              <a:buFont typeface="Arial" panose="020B0604020202020204" pitchFamily="34" charset="0"/>
              <a:buChar char="•"/>
            </a:pPr>
            <a:r>
              <a:rPr lang="en-GB" dirty="0"/>
              <a:t>Alternative in frame initiation codon at aa127 (retains ~80% of protein)</a:t>
            </a:r>
          </a:p>
          <a:p>
            <a:pPr marL="285750" indent="-285750">
              <a:buFont typeface="Arial" panose="020B0604020202020204" pitchFamily="34" charset="0"/>
              <a:buChar char="•"/>
            </a:pPr>
            <a:r>
              <a:rPr lang="en-GB" dirty="0"/>
              <a:t>Loss of first 126 aa would remove NLS</a:t>
            </a:r>
          </a:p>
          <a:p>
            <a:pPr marL="285750" indent="-285750">
              <a:buFont typeface="Arial" panose="020B0604020202020204" pitchFamily="34" charset="0"/>
              <a:buChar char="•"/>
            </a:pPr>
            <a:r>
              <a:rPr lang="en-GB" dirty="0"/>
              <a:t>Supported by data in </a:t>
            </a:r>
            <a:r>
              <a:rPr lang="en-GB" dirty="0" err="1"/>
              <a:t>Lewinsohn</a:t>
            </a:r>
            <a:r>
              <a:rPr lang="en-GB" dirty="0"/>
              <a:t>:</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pic>
        <p:nvPicPr>
          <p:cNvPr id="9" name="Picture 8"/>
          <p:cNvPicPr>
            <a:picLocks noChangeAspect="1"/>
          </p:cNvPicPr>
          <p:nvPr/>
        </p:nvPicPr>
        <p:blipFill>
          <a:blip r:embed="rId2"/>
          <a:stretch>
            <a:fillRect/>
          </a:stretch>
        </p:blipFill>
        <p:spPr>
          <a:xfrm>
            <a:off x="4446129" y="3274596"/>
            <a:ext cx="2996841" cy="2766850"/>
          </a:xfrm>
          <a:prstGeom prst="rect">
            <a:avLst/>
          </a:prstGeom>
        </p:spPr>
      </p:pic>
      <p:pic>
        <p:nvPicPr>
          <p:cNvPr id="10" name="Picture 9"/>
          <p:cNvPicPr>
            <a:picLocks noChangeAspect="1"/>
          </p:cNvPicPr>
          <p:nvPr/>
        </p:nvPicPr>
        <p:blipFill>
          <a:blip r:embed="rId3"/>
          <a:stretch>
            <a:fillRect/>
          </a:stretch>
        </p:blipFill>
        <p:spPr>
          <a:xfrm>
            <a:off x="7370379" y="979095"/>
            <a:ext cx="4048997" cy="5514912"/>
          </a:xfrm>
          <a:prstGeom prst="rect">
            <a:avLst/>
          </a:prstGeom>
        </p:spPr>
      </p:pic>
      <p:pic>
        <p:nvPicPr>
          <p:cNvPr id="11" name="Picture 10"/>
          <p:cNvPicPr>
            <a:picLocks noChangeAspect="1"/>
          </p:cNvPicPr>
          <p:nvPr/>
        </p:nvPicPr>
        <p:blipFill>
          <a:blip r:embed="rId4"/>
          <a:stretch>
            <a:fillRect/>
          </a:stretch>
        </p:blipFill>
        <p:spPr>
          <a:xfrm>
            <a:off x="161699" y="2720599"/>
            <a:ext cx="4191711" cy="3552974"/>
          </a:xfrm>
          <a:prstGeom prst="rect">
            <a:avLst/>
          </a:prstGeom>
        </p:spPr>
      </p:pic>
      <p:sp>
        <p:nvSpPr>
          <p:cNvPr id="2" name="Right Arrow 1"/>
          <p:cNvSpPr/>
          <p:nvPr/>
        </p:nvSpPr>
        <p:spPr>
          <a:xfrm rot="10800000">
            <a:off x="11338560" y="3988526"/>
            <a:ext cx="383177" cy="200297"/>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ight Arrow 7"/>
          <p:cNvSpPr/>
          <p:nvPr/>
        </p:nvSpPr>
        <p:spPr>
          <a:xfrm rot="10800000">
            <a:off x="11348203" y="4557872"/>
            <a:ext cx="383177" cy="20029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567940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82869" y="472966"/>
            <a:ext cx="5664115" cy="1200329"/>
          </a:xfrm>
          <a:prstGeom prst="rect">
            <a:avLst/>
          </a:prstGeom>
          <a:noFill/>
        </p:spPr>
        <p:txBody>
          <a:bodyPr wrap="none" rtlCol="0">
            <a:spAutoFit/>
          </a:bodyPr>
          <a:lstStyle/>
          <a:p>
            <a:r>
              <a:rPr lang="en-GB" b="1" dirty="0"/>
              <a:t>NM_016222.4, DDX41 c.3G&gt;A p.(Met1?) </a:t>
            </a:r>
            <a:r>
              <a:rPr lang="en-GB" dirty="0"/>
              <a:t>VAF = 48%</a:t>
            </a:r>
          </a:p>
          <a:p>
            <a:r>
              <a:rPr lang="en-GB" b="1" dirty="0">
                <a:solidFill>
                  <a:schemeClr val="bg1">
                    <a:lumMod val="65000"/>
                  </a:schemeClr>
                </a:solidFill>
              </a:rPr>
              <a:t>NM_016222.4, DDX41 c.1574G&gt;A p.(Arg525His)</a:t>
            </a:r>
            <a:r>
              <a:rPr lang="en-GB" dirty="0">
                <a:solidFill>
                  <a:schemeClr val="bg1">
                    <a:lumMod val="65000"/>
                  </a:schemeClr>
                </a:solidFill>
              </a:rPr>
              <a:t>	VAF = 6%</a:t>
            </a:r>
          </a:p>
          <a:p>
            <a:r>
              <a:rPr lang="en-GB" b="1" dirty="0">
                <a:solidFill>
                  <a:schemeClr val="bg1">
                    <a:lumMod val="65000"/>
                  </a:schemeClr>
                </a:solidFill>
              </a:rPr>
              <a:t>NM_016222.4, DDX41 c.962C&gt;T p.(Pro321Leu)</a:t>
            </a:r>
            <a:r>
              <a:rPr lang="en-GB" dirty="0">
                <a:solidFill>
                  <a:schemeClr val="bg1">
                    <a:lumMod val="65000"/>
                  </a:schemeClr>
                </a:solidFill>
              </a:rPr>
              <a:t>	VAF = 5%</a:t>
            </a:r>
          </a:p>
          <a:p>
            <a:endParaRPr lang="en-GB" dirty="0"/>
          </a:p>
        </p:txBody>
      </p:sp>
      <p:pic>
        <p:nvPicPr>
          <p:cNvPr id="8" name="Picture 7"/>
          <p:cNvPicPr>
            <a:picLocks noChangeAspect="1"/>
          </p:cNvPicPr>
          <p:nvPr/>
        </p:nvPicPr>
        <p:blipFill>
          <a:blip r:embed="rId2"/>
          <a:stretch>
            <a:fillRect/>
          </a:stretch>
        </p:blipFill>
        <p:spPr>
          <a:xfrm>
            <a:off x="1060106" y="2015178"/>
            <a:ext cx="2770296" cy="1066441"/>
          </a:xfrm>
          <a:prstGeom prst="rect">
            <a:avLst/>
          </a:prstGeom>
        </p:spPr>
      </p:pic>
      <p:pic>
        <p:nvPicPr>
          <p:cNvPr id="13" name="Picture 12"/>
          <p:cNvPicPr>
            <a:picLocks noChangeAspect="1"/>
          </p:cNvPicPr>
          <p:nvPr/>
        </p:nvPicPr>
        <p:blipFill>
          <a:blip r:embed="rId3"/>
          <a:stretch>
            <a:fillRect/>
          </a:stretch>
        </p:blipFill>
        <p:spPr>
          <a:xfrm>
            <a:off x="4528831" y="4068751"/>
            <a:ext cx="5922336" cy="2103450"/>
          </a:xfrm>
          <a:prstGeom prst="rect">
            <a:avLst/>
          </a:prstGeom>
        </p:spPr>
      </p:pic>
      <p:pic>
        <p:nvPicPr>
          <p:cNvPr id="12" name="Picture 11"/>
          <p:cNvPicPr>
            <a:picLocks noChangeAspect="1"/>
          </p:cNvPicPr>
          <p:nvPr/>
        </p:nvPicPr>
        <p:blipFill>
          <a:blip r:embed="rId4"/>
          <a:stretch>
            <a:fillRect/>
          </a:stretch>
        </p:blipFill>
        <p:spPr>
          <a:xfrm>
            <a:off x="4481223" y="2015178"/>
            <a:ext cx="5969944" cy="2133232"/>
          </a:xfrm>
          <a:prstGeom prst="rect">
            <a:avLst/>
          </a:prstGeom>
        </p:spPr>
      </p:pic>
      <p:sp>
        <p:nvSpPr>
          <p:cNvPr id="14" name="TextBox 13"/>
          <p:cNvSpPr txBox="1"/>
          <p:nvPr/>
        </p:nvSpPr>
        <p:spPr>
          <a:xfrm>
            <a:off x="856259" y="1575448"/>
            <a:ext cx="5690725" cy="923330"/>
          </a:xfrm>
          <a:prstGeom prst="rect">
            <a:avLst/>
          </a:prstGeom>
          <a:noFill/>
        </p:spPr>
        <p:txBody>
          <a:bodyPr wrap="none" rtlCol="0">
            <a:spAutoFit/>
          </a:bodyPr>
          <a:lstStyle/>
          <a:p>
            <a:pPr marL="285750" indent="-285750">
              <a:buFont typeface="Arial" panose="020B0604020202020204" pitchFamily="34" charset="0"/>
              <a:buChar char="•"/>
            </a:pPr>
            <a:r>
              <a:rPr lang="en-GB" dirty="0" err="1"/>
              <a:t>ClinVar</a:t>
            </a:r>
            <a:r>
              <a:rPr lang="en-GB" dirty="0"/>
              <a:t> – multiple entries Pathogenic/Likely Pathogenic:</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18748923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82869" y="472966"/>
            <a:ext cx="5664115" cy="1200329"/>
          </a:xfrm>
          <a:prstGeom prst="rect">
            <a:avLst/>
          </a:prstGeom>
          <a:noFill/>
        </p:spPr>
        <p:txBody>
          <a:bodyPr wrap="none" rtlCol="0">
            <a:spAutoFit/>
          </a:bodyPr>
          <a:lstStyle/>
          <a:p>
            <a:r>
              <a:rPr lang="en-GB" b="1" dirty="0"/>
              <a:t>NM_016222.4, DDX41 c.3G&gt;A p.(Met1?) </a:t>
            </a:r>
            <a:r>
              <a:rPr lang="en-GB" dirty="0"/>
              <a:t>VAF = 48%</a:t>
            </a:r>
          </a:p>
          <a:p>
            <a:r>
              <a:rPr lang="en-GB" b="1" dirty="0">
                <a:solidFill>
                  <a:schemeClr val="bg1">
                    <a:lumMod val="65000"/>
                  </a:schemeClr>
                </a:solidFill>
              </a:rPr>
              <a:t>NM_016222.4, DDX41 c.1574G&gt;A p.(Arg525His)</a:t>
            </a:r>
            <a:r>
              <a:rPr lang="en-GB" dirty="0">
                <a:solidFill>
                  <a:schemeClr val="bg1">
                    <a:lumMod val="65000"/>
                  </a:schemeClr>
                </a:solidFill>
              </a:rPr>
              <a:t>	VAF = 6%</a:t>
            </a:r>
          </a:p>
          <a:p>
            <a:r>
              <a:rPr lang="en-GB" b="1" dirty="0">
                <a:solidFill>
                  <a:schemeClr val="bg1">
                    <a:lumMod val="65000"/>
                  </a:schemeClr>
                </a:solidFill>
              </a:rPr>
              <a:t>NM_016222.4, DDX41 c.962C&gt;T p.(Pro321Leu)</a:t>
            </a:r>
            <a:r>
              <a:rPr lang="en-GB" dirty="0">
                <a:solidFill>
                  <a:schemeClr val="bg1">
                    <a:lumMod val="65000"/>
                  </a:schemeClr>
                </a:solidFill>
              </a:rPr>
              <a:t>	VAF = 5%</a:t>
            </a:r>
          </a:p>
          <a:p>
            <a:endParaRPr lang="en-GB" dirty="0"/>
          </a:p>
        </p:txBody>
      </p:sp>
      <p:sp>
        <p:nvSpPr>
          <p:cNvPr id="5" name="TextBox 4"/>
          <p:cNvSpPr txBox="1"/>
          <p:nvPr/>
        </p:nvSpPr>
        <p:spPr>
          <a:xfrm>
            <a:off x="375586" y="1520270"/>
            <a:ext cx="5220853" cy="923330"/>
          </a:xfrm>
          <a:prstGeom prst="rect">
            <a:avLst/>
          </a:prstGeom>
          <a:noFill/>
        </p:spPr>
        <p:txBody>
          <a:bodyPr wrap="none" rtlCol="0">
            <a:spAutoFit/>
          </a:bodyPr>
          <a:lstStyle/>
          <a:p>
            <a:pPr marL="285750" indent="-285750">
              <a:buFont typeface="Arial" panose="020B0604020202020204" pitchFamily="34" charset="0"/>
              <a:buChar char="•"/>
            </a:pPr>
            <a:r>
              <a:rPr lang="en-GB" dirty="0">
                <a:solidFill>
                  <a:srgbClr val="FF0000"/>
                </a:solidFill>
              </a:rPr>
              <a:t>Relatively prevalent in </a:t>
            </a:r>
            <a:r>
              <a:rPr lang="en-GB" dirty="0" err="1">
                <a:solidFill>
                  <a:srgbClr val="FF0000"/>
                </a:solidFill>
              </a:rPr>
              <a:t>gnomAD</a:t>
            </a:r>
            <a:r>
              <a:rPr lang="en-GB" dirty="0">
                <a:solidFill>
                  <a:srgbClr val="FF0000"/>
                </a:solidFill>
              </a:rPr>
              <a:t> (NFE in particular):</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pic>
        <p:nvPicPr>
          <p:cNvPr id="7" name="Picture 6"/>
          <p:cNvPicPr>
            <a:picLocks noChangeAspect="1"/>
          </p:cNvPicPr>
          <p:nvPr/>
        </p:nvPicPr>
        <p:blipFill>
          <a:blip r:embed="rId3"/>
          <a:stretch>
            <a:fillRect/>
          </a:stretch>
        </p:blipFill>
        <p:spPr>
          <a:xfrm>
            <a:off x="722427" y="1981935"/>
            <a:ext cx="5717134" cy="3764561"/>
          </a:xfrm>
          <a:prstGeom prst="rect">
            <a:avLst/>
          </a:prstGeom>
        </p:spPr>
      </p:pic>
      <p:pic>
        <p:nvPicPr>
          <p:cNvPr id="9" name="Picture 8"/>
          <p:cNvPicPr>
            <a:picLocks noChangeAspect="1"/>
          </p:cNvPicPr>
          <p:nvPr/>
        </p:nvPicPr>
        <p:blipFill>
          <a:blip r:embed="rId4"/>
          <a:stretch>
            <a:fillRect/>
          </a:stretch>
        </p:blipFill>
        <p:spPr>
          <a:xfrm>
            <a:off x="7118330" y="1073130"/>
            <a:ext cx="4785814" cy="2551983"/>
          </a:xfrm>
          <a:prstGeom prst="rect">
            <a:avLst/>
          </a:prstGeom>
        </p:spPr>
      </p:pic>
      <p:sp>
        <p:nvSpPr>
          <p:cNvPr id="10" name="TextBox 9"/>
          <p:cNvSpPr txBox="1"/>
          <p:nvPr/>
        </p:nvSpPr>
        <p:spPr>
          <a:xfrm>
            <a:off x="7841356" y="548017"/>
            <a:ext cx="2677400" cy="923330"/>
          </a:xfrm>
          <a:prstGeom prst="rect">
            <a:avLst/>
          </a:prstGeom>
          <a:noFill/>
        </p:spPr>
        <p:txBody>
          <a:bodyPr wrap="none" rtlCol="0">
            <a:spAutoFit/>
          </a:bodyPr>
          <a:lstStyle/>
          <a:p>
            <a:pPr marL="285750" indent="-285750">
              <a:buFont typeface="Arial" panose="020B0604020202020204" pitchFamily="34" charset="0"/>
              <a:buChar char="•"/>
            </a:pPr>
            <a:r>
              <a:rPr lang="en-GB" dirty="0"/>
              <a:t>Some segregation data:</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
        <p:nvSpPr>
          <p:cNvPr id="2" name="TextBox 1"/>
          <p:cNvSpPr txBox="1"/>
          <p:nvPr/>
        </p:nvSpPr>
        <p:spPr>
          <a:xfrm>
            <a:off x="424665" y="6054428"/>
            <a:ext cx="11320025" cy="646331"/>
          </a:xfrm>
          <a:prstGeom prst="rect">
            <a:avLst/>
          </a:prstGeom>
          <a:noFill/>
        </p:spPr>
        <p:txBody>
          <a:bodyPr wrap="square" rtlCol="0">
            <a:spAutoFit/>
          </a:bodyPr>
          <a:lstStyle/>
          <a:p>
            <a:pPr marL="285750" indent="-285750">
              <a:buFont typeface="Arial" panose="020B0604020202020204" pitchFamily="34" charset="0"/>
              <a:buChar char="•"/>
            </a:pPr>
            <a:r>
              <a:rPr lang="en-GB" dirty="0"/>
              <a:t>So once again recurrence and co-occurrence would get this across line. Population </a:t>
            </a:r>
            <a:r>
              <a:rPr lang="en-GB" dirty="0" err="1"/>
              <a:t>freq</a:t>
            </a:r>
            <a:r>
              <a:rPr lang="en-GB" dirty="0"/>
              <a:t> a concern (PM2 delineation based on late onset &amp; incomplete penetrance). Related to this segregation PP1.</a:t>
            </a:r>
          </a:p>
        </p:txBody>
      </p:sp>
      <p:pic>
        <p:nvPicPr>
          <p:cNvPr id="3" name="Picture 2"/>
          <p:cNvPicPr>
            <a:picLocks noChangeAspect="1"/>
          </p:cNvPicPr>
          <p:nvPr/>
        </p:nvPicPr>
        <p:blipFill>
          <a:blip r:embed="rId5"/>
          <a:stretch>
            <a:fillRect/>
          </a:stretch>
        </p:blipFill>
        <p:spPr>
          <a:xfrm>
            <a:off x="7118330" y="3933045"/>
            <a:ext cx="3258322" cy="1967184"/>
          </a:xfrm>
          <a:prstGeom prst="rect">
            <a:avLst/>
          </a:prstGeom>
        </p:spPr>
      </p:pic>
      <p:sp>
        <p:nvSpPr>
          <p:cNvPr id="6" name="TextBox 5"/>
          <p:cNvSpPr txBox="1"/>
          <p:nvPr/>
        </p:nvSpPr>
        <p:spPr>
          <a:xfrm>
            <a:off x="10732875" y="4655104"/>
            <a:ext cx="1011815" cy="369332"/>
          </a:xfrm>
          <a:prstGeom prst="rect">
            <a:avLst/>
          </a:prstGeom>
          <a:solidFill>
            <a:srgbClr val="FFFF00"/>
          </a:solidFill>
        </p:spPr>
        <p:txBody>
          <a:bodyPr wrap="none" rtlCol="0">
            <a:spAutoFit/>
          </a:bodyPr>
          <a:lstStyle/>
          <a:p>
            <a:r>
              <a:rPr lang="en-GB" b="1" dirty="0">
                <a:solidFill>
                  <a:srgbClr val="FF0000"/>
                </a:solidFill>
              </a:rPr>
              <a:t>c.1A&gt;C?!</a:t>
            </a:r>
          </a:p>
        </p:txBody>
      </p:sp>
    </p:spTree>
    <p:extLst>
      <p:ext uri="{BB962C8B-B14F-4D97-AF65-F5344CB8AC3E}">
        <p14:creationId xmlns:p14="http://schemas.microsoft.com/office/powerpoint/2010/main" val="10513531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2210" y="362495"/>
            <a:ext cx="5003135" cy="1100545"/>
          </a:xfrm>
          <a:prstGeom prst="rect">
            <a:avLst/>
          </a:prstGeom>
        </p:spPr>
      </p:pic>
      <p:pic>
        <p:nvPicPr>
          <p:cNvPr id="3" name="Picture 2"/>
          <p:cNvPicPr>
            <a:picLocks noChangeAspect="1"/>
          </p:cNvPicPr>
          <p:nvPr/>
        </p:nvPicPr>
        <p:blipFill>
          <a:blip r:embed="rId4"/>
          <a:stretch>
            <a:fillRect/>
          </a:stretch>
        </p:blipFill>
        <p:spPr>
          <a:xfrm>
            <a:off x="5182417" y="467270"/>
            <a:ext cx="6686550" cy="6115050"/>
          </a:xfrm>
          <a:prstGeom prst="rect">
            <a:avLst/>
          </a:prstGeom>
        </p:spPr>
      </p:pic>
    </p:spTree>
    <p:extLst>
      <p:ext uri="{BB962C8B-B14F-4D97-AF65-F5344CB8AC3E}">
        <p14:creationId xmlns:p14="http://schemas.microsoft.com/office/powerpoint/2010/main" val="17878987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21703" y="1050981"/>
            <a:ext cx="9681131" cy="4339650"/>
          </a:xfrm>
          <a:prstGeom prst="rect">
            <a:avLst/>
          </a:prstGeom>
          <a:noFill/>
        </p:spPr>
        <p:txBody>
          <a:bodyPr wrap="square" rtlCol="0">
            <a:spAutoFit/>
          </a:bodyPr>
          <a:lstStyle/>
          <a:p>
            <a:r>
              <a:rPr lang="en-GB" sz="2400" b="1" dirty="0"/>
              <a:t>DDX41 summary:</a:t>
            </a:r>
          </a:p>
          <a:p>
            <a:endParaRPr lang="en-GB" dirty="0"/>
          </a:p>
          <a:p>
            <a:pPr marL="285750" indent="-285750">
              <a:buFont typeface="Arial" panose="020B0604020202020204" pitchFamily="34" charset="0"/>
              <a:buChar char="•"/>
            </a:pPr>
            <a:r>
              <a:rPr lang="en-GB" dirty="0"/>
              <a:t>Recurrence – PS4?</a:t>
            </a:r>
          </a:p>
          <a:p>
            <a:pPr marL="285750" indent="-285750">
              <a:buFont typeface="Arial" panose="020B0604020202020204" pitchFamily="34" charset="0"/>
              <a:buChar char="•"/>
            </a:pPr>
            <a:r>
              <a:rPr lang="en-GB" dirty="0"/>
              <a:t>Co-occurrence – PM3?</a:t>
            </a:r>
          </a:p>
          <a:p>
            <a:pPr marL="285750" indent="-285750">
              <a:buFont typeface="Arial" panose="020B0604020202020204" pitchFamily="34" charset="0"/>
              <a:buChar char="•"/>
            </a:pPr>
            <a:r>
              <a:rPr lang="en-GB" dirty="0"/>
              <a:t>Presence / absence in population databases – PM2/BA1/BS1 to define</a:t>
            </a:r>
          </a:p>
          <a:p>
            <a:pPr marL="285750" indent="-285750">
              <a:buFont typeface="Arial" panose="020B0604020202020204" pitchFamily="34" charset="0"/>
              <a:buChar char="•"/>
            </a:pPr>
            <a:r>
              <a:rPr lang="en-GB" dirty="0"/>
              <a:t>Phenotype – PP4 (usable?)</a:t>
            </a:r>
          </a:p>
          <a:p>
            <a:pPr marL="285750" indent="-285750">
              <a:buFont typeface="Arial" panose="020B0604020202020204" pitchFamily="34" charset="0"/>
              <a:buChar char="•"/>
            </a:pPr>
            <a:r>
              <a:rPr lang="en-GB" dirty="0"/>
              <a:t>Modifications to PVS1?</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Data sharing critical to add germline and somatic cases and help inform classification based on recurrence and co-occurrence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solidFill>
                  <a:srgbClr val="FF0000"/>
                </a:solidFill>
              </a:rPr>
              <a:t>Starting point in developing germline guidance for variant interpretation in this gene</a:t>
            </a:r>
            <a:r>
              <a:rPr lang="en-GB" dirty="0"/>
              <a:t>.</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Transplantation</a:t>
            </a:r>
          </a:p>
          <a:p>
            <a:endParaRPr lang="en-GB" dirty="0"/>
          </a:p>
        </p:txBody>
      </p:sp>
    </p:spTree>
    <p:extLst>
      <p:ext uri="{BB962C8B-B14F-4D97-AF65-F5344CB8AC3E}">
        <p14:creationId xmlns:p14="http://schemas.microsoft.com/office/powerpoint/2010/main" val="38337325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6023" y="1271451"/>
            <a:ext cx="7774244" cy="2031325"/>
          </a:xfrm>
          <a:prstGeom prst="rect">
            <a:avLst/>
          </a:prstGeom>
          <a:solidFill>
            <a:srgbClr val="FFFF00"/>
          </a:solidFill>
        </p:spPr>
        <p:txBody>
          <a:bodyPr wrap="none" rtlCol="0">
            <a:spAutoFit/>
          </a:bodyPr>
          <a:lstStyle/>
          <a:p>
            <a:r>
              <a:rPr lang="en-GB" dirty="0"/>
              <a:t>Next steps? </a:t>
            </a:r>
          </a:p>
          <a:p>
            <a:endParaRPr lang="en-GB" dirty="0"/>
          </a:p>
          <a:p>
            <a:r>
              <a:rPr lang="en-GB" dirty="0"/>
              <a:t>Questions?</a:t>
            </a:r>
          </a:p>
          <a:p>
            <a:endParaRPr lang="en-GB" dirty="0"/>
          </a:p>
          <a:p>
            <a:r>
              <a:rPr lang="en-GB" dirty="0"/>
              <a:t>We will stop here but slides for CEBPA &amp; GATA2 are included below for reference.</a:t>
            </a:r>
          </a:p>
          <a:p>
            <a:endParaRPr lang="en-GB" dirty="0"/>
          </a:p>
          <a:p>
            <a:endParaRPr lang="en-GB" dirty="0"/>
          </a:p>
        </p:txBody>
      </p:sp>
    </p:spTree>
    <p:extLst>
      <p:ext uri="{BB962C8B-B14F-4D97-AF65-F5344CB8AC3E}">
        <p14:creationId xmlns:p14="http://schemas.microsoft.com/office/powerpoint/2010/main" val="5570630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00062" y="2043112"/>
            <a:ext cx="11191875" cy="2771775"/>
          </a:xfrm>
          <a:prstGeom prst="rect">
            <a:avLst/>
          </a:prstGeom>
        </p:spPr>
      </p:pic>
    </p:spTree>
    <p:extLst>
      <p:ext uri="{BB962C8B-B14F-4D97-AF65-F5344CB8AC3E}">
        <p14:creationId xmlns:p14="http://schemas.microsoft.com/office/powerpoint/2010/main" val="8348198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73840" y="531257"/>
            <a:ext cx="6304762" cy="5133334"/>
          </a:xfrm>
          <a:prstGeom prst="rect">
            <a:avLst/>
          </a:prstGeom>
        </p:spPr>
      </p:pic>
      <p:pic>
        <p:nvPicPr>
          <p:cNvPr id="5" name="Picture 4"/>
          <p:cNvPicPr>
            <a:picLocks noChangeAspect="1"/>
          </p:cNvPicPr>
          <p:nvPr/>
        </p:nvPicPr>
        <p:blipFill>
          <a:blip r:embed="rId4"/>
          <a:stretch>
            <a:fillRect/>
          </a:stretch>
        </p:blipFill>
        <p:spPr>
          <a:xfrm>
            <a:off x="6858000" y="1743863"/>
            <a:ext cx="4305300" cy="3133789"/>
          </a:xfrm>
          <a:prstGeom prst="rect">
            <a:avLst/>
          </a:prstGeom>
        </p:spPr>
      </p:pic>
      <p:sp>
        <p:nvSpPr>
          <p:cNvPr id="6" name="Rounded Rectangle 5"/>
          <p:cNvSpPr/>
          <p:nvPr/>
        </p:nvSpPr>
        <p:spPr>
          <a:xfrm>
            <a:off x="6913179" y="1854582"/>
            <a:ext cx="1994337" cy="302307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10034752" y="1854582"/>
            <a:ext cx="1183727" cy="3023070"/>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438539" y="361289"/>
            <a:ext cx="1000530" cy="461665"/>
          </a:xfrm>
          <a:prstGeom prst="rect">
            <a:avLst/>
          </a:prstGeom>
          <a:noFill/>
        </p:spPr>
        <p:txBody>
          <a:bodyPr wrap="none" rtlCol="0">
            <a:spAutoFit/>
          </a:bodyPr>
          <a:lstStyle/>
          <a:p>
            <a:r>
              <a:rPr lang="en-GB" sz="2400" b="1" dirty="0"/>
              <a:t>CEBPA</a:t>
            </a:r>
          </a:p>
        </p:txBody>
      </p:sp>
    </p:spTree>
    <p:extLst>
      <p:ext uri="{BB962C8B-B14F-4D97-AF65-F5344CB8AC3E}">
        <p14:creationId xmlns:p14="http://schemas.microsoft.com/office/powerpoint/2010/main" val="3914497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9186" y="1373460"/>
            <a:ext cx="4878246" cy="4394146"/>
          </a:xfrm>
          <a:prstGeom prst="rect">
            <a:avLst/>
          </a:prstGeom>
        </p:spPr>
      </p:pic>
      <p:pic>
        <p:nvPicPr>
          <p:cNvPr id="5" name="Picture 4"/>
          <p:cNvPicPr>
            <a:picLocks noChangeAspect="1"/>
          </p:cNvPicPr>
          <p:nvPr/>
        </p:nvPicPr>
        <p:blipFill>
          <a:blip r:embed="rId4"/>
          <a:stretch>
            <a:fillRect/>
          </a:stretch>
        </p:blipFill>
        <p:spPr>
          <a:xfrm>
            <a:off x="5067432" y="272448"/>
            <a:ext cx="5892476" cy="2910079"/>
          </a:xfrm>
          <a:prstGeom prst="rect">
            <a:avLst/>
          </a:prstGeom>
        </p:spPr>
      </p:pic>
      <p:pic>
        <p:nvPicPr>
          <p:cNvPr id="6" name="Picture 5"/>
          <p:cNvPicPr>
            <a:picLocks noChangeAspect="1"/>
          </p:cNvPicPr>
          <p:nvPr/>
        </p:nvPicPr>
        <p:blipFill>
          <a:blip r:embed="rId5"/>
          <a:stretch>
            <a:fillRect/>
          </a:stretch>
        </p:blipFill>
        <p:spPr>
          <a:xfrm>
            <a:off x="5336701" y="3247696"/>
            <a:ext cx="6180009" cy="3359922"/>
          </a:xfrm>
          <a:prstGeom prst="rect">
            <a:avLst/>
          </a:prstGeom>
        </p:spPr>
      </p:pic>
      <p:sp>
        <p:nvSpPr>
          <p:cNvPr id="7" name="Rounded Rectangle 6"/>
          <p:cNvSpPr/>
          <p:nvPr/>
        </p:nvSpPr>
        <p:spPr>
          <a:xfrm>
            <a:off x="6329855" y="3744311"/>
            <a:ext cx="1994337" cy="302307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8740665" y="3688078"/>
            <a:ext cx="1680342" cy="3023070"/>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438539" y="361289"/>
            <a:ext cx="1000530" cy="461665"/>
          </a:xfrm>
          <a:prstGeom prst="rect">
            <a:avLst/>
          </a:prstGeom>
          <a:noFill/>
        </p:spPr>
        <p:txBody>
          <a:bodyPr wrap="none" rtlCol="0">
            <a:spAutoFit/>
          </a:bodyPr>
          <a:lstStyle/>
          <a:p>
            <a:r>
              <a:rPr lang="en-GB" sz="2400" b="1" dirty="0"/>
              <a:t>CEBPA</a:t>
            </a:r>
          </a:p>
        </p:txBody>
      </p:sp>
    </p:spTree>
    <p:extLst>
      <p:ext uri="{BB962C8B-B14F-4D97-AF65-F5344CB8AC3E}">
        <p14:creationId xmlns:p14="http://schemas.microsoft.com/office/powerpoint/2010/main" val="24944758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0726" y="655245"/>
            <a:ext cx="2233945" cy="369332"/>
          </a:xfrm>
          <a:prstGeom prst="rect">
            <a:avLst/>
          </a:prstGeom>
          <a:noFill/>
        </p:spPr>
        <p:txBody>
          <a:bodyPr wrap="none" rtlCol="0">
            <a:spAutoFit/>
          </a:bodyPr>
          <a:lstStyle/>
          <a:p>
            <a:r>
              <a:rPr lang="en-GB" dirty="0"/>
              <a:t>CEBPA: NM_004364.5</a:t>
            </a:r>
          </a:p>
        </p:txBody>
      </p:sp>
      <p:pic>
        <p:nvPicPr>
          <p:cNvPr id="2" name="Picture 1"/>
          <p:cNvPicPr>
            <a:picLocks noChangeAspect="1"/>
          </p:cNvPicPr>
          <p:nvPr/>
        </p:nvPicPr>
        <p:blipFill>
          <a:blip r:embed="rId2"/>
          <a:stretch>
            <a:fillRect/>
          </a:stretch>
        </p:blipFill>
        <p:spPr>
          <a:xfrm>
            <a:off x="610726" y="1162214"/>
            <a:ext cx="4276725" cy="3114675"/>
          </a:xfrm>
          <a:prstGeom prst="rect">
            <a:avLst/>
          </a:prstGeom>
        </p:spPr>
      </p:pic>
      <p:sp>
        <p:nvSpPr>
          <p:cNvPr id="11" name="Rounded Rectangle 10"/>
          <p:cNvSpPr/>
          <p:nvPr/>
        </p:nvSpPr>
        <p:spPr>
          <a:xfrm>
            <a:off x="488731" y="1357968"/>
            <a:ext cx="4256690" cy="173995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ed Rectangle 11"/>
          <p:cNvSpPr/>
          <p:nvPr/>
        </p:nvSpPr>
        <p:spPr>
          <a:xfrm>
            <a:off x="488731" y="3293677"/>
            <a:ext cx="4256690" cy="758061"/>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p:cNvPicPr>
            <a:picLocks noChangeAspect="1"/>
          </p:cNvPicPr>
          <p:nvPr/>
        </p:nvPicPr>
        <p:blipFill>
          <a:blip r:embed="rId3"/>
          <a:stretch>
            <a:fillRect/>
          </a:stretch>
        </p:blipFill>
        <p:spPr>
          <a:xfrm>
            <a:off x="5009446" y="1162214"/>
            <a:ext cx="6648598" cy="3474327"/>
          </a:xfrm>
          <a:prstGeom prst="rect">
            <a:avLst/>
          </a:prstGeom>
        </p:spPr>
      </p:pic>
      <p:sp>
        <p:nvSpPr>
          <p:cNvPr id="14" name="Rounded Rectangle 13"/>
          <p:cNvSpPr/>
          <p:nvPr/>
        </p:nvSpPr>
        <p:spPr>
          <a:xfrm>
            <a:off x="5983014" y="2029399"/>
            <a:ext cx="2711669" cy="173995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488731" y="5144074"/>
            <a:ext cx="6875215" cy="646331"/>
          </a:xfrm>
          <a:prstGeom prst="rect">
            <a:avLst/>
          </a:prstGeom>
          <a:noFill/>
        </p:spPr>
        <p:txBody>
          <a:bodyPr wrap="none" rtlCol="0">
            <a:spAutoFit/>
          </a:bodyPr>
          <a:lstStyle/>
          <a:p>
            <a:pPr marL="285750" indent="-285750">
              <a:buFont typeface="Arial" panose="020B0604020202020204" pitchFamily="34" charset="0"/>
              <a:buChar char="•"/>
            </a:pPr>
            <a:r>
              <a:rPr lang="en-GB" dirty="0"/>
              <a:t>Lots of N terminal frameshift variants in our local data and in </a:t>
            </a:r>
            <a:r>
              <a:rPr lang="en-GB" dirty="0" err="1"/>
              <a:t>ClinVar</a:t>
            </a:r>
            <a:endParaRPr lang="en-GB" dirty="0"/>
          </a:p>
          <a:p>
            <a:pPr marL="285750" indent="-285750">
              <a:buFont typeface="Arial" panose="020B0604020202020204" pitchFamily="34" charset="0"/>
              <a:buChar char="•"/>
            </a:pPr>
            <a:r>
              <a:rPr lang="en-GB" dirty="0"/>
              <a:t>In frame dups/ins in C terminal region</a:t>
            </a:r>
          </a:p>
        </p:txBody>
      </p:sp>
    </p:spTree>
    <p:extLst>
      <p:ext uri="{BB962C8B-B14F-4D97-AF65-F5344CB8AC3E}">
        <p14:creationId xmlns:p14="http://schemas.microsoft.com/office/powerpoint/2010/main" val="25215643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96462" y="574784"/>
            <a:ext cx="6860628" cy="923330"/>
          </a:xfrm>
          <a:prstGeom prst="rect">
            <a:avLst/>
          </a:prstGeom>
        </p:spPr>
        <p:txBody>
          <a:bodyPr wrap="square">
            <a:spAutoFit/>
          </a:bodyPr>
          <a:lstStyle/>
          <a:p>
            <a:r>
              <a:rPr lang="en-GB" b="1" dirty="0">
                <a:solidFill>
                  <a:srgbClr val="000000"/>
                </a:solidFill>
                <a:latin typeface="Calibri" panose="020F0502020204030204" pitchFamily="34" charset="0"/>
              </a:rPr>
              <a:t>NM_004364.5,</a:t>
            </a:r>
            <a:r>
              <a:rPr lang="en-GB" dirty="0"/>
              <a:t> </a:t>
            </a:r>
            <a:r>
              <a:rPr lang="en-GB" b="1" dirty="0">
                <a:solidFill>
                  <a:srgbClr val="000000"/>
                </a:solidFill>
                <a:latin typeface="Calibri" panose="020F0502020204030204" pitchFamily="34" charset="0"/>
              </a:rPr>
              <a:t>CEBPA</a:t>
            </a:r>
            <a:r>
              <a:rPr lang="en-GB" dirty="0"/>
              <a:t> </a:t>
            </a:r>
            <a:r>
              <a:rPr lang="en-GB" b="1" dirty="0">
                <a:solidFill>
                  <a:srgbClr val="000000"/>
                </a:solidFill>
                <a:latin typeface="Calibri" panose="020F0502020204030204" pitchFamily="34" charset="0"/>
              </a:rPr>
              <a:t>c.83_84insGG</a:t>
            </a:r>
            <a:r>
              <a:rPr lang="en-GB" dirty="0"/>
              <a:t>  </a:t>
            </a:r>
            <a:r>
              <a:rPr lang="en-GB" b="1" dirty="0">
                <a:solidFill>
                  <a:srgbClr val="000000"/>
                </a:solidFill>
                <a:latin typeface="Calibri" panose="020F0502020204030204" pitchFamily="34" charset="0"/>
              </a:rPr>
              <a:t>p.(Ser28ArgfsTer133)</a:t>
            </a:r>
            <a:r>
              <a:rPr lang="en-GB" dirty="0"/>
              <a:t> </a:t>
            </a:r>
            <a:r>
              <a:rPr lang="en-GB" sz="1600" dirty="0">
                <a:solidFill>
                  <a:srgbClr val="000000"/>
                </a:solidFill>
                <a:latin typeface="Calibri" panose="020F0502020204030204" pitchFamily="34" charset="0"/>
              </a:rPr>
              <a:t>VAF = 47% &amp;</a:t>
            </a:r>
          </a:p>
          <a:p>
            <a:r>
              <a:rPr lang="en-GB" b="1" dirty="0">
                <a:solidFill>
                  <a:schemeClr val="bg1">
                    <a:lumMod val="75000"/>
                  </a:schemeClr>
                </a:solidFill>
              </a:rPr>
              <a:t>NM_004364.5, CEBPA c.898C&gt;T p.(Arg300Cys)</a:t>
            </a:r>
            <a:r>
              <a:rPr lang="en-GB" dirty="0"/>
              <a:t>	VAF = 48%</a:t>
            </a:r>
          </a:p>
          <a:p>
            <a:endParaRPr lang="en-GB" dirty="0"/>
          </a:p>
        </p:txBody>
      </p:sp>
      <p:pic>
        <p:nvPicPr>
          <p:cNvPr id="6" name="Picture 5"/>
          <p:cNvPicPr>
            <a:picLocks noChangeAspect="1"/>
          </p:cNvPicPr>
          <p:nvPr/>
        </p:nvPicPr>
        <p:blipFill>
          <a:blip r:embed="rId2"/>
          <a:stretch>
            <a:fillRect/>
          </a:stretch>
        </p:blipFill>
        <p:spPr>
          <a:xfrm>
            <a:off x="596462" y="1844073"/>
            <a:ext cx="3171825" cy="3343275"/>
          </a:xfrm>
          <a:prstGeom prst="rect">
            <a:avLst/>
          </a:prstGeom>
        </p:spPr>
      </p:pic>
      <p:sp>
        <p:nvSpPr>
          <p:cNvPr id="7" name="TextBox 6"/>
          <p:cNvSpPr txBox="1"/>
          <p:nvPr/>
        </p:nvSpPr>
        <p:spPr>
          <a:xfrm>
            <a:off x="3768287" y="2301766"/>
            <a:ext cx="1932580" cy="369332"/>
          </a:xfrm>
          <a:prstGeom prst="rect">
            <a:avLst/>
          </a:prstGeom>
          <a:noFill/>
        </p:spPr>
        <p:txBody>
          <a:bodyPr wrap="none" rtlCol="0">
            <a:spAutoFit/>
          </a:bodyPr>
          <a:lstStyle/>
          <a:p>
            <a:r>
              <a:rPr lang="en-GB" dirty="0" err="1"/>
              <a:t>Tawana</a:t>
            </a:r>
            <a:r>
              <a:rPr lang="en-GB" dirty="0"/>
              <a:t> et al. 2017</a:t>
            </a:r>
          </a:p>
        </p:txBody>
      </p:sp>
      <p:sp>
        <p:nvSpPr>
          <p:cNvPr id="8" name="TextBox 7"/>
          <p:cNvSpPr txBox="1"/>
          <p:nvPr/>
        </p:nvSpPr>
        <p:spPr>
          <a:xfrm>
            <a:off x="3768287" y="4227786"/>
            <a:ext cx="1154162" cy="369332"/>
          </a:xfrm>
          <a:prstGeom prst="rect">
            <a:avLst/>
          </a:prstGeom>
          <a:noFill/>
        </p:spPr>
        <p:txBody>
          <a:bodyPr wrap="none" rtlCol="0">
            <a:spAutoFit/>
          </a:bodyPr>
          <a:lstStyle/>
          <a:p>
            <a:r>
              <a:rPr lang="en-GB" dirty="0"/>
              <a:t>CUH cases</a:t>
            </a:r>
          </a:p>
        </p:txBody>
      </p:sp>
      <p:pic>
        <p:nvPicPr>
          <p:cNvPr id="9" name="Picture 8"/>
          <p:cNvPicPr>
            <a:picLocks noChangeAspect="1"/>
          </p:cNvPicPr>
          <p:nvPr/>
        </p:nvPicPr>
        <p:blipFill>
          <a:blip r:embed="rId3"/>
          <a:stretch>
            <a:fillRect/>
          </a:stretch>
        </p:blipFill>
        <p:spPr>
          <a:xfrm>
            <a:off x="6758817" y="1485739"/>
            <a:ext cx="5085350" cy="4648522"/>
          </a:xfrm>
          <a:prstGeom prst="rect">
            <a:avLst/>
          </a:prstGeom>
        </p:spPr>
      </p:pic>
      <p:sp>
        <p:nvSpPr>
          <p:cNvPr id="10" name="TextBox 9"/>
          <p:cNvSpPr txBox="1"/>
          <p:nvPr/>
        </p:nvSpPr>
        <p:spPr>
          <a:xfrm>
            <a:off x="7426555" y="6134261"/>
            <a:ext cx="3971087" cy="646331"/>
          </a:xfrm>
          <a:prstGeom prst="rect">
            <a:avLst/>
          </a:prstGeom>
          <a:noFill/>
        </p:spPr>
        <p:txBody>
          <a:bodyPr wrap="none" rtlCol="0">
            <a:spAutoFit/>
          </a:bodyPr>
          <a:lstStyle/>
          <a:p>
            <a:r>
              <a:rPr lang="en-GB" dirty="0"/>
              <a:t>In this case only 28aa of the 359aa is wt.</a:t>
            </a:r>
          </a:p>
          <a:p>
            <a:endParaRPr lang="en-GB" dirty="0"/>
          </a:p>
        </p:txBody>
      </p:sp>
    </p:spTree>
    <p:extLst>
      <p:ext uri="{BB962C8B-B14F-4D97-AF65-F5344CB8AC3E}">
        <p14:creationId xmlns:p14="http://schemas.microsoft.com/office/powerpoint/2010/main" val="2642251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96462" y="574784"/>
            <a:ext cx="6860628" cy="923330"/>
          </a:xfrm>
          <a:prstGeom prst="rect">
            <a:avLst/>
          </a:prstGeom>
        </p:spPr>
        <p:txBody>
          <a:bodyPr wrap="square">
            <a:spAutoFit/>
          </a:bodyPr>
          <a:lstStyle/>
          <a:p>
            <a:r>
              <a:rPr lang="en-GB" b="1" dirty="0">
                <a:solidFill>
                  <a:srgbClr val="000000"/>
                </a:solidFill>
                <a:latin typeface="Calibri" panose="020F0502020204030204" pitchFamily="34" charset="0"/>
              </a:rPr>
              <a:t>NM_004364.5,</a:t>
            </a:r>
            <a:r>
              <a:rPr lang="en-GB" dirty="0"/>
              <a:t> </a:t>
            </a:r>
            <a:r>
              <a:rPr lang="en-GB" b="1" dirty="0">
                <a:solidFill>
                  <a:srgbClr val="000000"/>
                </a:solidFill>
                <a:latin typeface="Calibri" panose="020F0502020204030204" pitchFamily="34" charset="0"/>
              </a:rPr>
              <a:t>CEBPA</a:t>
            </a:r>
            <a:r>
              <a:rPr lang="en-GB" dirty="0"/>
              <a:t> </a:t>
            </a:r>
            <a:r>
              <a:rPr lang="en-GB" b="1" dirty="0">
                <a:solidFill>
                  <a:srgbClr val="000000"/>
                </a:solidFill>
                <a:latin typeface="Calibri" panose="020F0502020204030204" pitchFamily="34" charset="0"/>
              </a:rPr>
              <a:t>c.83_84insGG</a:t>
            </a:r>
            <a:r>
              <a:rPr lang="en-GB" dirty="0"/>
              <a:t>  </a:t>
            </a:r>
            <a:r>
              <a:rPr lang="en-GB" b="1" dirty="0">
                <a:solidFill>
                  <a:srgbClr val="000000"/>
                </a:solidFill>
                <a:latin typeface="Calibri" panose="020F0502020204030204" pitchFamily="34" charset="0"/>
              </a:rPr>
              <a:t>p.(Ser28ArgfsTer133)</a:t>
            </a:r>
            <a:r>
              <a:rPr lang="en-GB" dirty="0"/>
              <a:t> </a:t>
            </a:r>
            <a:r>
              <a:rPr lang="en-GB" sz="1600" dirty="0">
                <a:solidFill>
                  <a:srgbClr val="000000"/>
                </a:solidFill>
                <a:latin typeface="Calibri" panose="020F0502020204030204" pitchFamily="34" charset="0"/>
              </a:rPr>
              <a:t>VAF = 47% &amp;</a:t>
            </a:r>
          </a:p>
          <a:p>
            <a:r>
              <a:rPr lang="en-GB" b="1" dirty="0">
                <a:solidFill>
                  <a:schemeClr val="bg1">
                    <a:lumMod val="75000"/>
                  </a:schemeClr>
                </a:solidFill>
              </a:rPr>
              <a:t>NM_004364.5, CEBPA c.898C&gt;T p.(Arg300Cys)</a:t>
            </a:r>
            <a:r>
              <a:rPr lang="en-GB" dirty="0"/>
              <a:t>	VAF = 48%</a:t>
            </a:r>
          </a:p>
          <a:p>
            <a:endParaRPr lang="en-GB" dirty="0"/>
          </a:p>
        </p:txBody>
      </p:sp>
      <p:pic>
        <p:nvPicPr>
          <p:cNvPr id="11" name="Picture 10"/>
          <p:cNvPicPr>
            <a:picLocks noChangeAspect="1"/>
          </p:cNvPicPr>
          <p:nvPr/>
        </p:nvPicPr>
        <p:blipFill>
          <a:blip r:embed="rId3"/>
          <a:stretch>
            <a:fillRect/>
          </a:stretch>
        </p:blipFill>
        <p:spPr>
          <a:xfrm>
            <a:off x="596462" y="1704812"/>
            <a:ext cx="9534525" cy="2628569"/>
          </a:xfrm>
          <a:prstGeom prst="rect">
            <a:avLst/>
          </a:prstGeom>
        </p:spPr>
      </p:pic>
      <p:sp>
        <p:nvSpPr>
          <p:cNvPr id="12" name="Rounded Rectangle 11"/>
          <p:cNvSpPr/>
          <p:nvPr/>
        </p:nvSpPr>
        <p:spPr>
          <a:xfrm>
            <a:off x="8828689" y="2963918"/>
            <a:ext cx="1302297" cy="136946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596462" y="1416797"/>
            <a:ext cx="9980424" cy="369332"/>
          </a:xfrm>
          <a:prstGeom prst="rect">
            <a:avLst/>
          </a:prstGeom>
          <a:noFill/>
        </p:spPr>
        <p:txBody>
          <a:bodyPr wrap="none" rtlCol="0">
            <a:spAutoFit/>
          </a:bodyPr>
          <a:lstStyle/>
          <a:p>
            <a:r>
              <a:rPr lang="en-GB" b="1" dirty="0">
                <a:solidFill>
                  <a:srgbClr val="FF0000"/>
                </a:solidFill>
              </a:rPr>
              <a:t>Single exon gene, NMD not applicable, without agreed gene specific guidance max strength is PVS1_str</a:t>
            </a:r>
          </a:p>
        </p:txBody>
      </p:sp>
      <p:sp>
        <p:nvSpPr>
          <p:cNvPr id="3" name="TextBox 2"/>
          <p:cNvSpPr txBox="1"/>
          <p:nvPr/>
        </p:nvSpPr>
        <p:spPr>
          <a:xfrm>
            <a:off x="596462" y="5029200"/>
            <a:ext cx="10423635" cy="1200329"/>
          </a:xfrm>
          <a:prstGeom prst="rect">
            <a:avLst/>
          </a:prstGeom>
          <a:noFill/>
        </p:spPr>
        <p:txBody>
          <a:bodyPr wrap="square" rtlCol="0">
            <a:spAutoFit/>
          </a:bodyPr>
          <a:lstStyle/>
          <a:p>
            <a:r>
              <a:rPr lang="en-GB" dirty="0"/>
              <a:t>Often the only evidence available, as for this variant, is the frameshift at N-terminal and absence from </a:t>
            </a:r>
            <a:r>
              <a:rPr lang="en-GB" dirty="0" err="1"/>
              <a:t>gnomAD</a:t>
            </a:r>
            <a:r>
              <a:rPr lang="en-GB" dirty="0"/>
              <a:t> (</a:t>
            </a:r>
            <a:r>
              <a:rPr lang="en-GB" dirty="0">
                <a:solidFill>
                  <a:srgbClr val="FF0000"/>
                </a:solidFill>
              </a:rPr>
              <a:t>PVS1_str &amp; PM2_mod</a:t>
            </a:r>
            <a:r>
              <a:rPr lang="en-GB" dirty="0"/>
              <a:t>). </a:t>
            </a:r>
            <a:r>
              <a:rPr lang="en-GB" dirty="0">
                <a:solidFill>
                  <a:srgbClr val="FF0000"/>
                </a:solidFill>
              </a:rPr>
              <a:t>Likely Pathogenic</a:t>
            </a:r>
            <a:r>
              <a:rPr lang="en-GB" dirty="0"/>
              <a:t>. Based on generic RD germline guidance.</a:t>
            </a:r>
          </a:p>
          <a:p>
            <a:endParaRPr lang="en-GB" dirty="0"/>
          </a:p>
          <a:p>
            <a:r>
              <a:rPr lang="en-GB" dirty="0"/>
              <a:t>Uprate PVS1 for N terminal fs removing TAD1? </a:t>
            </a:r>
          </a:p>
        </p:txBody>
      </p:sp>
    </p:spTree>
    <p:extLst>
      <p:ext uri="{BB962C8B-B14F-4D97-AF65-F5344CB8AC3E}">
        <p14:creationId xmlns:p14="http://schemas.microsoft.com/office/powerpoint/2010/main" val="19805437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6462" y="574784"/>
            <a:ext cx="6860628" cy="923330"/>
          </a:xfrm>
          <a:prstGeom prst="rect">
            <a:avLst/>
          </a:prstGeom>
        </p:spPr>
        <p:txBody>
          <a:bodyPr wrap="square">
            <a:spAutoFit/>
          </a:bodyPr>
          <a:lstStyle/>
          <a:p>
            <a:r>
              <a:rPr lang="en-GB" b="1" dirty="0">
                <a:solidFill>
                  <a:schemeClr val="bg1">
                    <a:lumMod val="75000"/>
                  </a:schemeClr>
                </a:solidFill>
                <a:latin typeface="Calibri" panose="020F0502020204030204" pitchFamily="34" charset="0"/>
              </a:rPr>
              <a:t>NM_004364.5,</a:t>
            </a:r>
            <a:r>
              <a:rPr lang="en-GB" dirty="0">
                <a:solidFill>
                  <a:schemeClr val="bg1">
                    <a:lumMod val="75000"/>
                  </a:schemeClr>
                </a:solidFill>
              </a:rPr>
              <a:t> </a:t>
            </a:r>
            <a:r>
              <a:rPr lang="en-GB" b="1" dirty="0">
                <a:solidFill>
                  <a:schemeClr val="bg1">
                    <a:lumMod val="75000"/>
                  </a:schemeClr>
                </a:solidFill>
                <a:latin typeface="Calibri" panose="020F0502020204030204" pitchFamily="34" charset="0"/>
              </a:rPr>
              <a:t>CEBPA</a:t>
            </a:r>
            <a:r>
              <a:rPr lang="en-GB" dirty="0">
                <a:solidFill>
                  <a:schemeClr val="bg1">
                    <a:lumMod val="75000"/>
                  </a:schemeClr>
                </a:solidFill>
              </a:rPr>
              <a:t> </a:t>
            </a:r>
            <a:r>
              <a:rPr lang="en-GB" b="1" dirty="0">
                <a:solidFill>
                  <a:schemeClr val="bg1">
                    <a:lumMod val="75000"/>
                  </a:schemeClr>
                </a:solidFill>
                <a:latin typeface="Calibri" panose="020F0502020204030204" pitchFamily="34" charset="0"/>
              </a:rPr>
              <a:t>c.83_84insGG</a:t>
            </a:r>
            <a:r>
              <a:rPr lang="en-GB" dirty="0">
                <a:solidFill>
                  <a:schemeClr val="bg1">
                    <a:lumMod val="75000"/>
                  </a:schemeClr>
                </a:solidFill>
              </a:rPr>
              <a:t>  </a:t>
            </a:r>
            <a:r>
              <a:rPr lang="en-GB" b="1" dirty="0">
                <a:solidFill>
                  <a:schemeClr val="bg1">
                    <a:lumMod val="75000"/>
                  </a:schemeClr>
                </a:solidFill>
                <a:latin typeface="Calibri" panose="020F0502020204030204" pitchFamily="34" charset="0"/>
              </a:rPr>
              <a:t>p.(Ser28ArgfsTer133)</a:t>
            </a:r>
            <a:r>
              <a:rPr lang="en-GB" dirty="0">
                <a:solidFill>
                  <a:schemeClr val="bg1">
                    <a:lumMod val="75000"/>
                  </a:schemeClr>
                </a:solidFill>
              </a:rPr>
              <a:t> </a:t>
            </a:r>
            <a:r>
              <a:rPr lang="en-GB" sz="1600" dirty="0">
                <a:solidFill>
                  <a:srgbClr val="000000"/>
                </a:solidFill>
                <a:latin typeface="Calibri" panose="020F0502020204030204" pitchFamily="34" charset="0"/>
              </a:rPr>
              <a:t>VAF = 47% &amp;</a:t>
            </a:r>
          </a:p>
          <a:p>
            <a:r>
              <a:rPr lang="en-GB" b="1" dirty="0"/>
              <a:t>NM_004364.5, CEBPA c.898C&gt;T p.(Arg300Cys)</a:t>
            </a:r>
            <a:r>
              <a:rPr lang="en-GB" dirty="0"/>
              <a:t>	VAF = 48%</a:t>
            </a:r>
          </a:p>
          <a:p>
            <a:endParaRPr lang="en-GB" dirty="0"/>
          </a:p>
        </p:txBody>
      </p:sp>
      <p:pic>
        <p:nvPicPr>
          <p:cNvPr id="5" name="Picture 4"/>
          <p:cNvPicPr>
            <a:picLocks noChangeAspect="1"/>
          </p:cNvPicPr>
          <p:nvPr/>
        </p:nvPicPr>
        <p:blipFill>
          <a:blip r:embed="rId2"/>
          <a:stretch>
            <a:fillRect/>
          </a:stretch>
        </p:blipFill>
        <p:spPr>
          <a:xfrm>
            <a:off x="225972" y="1337544"/>
            <a:ext cx="6273748" cy="2970747"/>
          </a:xfrm>
          <a:prstGeom prst="rect">
            <a:avLst/>
          </a:prstGeom>
        </p:spPr>
      </p:pic>
      <p:pic>
        <p:nvPicPr>
          <p:cNvPr id="6" name="Picture 5"/>
          <p:cNvPicPr>
            <a:picLocks noChangeAspect="1"/>
          </p:cNvPicPr>
          <p:nvPr/>
        </p:nvPicPr>
        <p:blipFill>
          <a:blip r:embed="rId3"/>
          <a:stretch>
            <a:fillRect/>
          </a:stretch>
        </p:blipFill>
        <p:spPr>
          <a:xfrm>
            <a:off x="5194737" y="2703071"/>
            <a:ext cx="6818913" cy="2815846"/>
          </a:xfrm>
          <a:prstGeom prst="rect">
            <a:avLst/>
          </a:prstGeom>
        </p:spPr>
      </p:pic>
      <p:pic>
        <p:nvPicPr>
          <p:cNvPr id="7" name="Picture 6"/>
          <p:cNvPicPr>
            <a:picLocks noChangeAspect="1"/>
          </p:cNvPicPr>
          <p:nvPr/>
        </p:nvPicPr>
        <p:blipFill>
          <a:blip r:embed="rId4"/>
          <a:stretch>
            <a:fillRect/>
          </a:stretch>
        </p:blipFill>
        <p:spPr>
          <a:xfrm>
            <a:off x="191125" y="4308291"/>
            <a:ext cx="6308595" cy="2295525"/>
          </a:xfrm>
          <a:prstGeom prst="rect">
            <a:avLst/>
          </a:prstGeom>
        </p:spPr>
      </p:pic>
      <p:sp>
        <p:nvSpPr>
          <p:cNvPr id="8" name="TextBox 7"/>
          <p:cNvSpPr txBox="1"/>
          <p:nvPr/>
        </p:nvSpPr>
        <p:spPr>
          <a:xfrm>
            <a:off x="6710554" y="1638927"/>
            <a:ext cx="5092262" cy="646331"/>
          </a:xfrm>
          <a:prstGeom prst="rect">
            <a:avLst/>
          </a:prstGeom>
          <a:noFill/>
        </p:spPr>
        <p:txBody>
          <a:bodyPr wrap="square" rtlCol="0">
            <a:spAutoFit/>
          </a:bodyPr>
          <a:lstStyle/>
          <a:p>
            <a:r>
              <a:rPr lang="en-GB" dirty="0"/>
              <a:t>PM1_mod: DNA binding domain, local missense constraint &amp; no benign missense reported in region</a:t>
            </a:r>
          </a:p>
        </p:txBody>
      </p:sp>
    </p:spTree>
    <p:extLst>
      <p:ext uri="{BB962C8B-B14F-4D97-AF65-F5344CB8AC3E}">
        <p14:creationId xmlns:p14="http://schemas.microsoft.com/office/powerpoint/2010/main" val="113073364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6462" y="574784"/>
            <a:ext cx="6860628" cy="923330"/>
          </a:xfrm>
          <a:prstGeom prst="rect">
            <a:avLst/>
          </a:prstGeom>
        </p:spPr>
        <p:txBody>
          <a:bodyPr wrap="square">
            <a:spAutoFit/>
          </a:bodyPr>
          <a:lstStyle/>
          <a:p>
            <a:r>
              <a:rPr lang="en-GB" b="1" dirty="0">
                <a:solidFill>
                  <a:schemeClr val="bg1">
                    <a:lumMod val="75000"/>
                  </a:schemeClr>
                </a:solidFill>
                <a:latin typeface="Calibri" panose="020F0502020204030204" pitchFamily="34" charset="0"/>
              </a:rPr>
              <a:t>NM_004364.5,</a:t>
            </a:r>
            <a:r>
              <a:rPr lang="en-GB" dirty="0">
                <a:solidFill>
                  <a:schemeClr val="bg1">
                    <a:lumMod val="75000"/>
                  </a:schemeClr>
                </a:solidFill>
              </a:rPr>
              <a:t> </a:t>
            </a:r>
            <a:r>
              <a:rPr lang="en-GB" b="1" dirty="0">
                <a:solidFill>
                  <a:schemeClr val="bg1">
                    <a:lumMod val="75000"/>
                  </a:schemeClr>
                </a:solidFill>
                <a:latin typeface="Calibri" panose="020F0502020204030204" pitchFamily="34" charset="0"/>
              </a:rPr>
              <a:t>CEBPA</a:t>
            </a:r>
            <a:r>
              <a:rPr lang="en-GB" dirty="0">
                <a:solidFill>
                  <a:schemeClr val="bg1">
                    <a:lumMod val="75000"/>
                  </a:schemeClr>
                </a:solidFill>
              </a:rPr>
              <a:t> </a:t>
            </a:r>
            <a:r>
              <a:rPr lang="en-GB" b="1" dirty="0">
                <a:solidFill>
                  <a:schemeClr val="bg1">
                    <a:lumMod val="75000"/>
                  </a:schemeClr>
                </a:solidFill>
                <a:latin typeface="Calibri" panose="020F0502020204030204" pitchFamily="34" charset="0"/>
              </a:rPr>
              <a:t>c.83_84insGG</a:t>
            </a:r>
            <a:r>
              <a:rPr lang="en-GB" dirty="0">
                <a:solidFill>
                  <a:schemeClr val="bg1">
                    <a:lumMod val="75000"/>
                  </a:schemeClr>
                </a:solidFill>
              </a:rPr>
              <a:t>  </a:t>
            </a:r>
            <a:r>
              <a:rPr lang="en-GB" b="1" dirty="0">
                <a:solidFill>
                  <a:schemeClr val="bg1">
                    <a:lumMod val="75000"/>
                  </a:schemeClr>
                </a:solidFill>
                <a:latin typeface="Calibri" panose="020F0502020204030204" pitchFamily="34" charset="0"/>
              </a:rPr>
              <a:t>p.(Ser28ArgfsTer133)</a:t>
            </a:r>
            <a:r>
              <a:rPr lang="en-GB" dirty="0">
                <a:solidFill>
                  <a:schemeClr val="bg1">
                    <a:lumMod val="75000"/>
                  </a:schemeClr>
                </a:solidFill>
              </a:rPr>
              <a:t> </a:t>
            </a:r>
            <a:r>
              <a:rPr lang="en-GB" sz="1600" dirty="0">
                <a:solidFill>
                  <a:srgbClr val="000000"/>
                </a:solidFill>
                <a:latin typeface="Calibri" panose="020F0502020204030204" pitchFamily="34" charset="0"/>
              </a:rPr>
              <a:t>VAF = 47% &amp;</a:t>
            </a:r>
          </a:p>
          <a:p>
            <a:r>
              <a:rPr lang="en-GB" b="1" dirty="0"/>
              <a:t>NM_004364.5, CEBPA c.898C&gt;T p.(Arg300Cys)</a:t>
            </a:r>
            <a:r>
              <a:rPr lang="en-GB" dirty="0"/>
              <a:t>	VAF = 48%</a:t>
            </a:r>
          </a:p>
          <a:p>
            <a:endParaRPr lang="en-GB" dirty="0"/>
          </a:p>
        </p:txBody>
      </p:sp>
      <p:sp>
        <p:nvSpPr>
          <p:cNvPr id="8" name="TextBox 7"/>
          <p:cNvSpPr txBox="1"/>
          <p:nvPr/>
        </p:nvSpPr>
        <p:spPr>
          <a:xfrm>
            <a:off x="596462" y="1301043"/>
            <a:ext cx="5092262" cy="369332"/>
          </a:xfrm>
          <a:prstGeom prst="rect">
            <a:avLst/>
          </a:prstGeom>
          <a:noFill/>
        </p:spPr>
        <p:txBody>
          <a:bodyPr wrap="square" rtlCol="0">
            <a:spAutoFit/>
          </a:bodyPr>
          <a:lstStyle/>
          <a:p>
            <a:r>
              <a:rPr lang="en-GB" dirty="0"/>
              <a:t>PP3_sup: In </a:t>
            </a:r>
            <a:r>
              <a:rPr lang="en-GB" dirty="0" err="1"/>
              <a:t>silico</a:t>
            </a:r>
            <a:r>
              <a:rPr lang="en-GB" dirty="0"/>
              <a:t> (REVEL score &gt;0.7)</a:t>
            </a:r>
          </a:p>
        </p:txBody>
      </p:sp>
      <p:pic>
        <p:nvPicPr>
          <p:cNvPr id="9" name="Picture 8"/>
          <p:cNvPicPr>
            <a:picLocks noChangeAspect="1"/>
          </p:cNvPicPr>
          <p:nvPr/>
        </p:nvPicPr>
        <p:blipFill>
          <a:blip r:embed="rId3"/>
          <a:stretch>
            <a:fillRect/>
          </a:stretch>
        </p:blipFill>
        <p:spPr>
          <a:xfrm>
            <a:off x="596462" y="1869895"/>
            <a:ext cx="5828571" cy="723810"/>
          </a:xfrm>
          <a:prstGeom prst="rect">
            <a:avLst/>
          </a:prstGeom>
        </p:spPr>
      </p:pic>
      <p:sp>
        <p:nvSpPr>
          <p:cNvPr id="10" name="TextBox 9"/>
          <p:cNvSpPr txBox="1"/>
          <p:nvPr/>
        </p:nvSpPr>
        <p:spPr>
          <a:xfrm>
            <a:off x="596462" y="2691036"/>
            <a:ext cx="5092262" cy="369332"/>
          </a:xfrm>
          <a:prstGeom prst="rect">
            <a:avLst/>
          </a:prstGeom>
          <a:noFill/>
        </p:spPr>
        <p:txBody>
          <a:bodyPr wrap="square" rtlCol="0">
            <a:spAutoFit/>
          </a:bodyPr>
          <a:lstStyle/>
          <a:p>
            <a:r>
              <a:rPr lang="en-GB" dirty="0"/>
              <a:t>PM2_mod: Absent from </a:t>
            </a:r>
            <a:r>
              <a:rPr lang="en-GB" dirty="0" err="1"/>
              <a:t>gnomAD</a:t>
            </a:r>
            <a:endParaRPr lang="en-GB" dirty="0"/>
          </a:p>
        </p:txBody>
      </p:sp>
      <p:pic>
        <p:nvPicPr>
          <p:cNvPr id="11" name="Picture 10"/>
          <p:cNvPicPr>
            <a:picLocks noChangeAspect="1"/>
          </p:cNvPicPr>
          <p:nvPr/>
        </p:nvPicPr>
        <p:blipFill>
          <a:blip r:embed="rId4"/>
          <a:stretch>
            <a:fillRect/>
          </a:stretch>
        </p:blipFill>
        <p:spPr>
          <a:xfrm>
            <a:off x="596462" y="3060368"/>
            <a:ext cx="7029450" cy="3517530"/>
          </a:xfrm>
          <a:prstGeom prst="rect">
            <a:avLst/>
          </a:prstGeom>
        </p:spPr>
      </p:pic>
      <p:sp>
        <p:nvSpPr>
          <p:cNvPr id="2" name="TextBox 1"/>
          <p:cNvSpPr txBox="1"/>
          <p:nvPr/>
        </p:nvSpPr>
        <p:spPr>
          <a:xfrm>
            <a:off x="8481848" y="1869895"/>
            <a:ext cx="3444766" cy="4524315"/>
          </a:xfrm>
          <a:prstGeom prst="rect">
            <a:avLst/>
          </a:prstGeom>
          <a:noFill/>
        </p:spPr>
        <p:txBody>
          <a:bodyPr wrap="square" rtlCol="0">
            <a:spAutoFit/>
          </a:bodyPr>
          <a:lstStyle/>
          <a:p>
            <a:r>
              <a:rPr lang="en-GB" dirty="0"/>
              <a:t>No additional evidence identified</a:t>
            </a:r>
          </a:p>
          <a:p>
            <a:endParaRPr lang="en-GB" dirty="0"/>
          </a:p>
          <a:p>
            <a:r>
              <a:rPr lang="en-GB" dirty="0">
                <a:solidFill>
                  <a:srgbClr val="0070C0"/>
                </a:solidFill>
              </a:rPr>
              <a:t>Summary:</a:t>
            </a:r>
          </a:p>
          <a:p>
            <a:endParaRPr lang="en-GB" dirty="0">
              <a:solidFill>
                <a:srgbClr val="0070C0"/>
              </a:solidFill>
            </a:endParaRPr>
          </a:p>
          <a:p>
            <a:r>
              <a:rPr lang="en-GB" dirty="0">
                <a:solidFill>
                  <a:srgbClr val="0070C0"/>
                </a:solidFill>
              </a:rPr>
              <a:t>PM1_mod, PP3_sup &amp; PM2_mod</a:t>
            </a:r>
          </a:p>
          <a:p>
            <a:endParaRPr lang="en-GB" dirty="0">
              <a:solidFill>
                <a:srgbClr val="0070C0"/>
              </a:solidFill>
            </a:endParaRPr>
          </a:p>
          <a:p>
            <a:r>
              <a:rPr lang="en-GB" dirty="0">
                <a:solidFill>
                  <a:srgbClr val="0070C0"/>
                </a:solidFill>
              </a:rPr>
              <a:t>Hot VUS</a:t>
            </a:r>
          </a:p>
          <a:p>
            <a:endParaRPr lang="en-GB" dirty="0"/>
          </a:p>
          <a:p>
            <a:r>
              <a:rPr lang="en-GB" dirty="0"/>
              <a:t>Question: does combination with 5’fs </a:t>
            </a:r>
            <a:r>
              <a:rPr lang="en-GB" dirty="0" err="1"/>
              <a:t>var</a:t>
            </a:r>
            <a:r>
              <a:rPr lang="en-GB" dirty="0"/>
              <a:t> add any weight to classification?</a:t>
            </a:r>
          </a:p>
          <a:p>
            <a:endParaRPr lang="en-GB" dirty="0"/>
          </a:p>
          <a:p>
            <a:r>
              <a:rPr lang="en-GB" dirty="0"/>
              <a:t>This case AML with MDS related changes, BMA had </a:t>
            </a:r>
            <a:r>
              <a:rPr lang="en-GB" dirty="0">
                <a:solidFill>
                  <a:srgbClr val="FF0000"/>
                </a:solidFill>
              </a:rPr>
              <a:t>similar VAF CBL, DNMT3A, GNAS &amp; TET2 variants – probably acquired?</a:t>
            </a:r>
          </a:p>
        </p:txBody>
      </p:sp>
    </p:spTree>
    <p:extLst>
      <p:ext uri="{BB962C8B-B14F-4D97-AF65-F5344CB8AC3E}">
        <p14:creationId xmlns:p14="http://schemas.microsoft.com/office/powerpoint/2010/main" val="137599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477980" y="395111"/>
            <a:ext cx="7148443" cy="6235876"/>
          </a:xfrm>
          <a:prstGeom prst="rect">
            <a:avLst/>
          </a:prstGeom>
        </p:spPr>
      </p:pic>
      <p:sp>
        <p:nvSpPr>
          <p:cNvPr id="3" name="Rounded Rectangle 2"/>
          <p:cNvSpPr/>
          <p:nvPr/>
        </p:nvSpPr>
        <p:spPr>
          <a:xfrm>
            <a:off x="2126429" y="5931677"/>
            <a:ext cx="8210550" cy="699310"/>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5490651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14503" y="2052884"/>
            <a:ext cx="2847975" cy="3152775"/>
          </a:xfrm>
          <a:prstGeom prst="rect">
            <a:avLst/>
          </a:prstGeom>
        </p:spPr>
      </p:pic>
      <p:sp>
        <p:nvSpPr>
          <p:cNvPr id="7" name="TextBox 6"/>
          <p:cNvSpPr txBox="1"/>
          <p:nvPr/>
        </p:nvSpPr>
        <p:spPr>
          <a:xfrm>
            <a:off x="614503" y="1716200"/>
            <a:ext cx="2243756" cy="369332"/>
          </a:xfrm>
          <a:prstGeom prst="rect">
            <a:avLst/>
          </a:prstGeom>
          <a:noFill/>
        </p:spPr>
        <p:txBody>
          <a:bodyPr wrap="none" rtlCol="0">
            <a:spAutoFit/>
          </a:bodyPr>
          <a:lstStyle/>
          <a:p>
            <a:r>
              <a:rPr lang="en-GB" dirty="0"/>
              <a:t>GATA2: NM_032638.5</a:t>
            </a:r>
          </a:p>
        </p:txBody>
      </p:sp>
      <p:sp>
        <p:nvSpPr>
          <p:cNvPr id="2" name="Rounded Rectangle 1"/>
          <p:cNvSpPr/>
          <p:nvPr/>
        </p:nvSpPr>
        <p:spPr>
          <a:xfrm>
            <a:off x="502405" y="3480963"/>
            <a:ext cx="2727434" cy="204951"/>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10"/>
          <p:cNvSpPr/>
          <p:nvPr/>
        </p:nvSpPr>
        <p:spPr>
          <a:xfrm>
            <a:off x="502405" y="4022598"/>
            <a:ext cx="2727434" cy="61713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502405" y="5542343"/>
            <a:ext cx="4328364" cy="369332"/>
          </a:xfrm>
          <a:prstGeom prst="rect">
            <a:avLst/>
          </a:prstGeom>
          <a:noFill/>
        </p:spPr>
        <p:txBody>
          <a:bodyPr wrap="none" rtlCol="0">
            <a:spAutoFit/>
          </a:bodyPr>
          <a:lstStyle/>
          <a:p>
            <a:r>
              <a:rPr lang="en-GB" dirty="0"/>
              <a:t>In frame dup/del in same region of the gene</a:t>
            </a:r>
          </a:p>
        </p:txBody>
      </p:sp>
      <p:pic>
        <p:nvPicPr>
          <p:cNvPr id="12" name="Picture 11"/>
          <p:cNvPicPr>
            <a:picLocks noChangeAspect="1"/>
          </p:cNvPicPr>
          <p:nvPr/>
        </p:nvPicPr>
        <p:blipFill>
          <a:blip r:embed="rId3"/>
          <a:stretch>
            <a:fillRect/>
          </a:stretch>
        </p:blipFill>
        <p:spPr>
          <a:xfrm>
            <a:off x="5108098" y="134007"/>
            <a:ext cx="6758287" cy="6575100"/>
          </a:xfrm>
          <a:prstGeom prst="rect">
            <a:avLst/>
          </a:prstGeom>
        </p:spPr>
      </p:pic>
      <p:sp>
        <p:nvSpPr>
          <p:cNvPr id="8" name="TextBox 7"/>
          <p:cNvSpPr txBox="1"/>
          <p:nvPr/>
        </p:nvSpPr>
        <p:spPr>
          <a:xfrm>
            <a:off x="709126" y="727788"/>
            <a:ext cx="1011687" cy="461665"/>
          </a:xfrm>
          <a:prstGeom prst="rect">
            <a:avLst/>
          </a:prstGeom>
          <a:noFill/>
        </p:spPr>
        <p:txBody>
          <a:bodyPr wrap="none" rtlCol="0">
            <a:spAutoFit/>
          </a:bodyPr>
          <a:lstStyle/>
          <a:p>
            <a:r>
              <a:rPr lang="en-GB" sz="2400" b="1" dirty="0"/>
              <a:t>GATA2</a:t>
            </a:r>
          </a:p>
        </p:txBody>
      </p:sp>
    </p:spTree>
    <p:extLst>
      <p:ext uri="{BB962C8B-B14F-4D97-AF65-F5344CB8AC3E}">
        <p14:creationId xmlns:p14="http://schemas.microsoft.com/office/powerpoint/2010/main" val="20972505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4855" y="480848"/>
            <a:ext cx="7146508" cy="369332"/>
          </a:xfrm>
          <a:prstGeom prst="rect">
            <a:avLst/>
          </a:prstGeom>
          <a:noFill/>
        </p:spPr>
        <p:txBody>
          <a:bodyPr wrap="none" rtlCol="0">
            <a:spAutoFit/>
          </a:bodyPr>
          <a:lstStyle/>
          <a:p>
            <a:r>
              <a:rPr lang="en-GB" b="1" dirty="0"/>
              <a:t>NM_032638.5,</a:t>
            </a:r>
            <a:r>
              <a:rPr lang="en-GB" dirty="0"/>
              <a:t> </a:t>
            </a:r>
            <a:r>
              <a:rPr lang="en-GB" b="1" dirty="0"/>
              <a:t>GATA2</a:t>
            </a:r>
            <a:r>
              <a:rPr lang="en-GB" dirty="0"/>
              <a:t> </a:t>
            </a:r>
            <a:r>
              <a:rPr lang="en-GB" b="1" dirty="0"/>
              <a:t>c.1161_1166del </a:t>
            </a:r>
            <a:r>
              <a:rPr lang="en-GB" dirty="0"/>
              <a:t> </a:t>
            </a:r>
            <a:r>
              <a:rPr lang="en-GB" b="1" dirty="0"/>
              <a:t> p.(Met388_Lys389del)</a:t>
            </a:r>
            <a:r>
              <a:rPr lang="en-GB" dirty="0"/>
              <a:t> VAF = 46% </a:t>
            </a:r>
          </a:p>
        </p:txBody>
      </p:sp>
      <p:sp>
        <p:nvSpPr>
          <p:cNvPr id="6" name="TextBox 5"/>
          <p:cNvSpPr txBox="1"/>
          <p:nvPr/>
        </p:nvSpPr>
        <p:spPr>
          <a:xfrm>
            <a:off x="614855" y="995643"/>
            <a:ext cx="4169979" cy="646331"/>
          </a:xfrm>
          <a:prstGeom prst="rect">
            <a:avLst/>
          </a:prstGeom>
          <a:noFill/>
        </p:spPr>
        <p:txBody>
          <a:bodyPr wrap="square" rtlCol="0">
            <a:spAutoFit/>
          </a:bodyPr>
          <a:lstStyle/>
          <a:p>
            <a:pPr marL="285750" indent="-285750">
              <a:buFont typeface="Arial" panose="020B0604020202020204" pitchFamily="34" charset="0"/>
              <a:buChar char="•"/>
            </a:pPr>
            <a:r>
              <a:rPr lang="en-GB" dirty="0"/>
              <a:t>In frame deletion of two amino acids in non repeat region (</a:t>
            </a:r>
            <a:r>
              <a:rPr lang="en-GB" dirty="0">
                <a:solidFill>
                  <a:srgbClr val="FF0000"/>
                </a:solidFill>
              </a:rPr>
              <a:t>PM4_mod</a:t>
            </a:r>
            <a:r>
              <a:rPr lang="en-GB" dirty="0"/>
              <a:t>)</a:t>
            </a:r>
          </a:p>
        </p:txBody>
      </p:sp>
      <p:sp>
        <p:nvSpPr>
          <p:cNvPr id="8" name="TextBox 7"/>
          <p:cNvSpPr txBox="1"/>
          <p:nvPr/>
        </p:nvSpPr>
        <p:spPr>
          <a:xfrm>
            <a:off x="5851634" y="995643"/>
            <a:ext cx="4169979" cy="369332"/>
          </a:xfrm>
          <a:prstGeom prst="rect">
            <a:avLst/>
          </a:prstGeom>
          <a:noFill/>
        </p:spPr>
        <p:txBody>
          <a:bodyPr wrap="square" rtlCol="0">
            <a:spAutoFit/>
          </a:bodyPr>
          <a:lstStyle/>
          <a:p>
            <a:pPr marL="285750" indent="-285750">
              <a:buFont typeface="Arial" panose="020B0604020202020204" pitchFamily="34" charset="0"/>
              <a:buChar char="•"/>
            </a:pPr>
            <a:r>
              <a:rPr lang="en-GB" dirty="0"/>
              <a:t>Absent from </a:t>
            </a:r>
            <a:r>
              <a:rPr lang="en-GB" dirty="0" err="1"/>
              <a:t>gnomAD</a:t>
            </a:r>
            <a:r>
              <a:rPr lang="en-GB" dirty="0"/>
              <a:t> (</a:t>
            </a:r>
            <a:r>
              <a:rPr lang="en-GB" dirty="0">
                <a:solidFill>
                  <a:srgbClr val="FF0000"/>
                </a:solidFill>
              </a:rPr>
              <a:t>PM2_mod</a:t>
            </a:r>
            <a:r>
              <a:rPr lang="en-GB" dirty="0"/>
              <a:t>)</a:t>
            </a:r>
          </a:p>
        </p:txBody>
      </p:sp>
      <p:pic>
        <p:nvPicPr>
          <p:cNvPr id="9" name="Picture 8"/>
          <p:cNvPicPr>
            <a:picLocks noChangeAspect="1"/>
          </p:cNvPicPr>
          <p:nvPr/>
        </p:nvPicPr>
        <p:blipFill>
          <a:blip r:embed="rId2"/>
          <a:stretch>
            <a:fillRect/>
          </a:stretch>
        </p:blipFill>
        <p:spPr>
          <a:xfrm>
            <a:off x="5909814" y="1510438"/>
            <a:ext cx="5832570" cy="3264995"/>
          </a:xfrm>
          <a:prstGeom prst="rect">
            <a:avLst/>
          </a:prstGeom>
        </p:spPr>
      </p:pic>
      <p:sp>
        <p:nvSpPr>
          <p:cNvPr id="10" name="TextBox 9"/>
          <p:cNvSpPr txBox="1"/>
          <p:nvPr/>
        </p:nvSpPr>
        <p:spPr>
          <a:xfrm>
            <a:off x="3187260" y="5223550"/>
            <a:ext cx="5890751" cy="1477328"/>
          </a:xfrm>
          <a:prstGeom prst="rect">
            <a:avLst/>
          </a:prstGeom>
          <a:noFill/>
        </p:spPr>
        <p:txBody>
          <a:bodyPr wrap="square" rtlCol="0">
            <a:spAutoFit/>
          </a:bodyPr>
          <a:lstStyle/>
          <a:p>
            <a:pPr marL="285750" indent="-285750">
              <a:buFont typeface="Arial" panose="020B0604020202020204" pitchFamily="34" charset="0"/>
              <a:buChar char="•"/>
            </a:pPr>
            <a:r>
              <a:rPr lang="en-GB" dirty="0"/>
              <a:t>Not on </a:t>
            </a:r>
            <a:r>
              <a:rPr lang="en-GB" dirty="0" err="1"/>
              <a:t>ClinVar</a:t>
            </a:r>
            <a:r>
              <a:rPr lang="en-GB" dirty="0"/>
              <a:t>: NB other in frame del (</a:t>
            </a:r>
            <a:r>
              <a:rPr lang="en-GB" dirty="0" err="1"/>
              <a:t>eg</a:t>
            </a:r>
            <a:r>
              <a:rPr lang="en-GB" dirty="0"/>
              <a:t> p.Lys389_Lys390del, p.Thr387_Lys389del are VUS on </a:t>
            </a:r>
            <a:r>
              <a:rPr lang="en-GB" dirty="0" err="1"/>
              <a:t>ClinVar</a:t>
            </a:r>
            <a:r>
              <a:rPr lang="en-GB" dirty="0"/>
              <a:t> – </a:t>
            </a:r>
            <a:r>
              <a:rPr lang="en-GB" dirty="0" err="1"/>
              <a:t>GeneDx</a:t>
            </a:r>
            <a:r>
              <a:rPr lang="en-GB" dirty="0"/>
              <a:t> &amp; </a:t>
            </a:r>
            <a:r>
              <a:rPr lang="en-GB" dirty="0" err="1"/>
              <a:t>Invitae</a:t>
            </a:r>
            <a:r>
              <a:rPr lang="en-GB" dirty="0"/>
              <a:t>)</a:t>
            </a:r>
          </a:p>
          <a:p>
            <a:pPr marL="285750" indent="-285750">
              <a:buFont typeface="Arial" panose="020B0604020202020204" pitchFamily="34" charset="0"/>
              <a:buChar char="•"/>
            </a:pPr>
            <a:r>
              <a:rPr lang="en-GB" dirty="0"/>
              <a:t>Not on HGMD</a:t>
            </a:r>
          </a:p>
          <a:p>
            <a:r>
              <a:rPr lang="en-GB" dirty="0"/>
              <a:t> </a:t>
            </a:r>
          </a:p>
        </p:txBody>
      </p:sp>
      <p:pic>
        <p:nvPicPr>
          <p:cNvPr id="11" name="Picture 10"/>
          <p:cNvPicPr>
            <a:picLocks noChangeAspect="1"/>
          </p:cNvPicPr>
          <p:nvPr/>
        </p:nvPicPr>
        <p:blipFill>
          <a:blip r:embed="rId3"/>
          <a:stretch>
            <a:fillRect/>
          </a:stretch>
        </p:blipFill>
        <p:spPr>
          <a:xfrm>
            <a:off x="614854" y="2884011"/>
            <a:ext cx="4853556" cy="1263352"/>
          </a:xfrm>
          <a:prstGeom prst="rect">
            <a:avLst/>
          </a:prstGeom>
        </p:spPr>
      </p:pic>
      <p:pic>
        <p:nvPicPr>
          <p:cNvPr id="12" name="Picture 11"/>
          <p:cNvPicPr>
            <a:picLocks noChangeAspect="1"/>
          </p:cNvPicPr>
          <p:nvPr/>
        </p:nvPicPr>
        <p:blipFill>
          <a:blip r:embed="rId4"/>
          <a:stretch>
            <a:fillRect/>
          </a:stretch>
        </p:blipFill>
        <p:spPr>
          <a:xfrm>
            <a:off x="648928" y="1697230"/>
            <a:ext cx="4785409" cy="1186781"/>
          </a:xfrm>
          <a:prstGeom prst="rect">
            <a:avLst/>
          </a:prstGeom>
        </p:spPr>
      </p:pic>
    </p:spTree>
    <p:extLst>
      <p:ext uri="{BB962C8B-B14F-4D97-AF65-F5344CB8AC3E}">
        <p14:creationId xmlns:p14="http://schemas.microsoft.com/office/powerpoint/2010/main" val="341452038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4855" y="480848"/>
            <a:ext cx="7146508" cy="369332"/>
          </a:xfrm>
          <a:prstGeom prst="rect">
            <a:avLst/>
          </a:prstGeom>
          <a:noFill/>
        </p:spPr>
        <p:txBody>
          <a:bodyPr wrap="none" rtlCol="0">
            <a:spAutoFit/>
          </a:bodyPr>
          <a:lstStyle/>
          <a:p>
            <a:r>
              <a:rPr lang="en-GB" b="1" dirty="0"/>
              <a:t>NM_032638.5,</a:t>
            </a:r>
            <a:r>
              <a:rPr lang="en-GB" dirty="0"/>
              <a:t> </a:t>
            </a:r>
            <a:r>
              <a:rPr lang="en-GB" b="1" dirty="0"/>
              <a:t>GATA2</a:t>
            </a:r>
            <a:r>
              <a:rPr lang="en-GB" dirty="0"/>
              <a:t> </a:t>
            </a:r>
            <a:r>
              <a:rPr lang="en-GB" b="1" dirty="0"/>
              <a:t>c.1161_1166del </a:t>
            </a:r>
            <a:r>
              <a:rPr lang="en-GB" dirty="0"/>
              <a:t> </a:t>
            </a:r>
            <a:r>
              <a:rPr lang="en-GB" b="1" dirty="0"/>
              <a:t> p.(Met388_Lys389del)</a:t>
            </a:r>
            <a:r>
              <a:rPr lang="en-GB" dirty="0"/>
              <a:t> VAF = 46% </a:t>
            </a:r>
          </a:p>
        </p:txBody>
      </p:sp>
      <p:sp>
        <p:nvSpPr>
          <p:cNvPr id="6" name="TextBox 5"/>
          <p:cNvSpPr txBox="1"/>
          <p:nvPr/>
        </p:nvSpPr>
        <p:spPr>
          <a:xfrm>
            <a:off x="614855" y="995643"/>
            <a:ext cx="4516821" cy="369332"/>
          </a:xfrm>
          <a:prstGeom prst="rect">
            <a:avLst/>
          </a:prstGeom>
          <a:noFill/>
        </p:spPr>
        <p:txBody>
          <a:bodyPr wrap="square" rtlCol="0">
            <a:spAutoFit/>
          </a:bodyPr>
          <a:lstStyle/>
          <a:p>
            <a:pPr marL="285750" indent="-285750">
              <a:buFont typeface="Arial" panose="020B0604020202020204" pitchFamily="34" charset="0"/>
              <a:buChar char="•"/>
            </a:pPr>
            <a:r>
              <a:rPr lang="en-GB" dirty="0"/>
              <a:t>Somatic: recurrent in GENIE &amp; published</a:t>
            </a:r>
          </a:p>
        </p:txBody>
      </p:sp>
      <p:pic>
        <p:nvPicPr>
          <p:cNvPr id="11" name="Picture 10"/>
          <p:cNvPicPr>
            <a:picLocks noChangeAspect="1"/>
          </p:cNvPicPr>
          <p:nvPr/>
        </p:nvPicPr>
        <p:blipFill>
          <a:blip r:embed="rId3"/>
          <a:stretch>
            <a:fillRect/>
          </a:stretch>
        </p:blipFill>
        <p:spPr>
          <a:xfrm>
            <a:off x="826328" y="1787437"/>
            <a:ext cx="4386220" cy="4732777"/>
          </a:xfrm>
          <a:prstGeom prst="rect">
            <a:avLst/>
          </a:prstGeom>
        </p:spPr>
      </p:pic>
      <p:pic>
        <p:nvPicPr>
          <p:cNvPr id="12" name="Picture 11"/>
          <p:cNvPicPr>
            <a:picLocks noChangeAspect="1"/>
          </p:cNvPicPr>
          <p:nvPr/>
        </p:nvPicPr>
        <p:blipFill>
          <a:blip r:embed="rId4"/>
          <a:stretch>
            <a:fillRect/>
          </a:stretch>
        </p:blipFill>
        <p:spPr>
          <a:xfrm>
            <a:off x="5959366" y="851690"/>
            <a:ext cx="4883116" cy="1641683"/>
          </a:xfrm>
          <a:prstGeom prst="rect">
            <a:avLst/>
          </a:prstGeom>
        </p:spPr>
      </p:pic>
      <p:pic>
        <p:nvPicPr>
          <p:cNvPr id="13" name="Picture 12"/>
          <p:cNvPicPr>
            <a:picLocks noChangeAspect="1"/>
          </p:cNvPicPr>
          <p:nvPr/>
        </p:nvPicPr>
        <p:blipFill>
          <a:blip r:embed="rId5"/>
          <a:stretch>
            <a:fillRect/>
          </a:stretch>
        </p:blipFill>
        <p:spPr>
          <a:xfrm>
            <a:off x="8330394" y="2142492"/>
            <a:ext cx="2327095" cy="1632144"/>
          </a:xfrm>
          <a:prstGeom prst="rect">
            <a:avLst/>
          </a:prstGeom>
        </p:spPr>
      </p:pic>
      <p:pic>
        <p:nvPicPr>
          <p:cNvPr id="14" name="Picture 13"/>
          <p:cNvPicPr>
            <a:picLocks noChangeAspect="1"/>
          </p:cNvPicPr>
          <p:nvPr/>
        </p:nvPicPr>
        <p:blipFill>
          <a:blip r:embed="rId6"/>
          <a:stretch>
            <a:fillRect/>
          </a:stretch>
        </p:blipFill>
        <p:spPr>
          <a:xfrm>
            <a:off x="5866297" y="4021349"/>
            <a:ext cx="4928193" cy="2088177"/>
          </a:xfrm>
          <a:prstGeom prst="rect">
            <a:avLst/>
          </a:prstGeom>
        </p:spPr>
      </p:pic>
      <p:pic>
        <p:nvPicPr>
          <p:cNvPr id="15" name="Picture 14"/>
          <p:cNvPicPr>
            <a:picLocks noChangeAspect="1"/>
          </p:cNvPicPr>
          <p:nvPr/>
        </p:nvPicPr>
        <p:blipFill>
          <a:blip r:embed="rId7"/>
          <a:stretch>
            <a:fillRect/>
          </a:stretch>
        </p:blipFill>
        <p:spPr>
          <a:xfrm>
            <a:off x="6102676" y="2495686"/>
            <a:ext cx="1903185" cy="950871"/>
          </a:xfrm>
          <a:prstGeom prst="rect">
            <a:avLst/>
          </a:prstGeom>
        </p:spPr>
      </p:pic>
      <p:pic>
        <p:nvPicPr>
          <p:cNvPr id="16" name="Picture 15"/>
          <p:cNvPicPr>
            <a:picLocks noChangeAspect="1"/>
          </p:cNvPicPr>
          <p:nvPr/>
        </p:nvPicPr>
        <p:blipFill rotWithShape="1">
          <a:blip r:embed="rId8"/>
          <a:srcRect b="71107"/>
          <a:stretch/>
        </p:blipFill>
        <p:spPr>
          <a:xfrm>
            <a:off x="7287110" y="6109527"/>
            <a:ext cx="2925195" cy="606584"/>
          </a:xfrm>
          <a:prstGeom prst="rect">
            <a:avLst/>
          </a:prstGeom>
        </p:spPr>
      </p:pic>
    </p:spTree>
    <p:extLst>
      <p:ext uri="{BB962C8B-B14F-4D97-AF65-F5344CB8AC3E}">
        <p14:creationId xmlns:p14="http://schemas.microsoft.com/office/powerpoint/2010/main" val="339170000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4855" y="480848"/>
            <a:ext cx="7146508" cy="369332"/>
          </a:xfrm>
          <a:prstGeom prst="rect">
            <a:avLst/>
          </a:prstGeom>
          <a:noFill/>
        </p:spPr>
        <p:txBody>
          <a:bodyPr wrap="none" rtlCol="0">
            <a:spAutoFit/>
          </a:bodyPr>
          <a:lstStyle/>
          <a:p>
            <a:r>
              <a:rPr lang="en-GB" b="1" dirty="0"/>
              <a:t>NM_032638.5,</a:t>
            </a:r>
            <a:r>
              <a:rPr lang="en-GB" dirty="0"/>
              <a:t> </a:t>
            </a:r>
            <a:r>
              <a:rPr lang="en-GB" b="1" dirty="0"/>
              <a:t>GATA2</a:t>
            </a:r>
            <a:r>
              <a:rPr lang="en-GB" dirty="0"/>
              <a:t> </a:t>
            </a:r>
            <a:r>
              <a:rPr lang="en-GB" b="1" dirty="0"/>
              <a:t>c.1161_1166del </a:t>
            </a:r>
            <a:r>
              <a:rPr lang="en-GB" dirty="0"/>
              <a:t> </a:t>
            </a:r>
            <a:r>
              <a:rPr lang="en-GB" b="1" dirty="0"/>
              <a:t> p.(Met388_Lys389del)</a:t>
            </a:r>
            <a:r>
              <a:rPr lang="en-GB" dirty="0"/>
              <a:t> VAF = 46% </a:t>
            </a:r>
          </a:p>
        </p:txBody>
      </p:sp>
      <p:sp>
        <p:nvSpPr>
          <p:cNvPr id="6" name="TextBox 5"/>
          <p:cNvSpPr txBox="1"/>
          <p:nvPr/>
        </p:nvSpPr>
        <p:spPr>
          <a:xfrm>
            <a:off x="614856" y="995643"/>
            <a:ext cx="3610304" cy="923330"/>
          </a:xfrm>
          <a:prstGeom prst="rect">
            <a:avLst/>
          </a:prstGeom>
          <a:noFill/>
        </p:spPr>
        <p:txBody>
          <a:bodyPr wrap="square" rtlCol="0">
            <a:spAutoFit/>
          </a:bodyPr>
          <a:lstStyle/>
          <a:p>
            <a:r>
              <a:rPr lang="en-GB" dirty="0"/>
              <a:t>Region of high missense constraint &amp; no benign missense in region (PM1_mod)</a:t>
            </a:r>
          </a:p>
        </p:txBody>
      </p:sp>
      <p:pic>
        <p:nvPicPr>
          <p:cNvPr id="2" name="Picture 1"/>
          <p:cNvPicPr>
            <a:picLocks noChangeAspect="1"/>
          </p:cNvPicPr>
          <p:nvPr/>
        </p:nvPicPr>
        <p:blipFill>
          <a:blip r:embed="rId2"/>
          <a:stretch>
            <a:fillRect/>
          </a:stretch>
        </p:blipFill>
        <p:spPr>
          <a:xfrm>
            <a:off x="5249791" y="4943476"/>
            <a:ext cx="6503402" cy="1848532"/>
          </a:xfrm>
          <a:prstGeom prst="rect">
            <a:avLst/>
          </a:prstGeom>
        </p:spPr>
      </p:pic>
      <p:pic>
        <p:nvPicPr>
          <p:cNvPr id="9" name="Picture 8"/>
          <p:cNvPicPr>
            <a:picLocks noChangeAspect="1"/>
          </p:cNvPicPr>
          <p:nvPr/>
        </p:nvPicPr>
        <p:blipFill>
          <a:blip r:embed="rId3"/>
          <a:stretch>
            <a:fillRect/>
          </a:stretch>
        </p:blipFill>
        <p:spPr>
          <a:xfrm>
            <a:off x="5249791" y="995643"/>
            <a:ext cx="6329982" cy="3947833"/>
          </a:xfrm>
          <a:prstGeom prst="rect">
            <a:avLst/>
          </a:prstGeom>
        </p:spPr>
      </p:pic>
      <p:sp>
        <p:nvSpPr>
          <p:cNvPr id="3" name="TextBox 2"/>
          <p:cNvSpPr txBox="1"/>
          <p:nvPr/>
        </p:nvSpPr>
        <p:spPr>
          <a:xfrm>
            <a:off x="606973" y="4952726"/>
            <a:ext cx="3618187" cy="1754326"/>
          </a:xfrm>
          <a:prstGeom prst="rect">
            <a:avLst/>
          </a:prstGeom>
          <a:noFill/>
        </p:spPr>
        <p:txBody>
          <a:bodyPr wrap="square" rtlCol="0">
            <a:spAutoFit/>
          </a:bodyPr>
          <a:lstStyle/>
          <a:p>
            <a:r>
              <a:rPr lang="en-GB" dirty="0">
                <a:solidFill>
                  <a:srgbClr val="0070C0"/>
                </a:solidFill>
              </a:rPr>
              <a:t>Summary:</a:t>
            </a:r>
          </a:p>
          <a:p>
            <a:r>
              <a:rPr lang="en-GB" dirty="0">
                <a:solidFill>
                  <a:srgbClr val="0070C0"/>
                </a:solidFill>
              </a:rPr>
              <a:t>PM4_mod, PM2_mod &amp; PM1_mod</a:t>
            </a:r>
          </a:p>
          <a:p>
            <a:r>
              <a:rPr lang="en-GB" dirty="0">
                <a:solidFill>
                  <a:srgbClr val="0070C0"/>
                </a:solidFill>
              </a:rPr>
              <a:t>Likely Pathogenic</a:t>
            </a:r>
          </a:p>
          <a:p>
            <a:endParaRPr lang="en-GB" dirty="0"/>
          </a:p>
          <a:p>
            <a:r>
              <a:rPr lang="en-GB" dirty="0">
                <a:solidFill>
                  <a:srgbClr val="FF0000"/>
                </a:solidFill>
              </a:rPr>
              <a:t>Query uprating for in frame ins/</a:t>
            </a:r>
            <a:r>
              <a:rPr lang="en-GB" dirty="0" err="1">
                <a:solidFill>
                  <a:srgbClr val="FF0000"/>
                </a:solidFill>
              </a:rPr>
              <a:t>dels</a:t>
            </a:r>
            <a:r>
              <a:rPr lang="en-GB" dirty="0">
                <a:solidFill>
                  <a:srgbClr val="FF0000"/>
                </a:solidFill>
              </a:rPr>
              <a:t> in GATA2 as recurrent?</a:t>
            </a:r>
          </a:p>
        </p:txBody>
      </p:sp>
      <p:pic>
        <p:nvPicPr>
          <p:cNvPr id="10" name="Picture 9"/>
          <p:cNvPicPr>
            <a:picLocks noChangeAspect="1"/>
          </p:cNvPicPr>
          <p:nvPr/>
        </p:nvPicPr>
        <p:blipFill rotWithShape="1">
          <a:blip r:embed="rId4"/>
          <a:srcRect l="6955" t="1" r="23909" b="5904"/>
          <a:stretch/>
        </p:blipFill>
        <p:spPr>
          <a:xfrm>
            <a:off x="662151" y="4376605"/>
            <a:ext cx="4152894" cy="268261"/>
          </a:xfrm>
          <a:prstGeom prst="rect">
            <a:avLst/>
          </a:prstGeom>
        </p:spPr>
      </p:pic>
      <p:pic>
        <p:nvPicPr>
          <p:cNvPr id="11" name="Picture 10"/>
          <p:cNvPicPr>
            <a:picLocks noChangeAspect="1"/>
          </p:cNvPicPr>
          <p:nvPr/>
        </p:nvPicPr>
        <p:blipFill>
          <a:blip r:embed="rId5"/>
          <a:stretch>
            <a:fillRect/>
          </a:stretch>
        </p:blipFill>
        <p:spPr>
          <a:xfrm>
            <a:off x="606973" y="1918973"/>
            <a:ext cx="3658262" cy="2418035"/>
          </a:xfrm>
          <a:prstGeom prst="rect">
            <a:avLst/>
          </a:prstGeom>
        </p:spPr>
      </p:pic>
    </p:spTree>
    <p:extLst>
      <p:ext uri="{BB962C8B-B14F-4D97-AF65-F5344CB8AC3E}">
        <p14:creationId xmlns:p14="http://schemas.microsoft.com/office/powerpoint/2010/main" val="204195418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14764" y="1578720"/>
            <a:ext cx="2552700" cy="1504950"/>
          </a:xfrm>
          <a:prstGeom prst="rect">
            <a:avLst/>
          </a:prstGeom>
        </p:spPr>
      </p:pic>
      <p:sp>
        <p:nvSpPr>
          <p:cNvPr id="9" name="TextBox 8"/>
          <p:cNvSpPr txBox="1"/>
          <p:nvPr/>
        </p:nvSpPr>
        <p:spPr>
          <a:xfrm>
            <a:off x="414764" y="1262218"/>
            <a:ext cx="2111475" cy="369332"/>
          </a:xfrm>
          <a:prstGeom prst="rect">
            <a:avLst/>
          </a:prstGeom>
          <a:noFill/>
        </p:spPr>
        <p:txBody>
          <a:bodyPr wrap="none" rtlCol="0">
            <a:spAutoFit/>
          </a:bodyPr>
          <a:lstStyle/>
          <a:p>
            <a:r>
              <a:rPr lang="en-GB" dirty="0"/>
              <a:t>ETV6: NM_001987.4</a:t>
            </a:r>
          </a:p>
        </p:txBody>
      </p:sp>
      <p:sp>
        <p:nvSpPr>
          <p:cNvPr id="12" name="TextBox 11"/>
          <p:cNvSpPr txBox="1"/>
          <p:nvPr/>
        </p:nvSpPr>
        <p:spPr>
          <a:xfrm>
            <a:off x="414764" y="3215506"/>
            <a:ext cx="6169189" cy="369332"/>
          </a:xfrm>
          <a:prstGeom prst="rect">
            <a:avLst/>
          </a:prstGeom>
          <a:noFill/>
        </p:spPr>
        <p:txBody>
          <a:bodyPr wrap="none" rtlCol="0">
            <a:spAutoFit/>
          </a:bodyPr>
          <a:lstStyle/>
          <a:p>
            <a:r>
              <a:rPr lang="en-GB" dirty="0"/>
              <a:t>ANKRD26: Just added to the myeloid panel – not yet live at CUH</a:t>
            </a:r>
          </a:p>
        </p:txBody>
      </p:sp>
      <p:sp>
        <p:nvSpPr>
          <p:cNvPr id="2" name="TextBox 1"/>
          <p:cNvSpPr txBox="1"/>
          <p:nvPr/>
        </p:nvSpPr>
        <p:spPr>
          <a:xfrm>
            <a:off x="488731" y="772510"/>
            <a:ext cx="8754641" cy="369332"/>
          </a:xfrm>
          <a:prstGeom prst="rect">
            <a:avLst/>
          </a:prstGeom>
          <a:noFill/>
        </p:spPr>
        <p:txBody>
          <a:bodyPr wrap="none" rtlCol="0">
            <a:spAutoFit/>
          </a:bodyPr>
          <a:lstStyle/>
          <a:p>
            <a:r>
              <a:rPr lang="en-GB" dirty="0"/>
              <a:t>Genes with limited experience of – no proposed alterations to generic guidance at this time:</a:t>
            </a:r>
          </a:p>
        </p:txBody>
      </p:sp>
    </p:spTree>
    <p:extLst>
      <p:ext uri="{BB962C8B-B14F-4D97-AF65-F5344CB8AC3E}">
        <p14:creationId xmlns:p14="http://schemas.microsoft.com/office/powerpoint/2010/main" val="2410638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40321" y="2698594"/>
            <a:ext cx="11258016" cy="3035687"/>
          </a:xfrm>
          <a:prstGeom prst="rect">
            <a:avLst/>
          </a:prstGeom>
        </p:spPr>
      </p:pic>
      <p:pic>
        <p:nvPicPr>
          <p:cNvPr id="5" name="Picture 4"/>
          <p:cNvPicPr>
            <a:picLocks noChangeAspect="1"/>
          </p:cNvPicPr>
          <p:nvPr/>
        </p:nvPicPr>
        <p:blipFill>
          <a:blip r:embed="rId4"/>
          <a:stretch>
            <a:fillRect/>
          </a:stretch>
        </p:blipFill>
        <p:spPr>
          <a:xfrm>
            <a:off x="1923072" y="417670"/>
            <a:ext cx="8871308" cy="2200455"/>
          </a:xfrm>
          <a:prstGeom prst="rect">
            <a:avLst/>
          </a:prstGeom>
        </p:spPr>
      </p:pic>
    </p:spTree>
    <p:extLst>
      <p:ext uri="{BB962C8B-B14F-4D97-AF65-F5344CB8AC3E}">
        <p14:creationId xmlns:p14="http://schemas.microsoft.com/office/powerpoint/2010/main" val="13291114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2211</TotalTime>
  <Words>7376</Words>
  <Application>Microsoft Office PowerPoint</Application>
  <PresentationFormat>Widescreen</PresentationFormat>
  <Paragraphs>697</Paragraphs>
  <Slides>84</Slides>
  <Notes>60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84</vt:i4>
      </vt:variant>
    </vt:vector>
  </HeadingPairs>
  <TitlesOfParts>
    <vt:vector size="88" baseType="lpstr">
      <vt:lpstr>Arial</vt:lpstr>
      <vt:lpstr>Calibri</vt:lpstr>
      <vt:lpstr>Calibri Light</vt:lpstr>
      <vt:lpstr>Office Theme</vt:lpstr>
      <vt:lpstr>Developing a sustainable national infrastructure for assessment and management of genomic variation predisposing to haematological malignancies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of Responses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CUH (Cambridge University Hospital)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Drummond, James</dc:creator>
  <cp:lastModifiedBy>Sophie Allen</cp:lastModifiedBy>
  <cp:revision>176</cp:revision>
  <dcterms:created xsi:type="dcterms:W3CDTF">2022-05-26T10:42:22Z</dcterms:created>
  <dcterms:modified xsi:type="dcterms:W3CDTF">2023-02-02T15:57:30Z</dcterms:modified>
</cp:coreProperties>
</file>