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ink/ink11.xml" ContentType="application/inkml+xml"/>
  <Override PartName="/ppt/ink/ink12.xml" ContentType="application/inkml+xml"/>
  <Override PartName="/ppt/ink/ink13.xml" ContentType="application/inkml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ink/ink43.xml" ContentType="application/inkml+xml"/>
  <Override PartName="/ppt/ink/ink44.xml" ContentType="application/inkml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ink/ink52.xml" ContentType="application/inkml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ink/ink53.xml" ContentType="application/inkml+xml"/>
  <Override PartName="/ppt/ink/ink54.xml" ContentType="application/inkml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tags/tag26.xml" ContentType="application/vnd.openxmlformats-officedocument.presentationml.tags+xml"/>
  <Override PartName="/ppt/notesSlides/notesSlide25.xml" ContentType="application/vnd.openxmlformats-officedocument.presentationml.notesSlide+xml"/>
  <Override PartName="/ppt/tags/tag27.xml" ContentType="application/vnd.openxmlformats-officedocument.presentationml.tags+xml"/>
  <Override PartName="/ppt/notesSlides/notesSlide26.xml" ContentType="application/vnd.openxmlformats-officedocument.presentationml.notesSlide+xml"/>
  <Override PartName="/ppt/tags/tag28.xml" ContentType="application/vnd.openxmlformats-officedocument.presentationml.tags+xml"/>
  <Override PartName="/ppt/notesSlides/notesSlide27.xml" ContentType="application/vnd.openxmlformats-officedocument.presentationml.notesSlide+xml"/>
  <Override PartName="/ppt/tags/tag29.xml" ContentType="application/vnd.openxmlformats-officedocument.presentationml.tags+xml"/>
  <Override PartName="/ppt/notesSlides/notesSlide28.xml" ContentType="application/vnd.openxmlformats-officedocument.presentationml.notesSlide+xml"/>
  <Override PartName="/ppt/tags/tag30.xml" ContentType="application/vnd.openxmlformats-officedocument.presentationml.tags+xml"/>
  <Override PartName="/ppt/notesSlides/notesSlide29.xml" ContentType="application/vnd.openxmlformats-officedocument.presentationml.notesSlide+xml"/>
  <Override PartName="/ppt/tags/tag31.xml" ContentType="application/vnd.openxmlformats-officedocument.presentationml.tags+xml"/>
  <Override PartName="/ppt/notesSlides/notesSlide30.xml" ContentType="application/vnd.openxmlformats-officedocument.presentationml.notesSlide+xml"/>
  <Override PartName="/ppt/tags/tag32.xml" ContentType="application/vnd.openxmlformats-officedocument.presentationml.tags+xml"/>
  <Override PartName="/ppt/notesSlides/notesSlide31.xml" ContentType="application/vnd.openxmlformats-officedocument.presentationml.notesSlide+xml"/>
  <Override PartName="/ppt/tags/tag33.xml" ContentType="application/vnd.openxmlformats-officedocument.presentationml.tags+xml"/>
  <Override PartName="/ppt/notesSlides/notesSlide32.xml" ContentType="application/vnd.openxmlformats-officedocument.presentationml.notesSlide+xml"/>
  <Override PartName="/ppt/tags/tag34.xml" ContentType="application/vnd.openxmlformats-officedocument.presentationml.tags+xml"/>
  <Override PartName="/ppt/notesSlides/notesSlide33.xml" ContentType="application/vnd.openxmlformats-officedocument.presentationml.notesSlide+xml"/>
  <Override PartName="/ppt/tags/tag35.xml" ContentType="application/vnd.openxmlformats-officedocument.presentationml.tags+xml"/>
  <Override PartName="/ppt/notesSlides/notesSlide34.xml" ContentType="application/vnd.openxmlformats-officedocument.presentationml.notesSlide+xml"/>
  <Override PartName="/ppt/tags/tag36.xml" ContentType="application/vnd.openxmlformats-officedocument.presentationml.tags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4"/>
  </p:sldMasterIdLst>
  <p:notesMasterIdLst>
    <p:notesMasterId r:id="rId42"/>
  </p:notesMasterIdLst>
  <p:sldIdLst>
    <p:sldId id="2145708115" r:id="rId5"/>
    <p:sldId id="2145708091" r:id="rId6"/>
    <p:sldId id="2145708092" r:id="rId7"/>
    <p:sldId id="2145708093" r:id="rId8"/>
    <p:sldId id="2145708094" r:id="rId9"/>
    <p:sldId id="2145708095" r:id="rId10"/>
    <p:sldId id="2145708096" r:id="rId11"/>
    <p:sldId id="2145708097" r:id="rId12"/>
    <p:sldId id="2145708098" r:id="rId13"/>
    <p:sldId id="2145708099" r:id="rId14"/>
    <p:sldId id="2145708100" r:id="rId15"/>
    <p:sldId id="2145708101" r:id="rId16"/>
    <p:sldId id="2145708102" r:id="rId17"/>
    <p:sldId id="2145708103" r:id="rId18"/>
    <p:sldId id="1022" r:id="rId19"/>
    <p:sldId id="1016" r:id="rId20"/>
    <p:sldId id="2145708104" r:id="rId21"/>
    <p:sldId id="1023" r:id="rId22"/>
    <p:sldId id="2145708105" r:id="rId23"/>
    <p:sldId id="2145708106" r:id="rId24"/>
    <p:sldId id="1019" r:id="rId25"/>
    <p:sldId id="1018" r:id="rId26"/>
    <p:sldId id="1015" r:id="rId27"/>
    <p:sldId id="2145708107" r:id="rId28"/>
    <p:sldId id="2145708108" r:id="rId29"/>
    <p:sldId id="2145708109" r:id="rId30"/>
    <p:sldId id="984" r:id="rId31"/>
    <p:sldId id="983" r:id="rId32"/>
    <p:sldId id="2145708110" r:id="rId33"/>
    <p:sldId id="1011" r:id="rId34"/>
    <p:sldId id="2145708111" r:id="rId35"/>
    <p:sldId id="1012" r:id="rId36"/>
    <p:sldId id="1013" r:id="rId37"/>
    <p:sldId id="1014" r:id="rId38"/>
    <p:sldId id="1017" r:id="rId39"/>
    <p:sldId id="2145708112" r:id="rId40"/>
    <p:sldId id="2145708116" r:id="rId41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Background" id="{3668F633-24EA-4272-A074-15C697C22A7E}">
          <p14:sldIdLst>
            <p14:sldId id="2145708115"/>
            <p14:sldId id="2145708091"/>
            <p14:sldId id="2145708092"/>
            <p14:sldId id="2145708093"/>
            <p14:sldId id="2145708094"/>
            <p14:sldId id="2145708095"/>
            <p14:sldId id="2145708096"/>
            <p14:sldId id="2145708097"/>
            <p14:sldId id="2145708098"/>
            <p14:sldId id="2145708099"/>
            <p14:sldId id="2145708100"/>
            <p14:sldId id="2145708101"/>
            <p14:sldId id="2145708102"/>
            <p14:sldId id="2145708103"/>
            <p14:sldId id="1022"/>
            <p14:sldId id="1016"/>
            <p14:sldId id="2145708104"/>
            <p14:sldId id="1023"/>
            <p14:sldId id="2145708105"/>
            <p14:sldId id="2145708106"/>
            <p14:sldId id="1019"/>
            <p14:sldId id="1018"/>
            <p14:sldId id="1015"/>
            <p14:sldId id="2145708107"/>
            <p14:sldId id="2145708108"/>
            <p14:sldId id="2145708109"/>
            <p14:sldId id="984"/>
            <p14:sldId id="983"/>
            <p14:sldId id="2145708110"/>
            <p14:sldId id="1011"/>
            <p14:sldId id="2145708111"/>
            <p14:sldId id="1012"/>
            <p14:sldId id="1013"/>
            <p14:sldId id="1014"/>
            <p14:sldId id="1017"/>
            <p14:sldId id="2145708112"/>
            <p14:sldId id="214570811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5EB8"/>
    <a:srgbClr val="64B6EE"/>
    <a:srgbClr val="06C0AE"/>
    <a:srgbClr val="00C5C0"/>
    <a:srgbClr val="009999"/>
    <a:srgbClr val="00CC99"/>
    <a:srgbClr val="0033CC"/>
    <a:srgbClr val="FFFF99"/>
    <a:srgbClr val="0000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89377" autoAdjust="0"/>
  </p:normalViewPr>
  <p:slideViewPr>
    <p:cSldViewPr snapToGrid="0">
      <p:cViewPr varScale="1">
        <p:scale>
          <a:sx n="96" d="100"/>
          <a:sy n="96" d="100"/>
        </p:scale>
        <p:origin x="1068" y="84"/>
      </p:cViewPr>
      <p:guideLst>
        <p:guide orient="horz" pos="2160"/>
        <p:guide pos="3840"/>
      </p:guideLst>
    </p:cSldViewPr>
  </p:slid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313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04T12:46:32.934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43,'1313'0,"-1297"-1,0 0,0-2,20-5,35-4,5 0,-53 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04T13:56:52.747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32,'60'-1,"97"-14,-59 5,-1 5,102 7,-49 1,975-3,-1102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04T12:48:11.960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0,'306'20,"-177"-11,138-9,-103-3,-142 3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04T12:48:13.261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1,'5'0,"5"0,11 0,5 0,4 0,0 0,1 0,-2 0,-1 0,0 0,-1 0,-1 0,-4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04T12:48:21.187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75,'12'1,"1"0,-1 1,19 5,27 5,145-10,-4-1,-115 11,-54-6,48 2,99 5,28 1,-16-1,-20-1,-128-11,-2-2,-1 3,1 1,37 8,-24-3,0-3,0-2,88-6,-30 0,3077 3,-3152-2,66-11,-22 0,-10 5,128-9,-157 17,1-2,60-11,79-14,-137 21,70 0,-70 5,73-11,-62 4,97 0,18-2,-46-1,197 8,-153 6,986-3,-1100-3,88-15,-113 13,32-12,-42 12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04T12:48:59.957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0,'109'2,"123"17,-135-11,155-7,-108-4,385 3,-507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04T12:49:01.404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0,'0'5,"4"1,7 0,5-2,4 0,4-2,1-1,2-1,1 5,-1 0,0 1,0-2,0-1,-1-1,1-1,-1-1,0 0,-4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04T12:49:03.166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2,'154'-2,"165"5,-135 19,-157-18,34 7,-36-6,0 0,35 0,238-6,-276 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04T12:49:05.845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0,'0'1,"0"1,1-1,-1 0,1 0,0 0,-1 0,1 0,0 0,0 0,-1 0,1 0,0 0,0-1,0 1,0 0,0-1,0 1,0 0,1-1,-1 1,0-1,0 0,0 1,0-1,1 0,-1 0,2 0,40 5,-38-5,181 0,25 2,-122 10,-57-6,61 3,21-9,266 14,-230-2,191-11,-152-4,414 3,-581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04T12:49:13.641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1 186,'29'-1,"-1"-2,30-6,-28 3,50-2,949 6,-500 5,1559-3,-2058-2,48-8,13-2,620 7,-385 8,597-3,-905-1,-1-1,1-1,20-5,28-5,481-13,-379 12,-112 7,59 1,390-13,-380 11,67-6,-78 4,196 8,-147 4,1450-2,-1340 13,13 1,479-15,-747 2,-1 1,30 7,26 2,548-5,-348-9,1374 3,-1620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04T12:49:16.261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1,'3507'0,"-3279"13,-12 0,1462-11,-815-5,-689 17,-14-1,347-14,-492 2,-1 0,0 0,21 7,-12-3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04T12:46:34.911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1,'5'0,"5"0,6 0,5 0,2 0,3 0,1 0,1 0,-1 0,0 0,0 0,-1 0,1 0,-1 0,0 0,1 0,-1 0,-5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04T13:57:45.844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81,'22'-1,"-1"-1,26-6,19-2,192 6,-10 1,-26-22,-133 17,209-11,-237 19,-36 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04T13:57:47.328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0,'4'0,"11"0,7 0,9 0,3 0,5 0,1 0,1 0,0 0,-4 0,-3 0,-4 0,-1 0,-7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04T13:57:52.159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0,'2541'0,"-2510"2,56 9,-55-5,53 2,832-9,-894 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04T13:57:59.245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29,'1196'0,"-1023"-14,1 0,4485 15,-4628 0,59 12,-59-8,0-1,34 1,333 7,-1 0,-262-13,177 3,-177 11,43 1,539-15,-697 0,0-2,0 0,0-1,34-11,12-3,-38 12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04T13:58:02.816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59,'5423'0,"-5404"-1,0-1,36-9,-34 7,0 0,26-1,41 4,-47 2,1-2,-1-1,47-10,-32 4,0 2,0 3,87 7,-29-1,940-3,-1030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04T13:58:05.542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1,'1'1,"-1"0,1 0,-1 0,1 1,-1-1,1 0,0 0,0 0,-1 0,1 0,0 0,0-1,0 1,0 0,0 0,0-1,0 1,0 0,3 0,26 12,-27-12,33 11,65 11,-27-7,-18-2,2-2,-1-3,109 4,571-15,-700-1,0-1,-1-2,1-2,-1-1,47-19,33-7,-86 27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04T12:51:09.495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0,'0'2,"1"-1,-1 0,1 0,-1 0,1 0,0 0,-1 0,1 0,0 0,0 0,0 0,-1 0,1 0,0-1,0 1,1 0,-1-1,0 1,0-1,0 1,0-1,0 1,1-1,-1 0,0 0,0 1,2-1,40 4,-38-3,438 2,-227-6,-111 3,-83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04T12:51:10.851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1,'24'1,"0"2,0 1,0 0,26 10,-25-7,0 0,0-2,43 3,62-9,-107 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04T12:51:12.866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11,'734'0,"-686"-4,-32-2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04T12:51:14.578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1,'5'0,"5"0,6 0,4 0,4 0,2 0,1 0,0 0,1 0,-1 0,0 0,-1 0,1 0,-1 0,0 0,-4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04T12:46:45.516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1 216,'291'-23,"-229"16,763-17,-561 26,285-2,-529-1,0-1,34-8,-32 5,0 1,23 0,124-13,-76 6,-23 0,18-2,551 10,-325 6,221-3,-501-2,0-2,0-1,38-11,-35 8,0 0,50-2,-25 8,-16 2,-1-2,49-10,-29 4,-1 2,1 3,71 7,-10-1,2990-3,-3072 2,0 3,-1 2,55 15,52 8,-5-11,180 1,1311-22,-859 4,-598 11,-16 1,555-13,-345-3,-340 4,56 10,-55-7,52 3,779-9,-829 3,63 11,-32-2,67 13,-90-14,-1-2,84 4,-98-11,0 3,0 0,42 13,-41-10,0 0,1-2,33 2,39-9,55 3,-87 12,-52-8,0-2,29 3,647-4,-339-5,61 3,-397 1,0 2,34 6,-33-4,1-1,23 1,685-3,-355-5,670 3,-1019-2,0-1,-1-2,0 0,0-2,34-13,30-8,-50 17,-13 4,51-9,-54 14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04T12:51:17.216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3,'264'-3,"284"6,-378 10,83 1,-230-14,1 1,-1 1,45 10,-23-5,0-2,0-2,1-1,50-6,10 1,469 3,-552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04T12:51:26.219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0,'1473'0,"-1442"2,57 9,-55-5,46 2,175 12,-140-12,148-8,-105-2,209 2,-344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04T12:51:35.949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1,'7857'0,"-7831"1,0 2,27 6,41 3,302-10,-205-3,-168 2,-1 2,0 0,1 2,28 9,-27-7,1 0,-1-2,34 3,4-7,-36-1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04T13:59:43.596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1 227,'238'-2,"253"5,-366 9,34 2,8-16,131 4,-100 23,-128-15,-27-3,81 3,2285-12,-1309 3,-1070-2,58-12,-57 8,55-4,-85 9,30 1,0-2,1-2,41-8,-30 4,0 2,1 1,79 5,-75 1,0-2,90-13,-74 5,0 3,130 5,-71 3,2678-3,-2614-14,6 0,-150 15,92 0,144-17,-139 5,186 9,-149 5,-105-3,136-17,-50-1,-65 9,36 0,143 9,13-1,-132-11,65-3,-171 14,58-10,39-2,-1 0,-10-1,-13 2,-78 6,43-1,559 7,-634 0,-1 0,0-1,1-1,-1 0,12-3,-5-1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04T12:53:24.611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54,'171'2,"185"-5,-250-10,-60 7,63-2,-57 8,4 2,1-3,91-14,-70 5,-55 9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04T12:53:26.693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57,'1'-1,"-1"0,1 0,0 0,0 0,-1 0,1-1,0 2,0-1,0 0,0 0,0 0,0 0,0 0,0 1,0-1,1 1,-1-1,0 1,0-1,3 0,31-10,-30 10,31-7,0 1,0 2,49-1,117 8,-71 1,643-3,-751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04T12:53:28.140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48,'0'-5,"5"0,10-1,7 2,8 0,9 2,2 1,-2-4,-3-1,-3 1,-7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04T12:53:29.580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1,'4'0,"11"0,7 0,4 0,2 0,1 0,0 0,-5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04T12:53:36.987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73,'839'0,"-816"1,0 2,30 6,37 3,684-8,-401-7,1397 3,-1747 1,0 1,32 8,40 3,553-10,-327-5,-296 0,0 0,27-7,34-2,521 5,-328 9,2150-3,-2402-1,0-2,28-6,42-3,436 9,-274 5,-236-3,1-2,-1-1,0 0,30-11,-29 8,0 1,0 1,46-4,-38 8,0-2,34-7,-43 5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04T12:53:39.892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0,'200'14,"-2"-1,2181-13,-1088-1,-1277 1,-1 1,1 0,-1 1,17 4,-10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04T12:46:59.758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1,'0'1,"0"0,1 0,-1-1,1 1,-1 0,0 0,1 0,-1 0,1 0,0-1,-1 1,1 0,0-1,-1 1,1 0,0-1,0 1,-1-1,1 1,0-1,0 1,0-1,0 0,0 1,0-1,0 0,1 0,31 6,-29-6,199 2,-14-1,-162 3,0 1,41 12,17 4,-63-17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04T12:53:43.348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54,'53'4,"1"1,98 24,-30-4,76 5,1-8,219-4,-368-16,73 12,-49-4,1 0,-31-3,71 1,2394-9,-2343-12,-17 0,-31 0,-81 7,52-1,82-6,-14 1,463-31,-567 38,288-16,528-17,-465 25,6 1,3089 13,-3308-15,9 0,1543 15,-1714-1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04T12:53:47.381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80,'359'-2,"396"5,-538 10,70 1,-221-12,66 11,-102-9,86 4,150-8,-106-2,-16-1,155 7,-196 7,57 4,1153-13,-639-4,1010 2,-1636-3,54-8,34-3,854 12,-482 5,371-3,-845-2,53-9,20-1,194-10,176 14,-276 10,2505-2,-2600-3,0-6,0-4,109-28,-153 30,-38 9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04T12:53:50.498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0,'4964'0,"-4911"3,53 8,49 3,105-1,17 0,5329-14,-5589 2,-1 0,1 2,19 5,45 5,71-9,118 8,-180-1,266 16,-192-15,4 2,140-15,-284 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04T15:28:54.793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1,'1331'0,"-1309"1,0 1,33 8,-31-5,47 3,791-6,-419-5,525 3,-946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08T12:17:20.554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1,'31'1,"58"11,-58-6,57 2,-66-7,0 2,28 6,-27-4,45 3,383-9,-404-4,-30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04T15:56:03.696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4,'1441'0,"-1421"2,0 0,34 8,-32-6,-1 0,25 1,76 8,-83-7,61 2,-47-9,-15 0,0 1,-1 2,70 12,-62-6,0-3,0-2,1-2,50-5,10 2,-104 2,32-1,-1 2,0 1,59 12,-51-7,-1-2,2-2,-1-2,55-4,0 0,899 3,-976-1,0-1,37-8,-35 5,-1 1,28-1,4 4,-6 0,0-1,46-9,9 0,-68 8,53-10,25-2,-24 4,-19 3,0 3,118 6,-62 1,5506-2,-5600 2,55 10,-53-7,46 3,-33-8,3 0,-1 3,61 9,-46-3,1-4,-1-2,72-6,-12 0,1241 3,-1332 1,56 11,-56-6,55 2,85-11,129 5,-212 11,-57-7,60 2,616-9,-677 0,58-11,-57 6,55-2,1359 7,-664 3,-751-1,58 11,-57-6,56 2,-29-7,119-3,-93-18,-65 16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04T15:56:09.523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1,'1886'0,"-1848"1,57 11,-57-5,54 0,696-8,-760 3,56 10,-54-7,45 3,-12-7,-11-1,0 2,59 10,-42-3,1-4,132-5,-72-3,1546 3,-1657-1,1-1,35-9,-34 6,0 2,26-3,645 5,-336 3,3127-2,-3452-1,56-11,-55 6,53-2,-82 8,10 1,0-2,0 0,0 0,26-7,-22 3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08T12:20:06.999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47,'16'-1,"0"0,0-2,19-5,38-4,159 12,41-2,-209-13,-47 10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08T12:20:10.228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0,'795'0,"-773"0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08T12:20:12.865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0,'531'0,"-521"0,0 1,0 0,-1 1,1-1,9 5,-2-1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04T12:47:01.732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82,'25'-1,"0"-2,49-12,4 0,369-22,-384 33,596-3,-373 10,101-3,-365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10T18:00:21.912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0 111,'102'2,"112"-5,-144-10,-51 8,-1 2,32-3,3 5,-8 0,1-1,46-9,144-16,-170 19,0 3,124 6,-67 2,-63-1,72 14,-63-7,-29-3,40 13,-52-11,1-2,-1 0,54 2,-56-8,0 1,0 2,39 7,-20-2,1-3,-1-2,91-6,-36 1,23 4,131-5,-207-3,53-14,-65 11,1 2,0 2,49-2,1341 9,-808-3,-598 0,-1-1,36-8,-34 6,0 0,26-1,662 3,-344 4,-275-1,-11 1,134-15,-67 0,253 8,-209 8,291-3,-461 1,-1 1,36 8,-35-6,2 0,24 1,76 8,-82-7,59 2,-72-9,6 0,-1 2,1 1,-1 1,32 8,-24-4,1-2,0-2,0-1,56-6,-1 2,1345 2,-1423-1,1-1,0-1,18-5,-16 3,-1 1,28-1,-16 2,0-1,0-1,42-13,-34 7,-11 6,-1 1,1 2,0 0,32 4,-31-1,1-1,-1-2,44-7,-8-1,1 3,0 3,102 7,-41 0,422-3,-530 1,0 1,34 8,-33-6,1 0,24 1,-19-2,0 0,-1 2,40 13,23 4,-69-19,27 7,1-3,74 2,-83-9,0 1,66 12,-61-6,0-3,51-2,-51-2,1 2,50 9,-32-2,1-4,0-2,67-7,-8 2,741 2,-844-1,0-1,34-9,-33 7,1 0,24-1,33 4,-46 2,1-1,0-1,-1-3,0 0,0-2,45-14,48-16,-7 3,-95 25,1 2,-1 0,1 2,42-2,106 7,-65 2,9-6,132 6,-179 10,-50-9,-1 0,29 1,161-5,-186-1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10T18:00:29.422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54,'0'2,"1"-1,0 1,0 0,0-1,0 1,1 0,-1-1,0 0,1 1,-1-1,1 0,-1 1,1-1,0 0,-1 0,1 0,0-1,0 1,3 1,39 13,-6-8,0-2,0-1,1-2,-1-2,40-4,24 1,841 3,-900-3,0-1,59-15,-73 14,24-5,0 4,96-1,-94 5,69-12,-42 3,-1 1,-38 3,68-1,465 9,-545 0,57 11,-57-6,55 2,-63-8,8 0,1 0,-1 3,46 8,-50-6,0-1,1-2,45-1,-44-2,0 1,0 2,33 6,4 2,1-3,0-3,101-7,-39 1,-87 2,20-1,0 3,87 13,18 1,-32-5,-14 0,-70-9,51 11,-38-5,1-3,128-6,-70-1,1756 2,-1846 1,56 11,-56-6,54 2,934-9,-1004 2,0 1,0 0,18 6,36 4,-50-10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10T17:31:05.696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33,'0'-1,"0"0,0 0,0 0,1 1,-1-1,0 0,1 0,-1 0,1 1,-1-1,1 0,0 1,-1-1,1 0,-1 1,1-1,0 1,0-1,-1 1,1-1,0 1,0-1,0 1,-1 0,1 0,0-1,0 1,0 0,0 0,0 0,0 0,-1 0,1 0,0 0,0 0,1 1,40 4,-34-4,78 15,-54-9,0-1,58 2,303-9,-373 0,0-1,34-8,-33 5,1 1,24-1,32 5,-44 1,0-2,1-1,57-11,-48 6,1 2,0 1,1 3,51 5,8-1,3378-3,-3463 1,-1 1,36 8,-34-5,0-2,25 2,455-3,-242-4,-228 0,56-10,-55 7,55-3,1355 7,-659 3,-760-1,0 1,32 8,26 2,-58-11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04T13:43:17.549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0,'918'0,"-899"1,-1 1,0 1,19 5,-25-6,11 3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04T13:43:35.362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1,'813'0,"-795"1,1 1,-1 0,18 6,-23-5,10 2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04T16:02:08.308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1,'1991'0,"-1968"0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04T16:02:10.756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27,'851'0,"-816"-1,57-11,-56 6,52-2,146 10,-211-2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04T16:02:13.744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53,'2904'0,"-2884"-1,0-1,36-9,-34 7,0 0,25-1,315 4,-173 2,-168-2,0-1,31-7,10-2,-40 9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04T16:02:15.717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1,'217'13,"-19"0,723-13,-898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04T16:02:18.322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29,'111'1,"405"-18,-345 5,184 11,-157 4,546-3,-722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04T12:47:46.393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85,'66'-4,"-1"-3,1-2,82-23,-72 15,-27 9,1 3,-1 3,85 5,-25 0,-87-4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04T16:02:24.449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0,'3500'0,"-3296"14,-4 0,663-15,-820 3,51 8,25 3,413-11,-276-4,-231 2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04T16:02:26.322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0,'1572'0,"-1550"0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04T16:02:30.563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1,'5'1,"0"1,0-1,0 1,0 1,0-1,0 1,-1-1,6 5,11 6,55 17,139 37,-198-62,47 10,0-2,1-4,71 2,199-10,-149-4,1730 3,-1894 1,0 1,31 8,34 2,546-8,-325-7,-285 3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04T16:02:37.376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3,'94'-1,"-7"-1,0 5,89 12,-93-6,0-3,113-8,-57 0,1196 2,-1311 1,-1 2,1 1,-1 0,28 10,-27-7,0 0,1-2,44 3,474-7,-247-3,-265 4,56 9,-55-5,54 2,1379-9,-1442 1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04T16:02:42.346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0,'685'0,"-660"2,1 0,31 8,-29-5,47 4,782-8,-419-3,2033 2,-2456 1,0 0,0 2,19 4,20 4,-33-9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04T16:02:53.205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0,'8'1,"1"0,-1 1,0 0,14 5,25 5,298-7,-188-8,706 3,-840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04T12:47:47.529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0,'4'0,"6"0,6 0,5 0,7 4,4 2,0 0,0-2,-1-1,-2-1,-6 4,-6 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04T12:50:49.473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29,'1'-2,"-1"1,1 0,-1 0,1 0,-1 0,1 0,0 0,0 0,-1 0,1 0,0 0,0 0,0 0,0 1,0-1,0 0,0 1,0-1,1 1,-1-1,0 1,0-1,0 1,1 0,-1 0,0 0,2-1,41-3,-39 3,483-2,-250 6,-205-3,46-1,139 17,-168-10,1-3,54-3,52 2,-71 11,-54-7,48 2,773-6,-416-5,-308 1,138 5,-184 9,-54-6,50 2,-64-8,234 15,-139-4,204-9,-154-4,606 2,-598 13,7 0,2832-16,-1563 6,-1413-5,56-10,-55 7,53-3,-5 8,-26 1,1-2,97-14,-109 8,0 3,56 1,-55 3,0-2,49-8,-40 3,0 2,98 5,-68 1,-61-1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04T13:56:50.641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2,'120'-1,"131"3,-141 11,-66-7,62 2,-55-9,-29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60C0DE-49F9-47B2-93CF-F85B168BEB2C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0DAFD9-5787-4B85-8131-46701AE9B3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4247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B016ED-5402-4B94-8C37-07CCEA9D9E6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61684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B016ED-5402-4B94-8C37-07CCEA9D9E63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41820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B016ED-5402-4B94-8C37-07CCEA9D9E63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03150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B016ED-5402-4B94-8C37-07CCEA9D9E63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21431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B016ED-5402-4B94-8C37-07CCEA9D9E63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62994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B016ED-5402-4B94-8C37-07CCEA9D9E63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53187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B016ED-5402-4B94-8C37-07CCEA9D9E63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13670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B016ED-5402-4B94-8C37-07CCEA9D9E63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37984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B016ED-5402-4B94-8C37-07CCEA9D9E63}" type="slidenum">
              <a:rPr lang="en-GB" smtClean="0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22878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B016ED-5402-4B94-8C37-07CCEA9D9E63}" type="slidenum">
              <a:rPr lang="en-GB" smtClean="0"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64205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B016ED-5402-4B94-8C37-07CCEA9D9E63}" type="slidenum">
              <a:rPr lang="en-GB" smtClean="0"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2122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B016ED-5402-4B94-8C37-07CCEA9D9E6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35321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B016ED-5402-4B94-8C37-07CCEA9D9E63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41367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B016ED-5402-4B94-8C37-07CCEA9D9E63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65239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B016ED-5402-4B94-8C37-07CCEA9D9E63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60260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B016ED-5402-4B94-8C37-07CCEA9D9E63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30971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B016ED-5402-4B94-8C37-07CCEA9D9E63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20343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B016ED-5402-4B94-8C37-07CCEA9D9E63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15496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B016ED-5402-4B94-8C37-07CCEA9D9E63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48151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B016ED-5402-4B94-8C37-07CCEA9D9E63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148043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B016ED-5402-4B94-8C37-07CCEA9D9E63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437134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B016ED-5402-4B94-8C37-07CCEA9D9E63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9026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B016ED-5402-4B94-8C37-07CCEA9D9E6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268537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B016ED-5402-4B94-8C37-07CCEA9D9E63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638078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B016ED-5402-4B94-8C37-07CCEA9D9E63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890675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B016ED-5402-4B94-8C37-07CCEA9D9E63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790010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B016ED-5402-4B94-8C37-07CCEA9D9E63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489993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B016ED-5402-4B94-8C37-07CCEA9D9E63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97688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B016ED-5402-4B94-8C37-07CCEA9D9E63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16335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B016ED-5402-4B94-8C37-07CCEA9D9E6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75796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B016ED-5402-4B94-8C37-07CCEA9D9E6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54838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B016ED-5402-4B94-8C37-07CCEA9D9E6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63131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B016ED-5402-4B94-8C37-07CCEA9D9E6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66019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B016ED-5402-4B94-8C37-07CCEA9D9E6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86219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B016ED-5402-4B94-8C37-07CCEA9D9E63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8319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1737" y="922066"/>
            <a:ext cx="11608526" cy="1855968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9644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88274"/>
            <a:ext cx="10515600" cy="802414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9708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905691"/>
            <a:ext cx="2628900" cy="5271272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905691"/>
            <a:ext cx="7734300" cy="52712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321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88274"/>
            <a:ext cx="10515600" cy="863374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8195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234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79566"/>
            <a:ext cx="10515600" cy="811122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3421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853440"/>
            <a:ext cx="10515600" cy="83724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854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53440"/>
            <a:ext cx="10515600" cy="837248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2643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1005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1659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019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29" name="Straight Connector 8"/>
          <p:cNvCxnSpPr>
            <a:cxnSpLocks noChangeShapeType="1"/>
          </p:cNvCxnSpPr>
          <p:nvPr/>
        </p:nvCxnSpPr>
        <p:spPr bwMode="auto">
          <a:xfrm>
            <a:off x="0" y="814207"/>
            <a:ext cx="12192000" cy="0"/>
          </a:xfrm>
          <a:prstGeom prst="line">
            <a:avLst/>
          </a:prstGeom>
          <a:ln w="28575">
            <a:solidFill>
              <a:srgbClr val="005EB8"/>
            </a:solidFill>
            <a:headEnd/>
            <a:tailEnd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030" name="Rectangle 10"/>
          <p:cNvSpPr>
            <a:spLocks noChangeArrowheads="1"/>
          </p:cNvSpPr>
          <p:nvPr/>
        </p:nvSpPr>
        <p:spPr bwMode="auto">
          <a:xfrm>
            <a:off x="0" y="6207585"/>
            <a:ext cx="12192000" cy="115887"/>
          </a:xfrm>
          <a:prstGeom prst="rect">
            <a:avLst/>
          </a:prstGeom>
          <a:solidFill>
            <a:srgbClr val="005EB8"/>
          </a:solidFill>
          <a:ln>
            <a:solidFill>
              <a:srgbClr val="005EB8"/>
            </a:solidFill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endParaRPr lang="en-GB" altLang="en-US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04" y="6353761"/>
            <a:ext cx="2897435" cy="371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6028" y="6353761"/>
            <a:ext cx="2302525" cy="431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906" y="6353761"/>
            <a:ext cx="1350825" cy="47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398" y="6353761"/>
            <a:ext cx="1618963" cy="361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/>
          <p:nvPr userDrawn="1"/>
        </p:nvPicPr>
        <p:blipFill>
          <a:blip r:embed="rId17"/>
          <a:stretch>
            <a:fillRect/>
          </a:stretch>
        </p:blipFill>
        <p:spPr>
          <a:xfrm>
            <a:off x="9816028" y="62761"/>
            <a:ext cx="2225205" cy="67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882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13" Type="http://schemas.openxmlformats.org/officeDocument/2006/relationships/customXml" Target="../ink/ink30.xml"/><Relationship Id="rId18" Type="http://schemas.openxmlformats.org/officeDocument/2006/relationships/image" Target="../media/image108.png"/><Relationship Id="rId3" Type="http://schemas.openxmlformats.org/officeDocument/2006/relationships/notesSlide" Target="../notesSlides/notesSlide9.xml"/><Relationship Id="rId7" Type="http://schemas.openxmlformats.org/officeDocument/2006/relationships/customXml" Target="../ink/ink27.xml"/><Relationship Id="rId12" Type="http://schemas.openxmlformats.org/officeDocument/2006/relationships/image" Target="../media/image105.png"/><Relationship Id="rId17" Type="http://schemas.openxmlformats.org/officeDocument/2006/relationships/customXml" Target="../ink/ink32.xml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07.png"/><Relationship Id="rId20" Type="http://schemas.openxmlformats.org/officeDocument/2006/relationships/image" Target="../media/image109.png"/><Relationship Id="rId1" Type="http://schemas.openxmlformats.org/officeDocument/2006/relationships/tags" Target="../tags/tag10.xml"/><Relationship Id="rId6" Type="http://schemas.openxmlformats.org/officeDocument/2006/relationships/image" Target="../media/image102.png"/><Relationship Id="rId11" Type="http://schemas.openxmlformats.org/officeDocument/2006/relationships/customXml" Target="../ink/ink29.xml"/><Relationship Id="rId5" Type="http://schemas.openxmlformats.org/officeDocument/2006/relationships/customXml" Target="../ink/ink26.xml"/><Relationship Id="rId15" Type="http://schemas.openxmlformats.org/officeDocument/2006/relationships/customXml" Target="../ink/ink31.xml"/><Relationship Id="rId10" Type="http://schemas.openxmlformats.org/officeDocument/2006/relationships/image" Target="../media/image104.png"/><Relationship Id="rId19" Type="http://schemas.openxmlformats.org/officeDocument/2006/relationships/customXml" Target="../ink/ink33.xml"/><Relationship Id="rId4" Type="http://schemas.openxmlformats.org/officeDocument/2006/relationships/image" Target="../media/image13.png"/><Relationship Id="rId9" Type="http://schemas.openxmlformats.org/officeDocument/2006/relationships/customXml" Target="../ink/ink28.xml"/><Relationship Id="rId14" Type="http://schemas.openxmlformats.org/officeDocument/2006/relationships/image" Target="../media/image10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13" Type="http://schemas.openxmlformats.org/officeDocument/2006/relationships/customXml" Target="../ink/ink38.xml"/><Relationship Id="rId18" Type="http://schemas.openxmlformats.org/officeDocument/2006/relationships/image" Target="../media/image116.png"/><Relationship Id="rId3" Type="http://schemas.openxmlformats.org/officeDocument/2006/relationships/notesSlide" Target="../notesSlides/notesSlide10.xml"/><Relationship Id="rId21" Type="http://schemas.openxmlformats.org/officeDocument/2006/relationships/customXml" Target="../ink/ink42.xml"/><Relationship Id="rId7" Type="http://schemas.openxmlformats.org/officeDocument/2006/relationships/customXml" Target="../ink/ink35.xml"/><Relationship Id="rId12" Type="http://schemas.openxmlformats.org/officeDocument/2006/relationships/image" Target="../media/image113.png"/><Relationship Id="rId17" Type="http://schemas.openxmlformats.org/officeDocument/2006/relationships/customXml" Target="../ink/ink40.xml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15.png"/><Relationship Id="rId20" Type="http://schemas.openxmlformats.org/officeDocument/2006/relationships/image" Target="../media/image117.png"/><Relationship Id="rId1" Type="http://schemas.openxmlformats.org/officeDocument/2006/relationships/tags" Target="../tags/tag11.xml"/><Relationship Id="rId6" Type="http://schemas.openxmlformats.org/officeDocument/2006/relationships/image" Target="../media/image110.png"/><Relationship Id="rId11" Type="http://schemas.openxmlformats.org/officeDocument/2006/relationships/customXml" Target="../ink/ink37.xml"/><Relationship Id="rId5" Type="http://schemas.openxmlformats.org/officeDocument/2006/relationships/customXml" Target="../ink/ink34.xml"/><Relationship Id="rId15" Type="http://schemas.openxmlformats.org/officeDocument/2006/relationships/customXml" Target="../ink/ink39.xml"/><Relationship Id="rId10" Type="http://schemas.openxmlformats.org/officeDocument/2006/relationships/image" Target="../media/image112.png"/><Relationship Id="rId19" Type="http://schemas.openxmlformats.org/officeDocument/2006/relationships/customXml" Target="../ink/ink41.xml"/><Relationship Id="rId4" Type="http://schemas.openxmlformats.org/officeDocument/2006/relationships/image" Target="../media/image13.png"/><Relationship Id="rId9" Type="http://schemas.openxmlformats.org/officeDocument/2006/relationships/customXml" Target="../ink/ink36.xml"/><Relationship Id="rId14" Type="http://schemas.openxmlformats.org/officeDocument/2006/relationships/image" Target="../media/image114.png"/><Relationship Id="rId22" Type="http://schemas.openxmlformats.org/officeDocument/2006/relationships/image" Target="../media/image1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44.xml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2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6" Type="http://schemas.openxmlformats.org/officeDocument/2006/relationships/customXml" Target="../ink/ink4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46.xml"/><Relationship Id="rId13" Type="http://schemas.openxmlformats.org/officeDocument/2006/relationships/image" Target="../media/image20.png"/><Relationship Id="rId18" Type="http://schemas.openxmlformats.org/officeDocument/2006/relationships/customXml" Target="../ink/ink51.xml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25.png"/><Relationship Id="rId12" Type="http://schemas.openxmlformats.org/officeDocument/2006/relationships/customXml" Target="../ink/ink48.xml"/><Relationship Id="rId17" Type="http://schemas.openxmlformats.org/officeDocument/2006/relationships/image" Target="../media/image130.png"/><Relationship Id="rId2" Type="http://schemas.openxmlformats.org/officeDocument/2006/relationships/slideLayout" Target="../slideLayouts/slideLayout1.xml"/><Relationship Id="rId16" Type="http://schemas.openxmlformats.org/officeDocument/2006/relationships/customXml" Target="../ink/ink50.xml"/><Relationship Id="rId1" Type="http://schemas.openxmlformats.org/officeDocument/2006/relationships/tags" Target="../tags/tag13.xml"/><Relationship Id="rId6" Type="http://schemas.openxmlformats.org/officeDocument/2006/relationships/customXml" Target="../ink/ink45.xml"/><Relationship Id="rId11" Type="http://schemas.openxmlformats.org/officeDocument/2006/relationships/image" Target="../media/image19.png"/><Relationship Id="rId5" Type="http://schemas.openxmlformats.org/officeDocument/2006/relationships/image" Target="../media/image18.png"/><Relationship Id="rId15" Type="http://schemas.openxmlformats.org/officeDocument/2006/relationships/image" Target="../media/image21.png"/><Relationship Id="rId10" Type="http://schemas.openxmlformats.org/officeDocument/2006/relationships/customXml" Target="../ink/ink47.xml"/><Relationship Id="rId19" Type="http://schemas.openxmlformats.org/officeDocument/2006/relationships/image" Target="../media/image131.png"/><Relationship Id="rId4" Type="http://schemas.openxmlformats.org/officeDocument/2006/relationships/image" Target="../media/image17.png"/><Relationship Id="rId9" Type="http://schemas.openxmlformats.org/officeDocument/2006/relationships/image" Target="../media/image126.png"/><Relationship Id="rId14" Type="http://schemas.openxmlformats.org/officeDocument/2006/relationships/customXml" Target="../ink/ink4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8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9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ustomXml" Target="../ink/ink52.xml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jpeg"/><Relationship Id="rId9" Type="http://schemas.openxmlformats.org/officeDocument/2006/relationships/image" Target="../media/image1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png"/><Relationship Id="rId3" Type="http://schemas.openxmlformats.org/officeDocument/2006/relationships/notesSlide" Target="../notesSlides/notesSlide22.xml"/><Relationship Id="rId7" Type="http://schemas.openxmlformats.org/officeDocument/2006/relationships/customXml" Target="../ink/ink5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Relationship Id="rId6" Type="http://schemas.openxmlformats.org/officeDocument/2006/relationships/image" Target="../media/image146.png"/><Relationship Id="rId5" Type="http://schemas.openxmlformats.org/officeDocument/2006/relationships/customXml" Target="../ink/ink53.xml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3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4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customXml" Target="../ink/ink56.xml"/><Relationship Id="rId13" Type="http://schemas.openxmlformats.org/officeDocument/2006/relationships/image" Target="../media/image156.png"/><Relationship Id="rId18" Type="http://schemas.openxmlformats.org/officeDocument/2006/relationships/customXml" Target="../ink/ink61.xml"/><Relationship Id="rId26" Type="http://schemas.openxmlformats.org/officeDocument/2006/relationships/customXml" Target="../ink/ink65.xml"/><Relationship Id="rId3" Type="http://schemas.openxmlformats.org/officeDocument/2006/relationships/notesSlide" Target="../notesSlides/notesSlide24.xml"/><Relationship Id="rId21" Type="http://schemas.openxmlformats.org/officeDocument/2006/relationships/image" Target="../media/image160.png"/><Relationship Id="rId7" Type="http://schemas.openxmlformats.org/officeDocument/2006/relationships/image" Target="../media/image153.png"/><Relationship Id="rId12" Type="http://schemas.openxmlformats.org/officeDocument/2006/relationships/customXml" Target="../ink/ink58.xml"/><Relationship Id="rId17" Type="http://schemas.openxmlformats.org/officeDocument/2006/relationships/image" Target="../media/image158.png"/><Relationship Id="rId25" Type="http://schemas.openxmlformats.org/officeDocument/2006/relationships/image" Target="../media/image162.png"/><Relationship Id="rId2" Type="http://schemas.openxmlformats.org/officeDocument/2006/relationships/slideLayout" Target="../slideLayouts/slideLayout1.xml"/><Relationship Id="rId16" Type="http://schemas.openxmlformats.org/officeDocument/2006/relationships/customXml" Target="../ink/ink60.xml"/><Relationship Id="rId20" Type="http://schemas.openxmlformats.org/officeDocument/2006/relationships/customXml" Target="../ink/ink62.xml"/><Relationship Id="rId1" Type="http://schemas.openxmlformats.org/officeDocument/2006/relationships/tags" Target="../tags/tag25.xml"/><Relationship Id="rId6" Type="http://schemas.openxmlformats.org/officeDocument/2006/relationships/customXml" Target="../ink/ink55.xml"/><Relationship Id="rId11" Type="http://schemas.openxmlformats.org/officeDocument/2006/relationships/image" Target="../media/image155.png"/><Relationship Id="rId24" Type="http://schemas.openxmlformats.org/officeDocument/2006/relationships/customXml" Target="../ink/ink64.xml"/><Relationship Id="rId5" Type="http://schemas.openxmlformats.org/officeDocument/2006/relationships/image" Target="../media/image41.png"/><Relationship Id="rId15" Type="http://schemas.openxmlformats.org/officeDocument/2006/relationships/image" Target="../media/image157.png"/><Relationship Id="rId23" Type="http://schemas.openxmlformats.org/officeDocument/2006/relationships/image" Target="../media/image161.png"/><Relationship Id="rId10" Type="http://schemas.openxmlformats.org/officeDocument/2006/relationships/customXml" Target="../ink/ink57.xml"/><Relationship Id="rId19" Type="http://schemas.openxmlformats.org/officeDocument/2006/relationships/image" Target="../media/image159.png"/><Relationship Id="rId4" Type="http://schemas.openxmlformats.org/officeDocument/2006/relationships/image" Target="../media/image40.png"/><Relationship Id="rId9" Type="http://schemas.openxmlformats.org/officeDocument/2006/relationships/image" Target="../media/image154.png"/><Relationship Id="rId14" Type="http://schemas.openxmlformats.org/officeDocument/2006/relationships/customXml" Target="../ink/ink59.xml"/><Relationship Id="rId22" Type="http://schemas.openxmlformats.org/officeDocument/2006/relationships/customXml" Target="../ink/ink63.xml"/><Relationship Id="rId27" Type="http://schemas.openxmlformats.org/officeDocument/2006/relationships/image" Target="../media/image16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6.xml"/><Relationship Id="rId4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7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8.xml"/><Relationship Id="rId4" Type="http://schemas.openxmlformats.org/officeDocument/2006/relationships/image" Target="../media/image4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9.xml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0.xml"/><Relationship Id="rId4" Type="http://schemas.openxmlformats.org/officeDocument/2006/relationships/image" Target="../media/image4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1.xml"/><Relationship Id="rId4" Type="http://schemas.openxmlformats.org/officeDocument/2006/relationships/image" Target="../media/image4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2.xml"/><Relationship Id="rId4" Type="http://schemas.openxmlformats.org/officeDocument/2006/relationships/image" Target="../media/image4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3.xml"/><Relationship Id="rId4" Type="http://schemas.openxmlformats.org/officeDocument/2006/relationships/image" Target="../media/image4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4.xml"/><Relationship Id="rId4" Type="http://schemas.openxmlformats.org/officeDocument/2006/relationships/image" Target="../media/image4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5.xml"/><Relationship Id="rId4" Type="http://schemas.openxmlformats.org/officeDocument/2006/relationships/image" Target="../media/image4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6.xml"/><Relationship Id="rId4" Type="http://schemas.openxmlformats.org/officeDocument/2006/relationships/image" Target="../media/image47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13" Type="http://schemas.openxmlformats.org/officeDocument/2006/relationships/customXml" Target="../ink/ink5.xml"/><Relationship Id="rId3" Type="http://schemas.openxmlformats.org/officeDocument/2006/relationships/notesSlide" Target="../notesSlides/notesSlide5.xml"/><Relationship Id="rId7" Type="http://schemas.openxmlformats.org/officeDocument/2006/relationships/customXml" Target="../ink/ink2.xml"/><Relationship Id="rId12" Type="http://schemas.openxmlformats.org/officeDocument/2006/relationships/image" Target="../media/image8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77.png"/><Relationship Id="rId11" Type="http://schemas.openxmlformats.org/officeDocument/2006/relationships/customXml" Target="../ink/ink4.xml"/><Relationship Id="rId5" Type="http://schemas.openxmlformats.org/officeDocument/2006/relationships/customXml" Target="../ink/ink1.xml"/><Relationship Id="rId10" Type="http://schemas.openxmlformats.org/officeDocument/2006/relationships/image" Target="../media/image79.png"/><Relationship Id="rId4" Type="http://schemas.openxmlformats.org/officeDocument/2006/relationships/image" Target="../media/image13.png"/><Relationship Id="rId9" Type="http://schemas.openxmlformats.org/officeDocument/2006/relationships/customXml" Target="../ink/ink3.xml"/><Relationship Id="rId14" Type="http://schemas.openxmlformats.org/officeDocument/2006/relationships/image" Target="../media/image8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13" Type="http://schemas.openxmlformats.org/officeDocument/2006/relationships/customXml" Target="../ink/ink10.xml"/><Relationship Id="rId3" Type="http://schemas.openxmlformats.org/officeDocument/2006/relationships/notesSlide" Target="../notesSlides/notesSlide6.xml"/><Relationship Id="rId7" Type="http://schemas.openxmlformats.org/officeDocument/2006/relationships/customXml" Target="../ink/ink7.xml"/><Relationship Id="rId12" Type="http://schemas.openxmlformats.org/officeDocument/2006/relationships/image" Target="../media/image8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82.png"/><Relationship Id="rId11" Type="http://schemas.openxmlformats.org/officeDocument/2006/relationships/customXml" Target="../ink/ink9.xml"/><Relationship Id="rId5" Type="http://schemas.openxmlformats.org/officeDocument/2006/relationships/customXml" Target="../ink/ink6.xml"/><Relationship Id="rId10" Type="http://schemas.openxmlformats.org/officeDocument/2006/relationships/image" Target="../media/image84.png"/><Relationship Id="rId4" Type="http://schemas.openxmlformats.org/officeDocument/2006/relationships/image" Target="../media/image13.png"/><Relationship Id="rId9" Type="http://schemas.openxmlformats.org/officeDocument/2006/relationships/customXml" Target="../ink/ink8.xml"/><Relationship Id="rId14" Type="http://schemas.openxmlformats.org/officeDocument/2006/relationships/image" Target="../media/image8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notesSlide" Target="../notesSlides/notesSlide7.xml"/><Relationship Id="rId7" Type="http://schemas.openxmlformats.org/officeDocument/2006/relationships/customXml" Target="../ink/ink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87.png"/><Relationship Id="rId5" Type="http://schemas.openxmlformats.org/officeDocument/2006/relationships/customXml" Target="../ink/ink11.xml"/><Relationship Id="rId10" Type="http://schemas.openxmlformats.org/officeDocument/2006/relationships/image" Target="../media/image89.png"/><Relationship Id="rId4" Type="http://schemas.openxmlformats.org/officeDocument/2006/relationships/image" Target="../media/image13.png"/><Relationship Id="rId9" Type="http://schemas.openxmlformats.org/officeDocument/2006/relationships/customXml" Target="../ink/ink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customXml" Target="../ink/ink18.xml"/><Relationship Id="rId18" Type="http://schemas.openxmlformats.org/officeDocument/2006/relationships/image" Target="../media/image96.png"/><Relationship Id="rId26" Type="http://schemas.openxmlformats.org/officeDocument/2006/relationships/image" Target="../media/image100.png"/><Relationship Id="rId3" Type="http://schemas.openxmlformats.org/officeDocument/2006/relationships/notesSlide" Target="../notesSlides/notesSlide8.xml"/><Relationship Id="rId21" Type="http://schemas.openxmlformats.org/officeDocument/2006/relationships/customXml" Target="../ink/ink22.xml"/><Relationship Id="rId7" Type="http://schemas.openxmlformats.org/officeDocument/2006/relationships/customXml" Target="../ink/ink15.xml"/><Relationship Id="rId12" Type="http://schemas.openxmlformats.org/officeDocument/2006/relationships/image" Target="../media/image93.png"/><Relationship Id="rId17" Type="http://schemas.openxmlformats.org/officeDocument/2006/relationships/customXml" Target="../ink/ink20.xml"/><Relationship Id="rId25" Type="http://schemas.openxmlformats.org/officeDocument/2006/relationships/customXml" Target="../ink/ink24.xml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95.png"/><Relationship Id="rId20" Type="http://schemas.openxmlformats.org/officeDocument/2006/relationships/image" Target="../media/image97.png"/><Relationship Id="rId1" Type="http://schemas.openxmlformats.org/officeDocument/2006/relationships/tags" Target="../tags/tag9.xml"/><Relationship Id="rId6" Type="http://schemas.openxmlformats.org/officeDocument/2006/relationships/image" Target="../media/image90.png"/><Relationship Id="rId11" Type="http://schemas.openxmlformats.org/officeDocument/2006/relationships/customXml" Target="../ink/ink17.xml"/><Relationship Id="rId24" Type="http://schemas.openxmlformats.org/officeDocument/2006/relationships/image" Target="../media/image99.png"/><Relationship Id="rId5" Type="http://schemas.openxmlformats.org/officeDocument/2006/relationships/customXml" Target="../ink/ink14.xml"/><Relationship Id="rId15" Type="http://schemas.openxmlformats.org/officeDocument/2006/relationships/customXml" Target="../ink/ink19.xml"/><Relationship Id="rId23" Type="http://schemas.openxmlformats.org/officeDocument/2006/relationships/customXml" Target="../ink/ink23.xml"/><Relationship Id="rId28" Type="http://schemas.openxmlformats.org/officeDocument/2006/relationships/image" Target="../media/image101.png"/><Relationship Id="rId10" Type="http://schemas.openxmlformats.org/officeDocument/2006/relationships/image" Target="../media/image92.png"/><Relationship Id="rId19" Type="http://schemas.openxmlformats.org/officeDocument/2006/relationships/customXml" Target="../ink/ink21.xml"/><Relationship Id="rId4" Type="http://schemas.openxmlformats.org/officeDocument/2006/relationships/image" Target="../media/image13.png"/><Relationship Id="rId9" Type="http://schemas.openxmlformats.org/officeDocument/2006/relationships/customXml" Target="../ink/ink16.xml"/><Relationship Id="rId14" Type="http://schemas.openxmlformats.org/officeDocument/2006/relationships/image" Target="../media/image94.png"/><Relationship Id="rId22" Type="http://schemas.openxmlformats.org/officeDocument/2006/relationships/image" Target="../media/image98.png"/><Relationship Id="rId27" Type="http://schemas.openxmlformats.org/officeDocument/2006/relationships/customXml" Target="../ink/ink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5D67B9E-D93E-C14E-ACAE-D020C00A97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6755" y="269346"/>
            <a:ext cx="10778490" cy="1302002"/>
          </a:xfrm>
        </p:spPr>
        <p:txBody>
          <a:bodyPr/>
          <a:lstStyle/>
          <a:p>
            <a:br>
              <a:rPr lang="en-GB" sz="4000" b="1" dirty="0">
                <a:solidFill>
                  <a:srgbClr val="002060"/>
                </a:solidFill>
              </a:rPr>
            </a:br>
            <a:br>
              <a:rPr lang="en-IE" sz="4000" dirty="0">
                <a:solidFill>
                  <a:srgbClr val="002060"/>
                </a:solidFill>
              </a:rPr>
            </a:br>
            <a:endParaRPr lang="en-IE" sz="4000" dirty="0">
              <a:solidFill>
                <a:srgbClr val="00206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090FC0-2EE5-A627-F795-9800903A85AA}"/>
              </a:ext>
            </a:extLst>
          </p:cNvPr>
          <p:cNvSpPr txBox="1">
            <a:spLocks/>
          </p:cNvSpPr>
          <p:nvPr/>
        </p:nvSpPr>
        <p:spPr>
          <a:xfrm>
            <a:off x="445245" y="1846619"/>
            <a:ext cx="11040000" cy="672000"/>
          </a:xfrm>
        </p:spPr>
        <p:txBody>
          <a:bodyPr/>
          <a:lstStyle>
            <a:lvl1pPr algn="ctr" defTabSz="457178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2060"/>
                </a:solidFill>
              </a:rPr>
              <a:t>Interpretation of splice variants</a:t>
            </a:r>
            <a:br>
              <a:rPr lang="en-US" sz="3200" b="1" dirty="0">
                <a:solidFill>
                  <a:srgbClr val="002060"/>
                </a:solidFill>
              </a:rPr>
            </a:br>
            <a:br>
              <a:rPr lang="en-US" sz="3200" b="1" dirty="0">
                <a:solidFill>
                  <a:srgbClr val="002060"/>
                </a:solidFill>
              </a:rPr>
            </a:br>
            <a:r>
              <a:rPr lang="en-US" sz="2800" dirty="0">
                <a:solidFill>
                  <a:srgbClr val="002060"/>
                </a:solidFill>
              </a:rPr>
              <a:t>Miranda Durkie</a:t>
            </a:r>
            <a:br>
              <a:rPr lang="en-US" sz="2800" dirty="0">
                <a:solidFill>
                  <a:srgbClr val="002060"/>
                </a:solidFill>
              </a:rPr>
            </a:br>
            <a:r>
              <a:rPr lang="en-US" sz="2800" dirty="0">
                <a:solidFill>
                  <a:srgbClr val="002060"/>
                </a:solidFill>
              </a:rPr>
              <a:t>Sheffield Diagnostic Genetics Service</a:t>
            </a:r>
          </a:p>
          <a:p>
            <a:endParaRPr lang="en-US" sz="3200" b="1" dirty="0">
              <a:solidFill>
                <a:srgbClr val="002060"/>
              </a:solidFill>
            </a:endParaRPr>
          </a:p>
          <a:p>
            <a:r>
              <a:rPr lang="en-US" sz="3200" b="1" dirty="0">
                <a:solidFill>
                  <a:srgbClr val="002060"/>
                </a:solidFill>
              </a:rPr>
              <a:t>CanVIG 11</a:t>
            </a:r>
            <a:r>
              <a:rPr lang="en-US" sz="3200" b="1" baseline="30000" dirty="0">
                <a:solidFill>
                  <a:srgbClr val="002060"/>
                </a:solidFill>
              </a:rPr>
              <a:t>th</a:t>
            </a:r>
            <a:r>
              <a:rPr lang="en-US" sz="3200" b="1" dirty="0">
                <a:solidFill>
                  <a:srgbClr val="002060"/>
                </a:solidFill>
              </a:rPr>
              <a:t> October 2024</a:t>
            </a:r>
            <a:br>
              <a:rPr lang="en-US" sz="3200" b="1" dirty="0">
                <a:solidFill>
                  <a:srgbClr val="002060"/>
                </a:solidFill>
              </a:rPr>
            </a:br>
            <a:endParaRPr lang="en-GB" sz="3200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19821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5D67B9E-D93E-C14E-ACAE-D020C00A97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6755" y="269346"/>
            <a:ext cx="10778490" cy="1302002"/>
          </a:xfrm>
        </p:spPr>
        <p:txBody>
          <a:bodyPr/>
          <a:lstStyle/>
          <a:p>
            <a:br>
              <a:rPr lang="en-US" sz="4000" b="1" dirty="0">
                <a:solidFill>
                  <a:srgbClr val="002060"/>
                </a:solidFill>
              </a:rPr>
            </a:br>
            <a:br>
              <a:rPr lang="en-GB" sz="4000" b="1" dirty="0">
                <a:solidFill>
                  <a:srgbClr val="002060"/>
                </a:solidFill>
              </a:rPr>
            </a:br>
            <a:br>
              <a:rPr lang="en-IE" sz="4000" dirty="0">
                <a:solidFill>
                  <a:srgbClr val="002060"/>
                </a:solidFill>
              </a:rPr>
            </a:br>
            <a:endParaRPr lang="en-IE" sz="4000" dirty="0">
              <a:solidFill>
                <a:srgbClr val="00206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DE9F93-3D17-4EB2-EDCA-6385B33887C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08"/>
          <a:stretch/>
        </p:blipFill>
        <p:spPr>
          <a:xfrm>
            <a:off x="1979628" y="920347"/>
            <a:ext cx="8377488" cy="588943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6FA6971-B51F-9C22-E719-7076107150B7}"/>
                  </a:ext>
                </a:extLst>
              </p14:cNvPr>
              <p14:cNvContentPartPr/>
              <p14:nvPr/>
            </p14:nvContentPartPr>
            <p14:xfrm>
              <a:off x="6777434" y="2658184"/>
              <a:ext cx="310320" cy="104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6FA6971-B51F-9C22-E719-7076107150B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741434" y="2588584"/>
                <a:ext cx="381960" cy="1492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606531B-A149-C420-4839-0CF67BD47DC5}"/>
                  </a:ext>
                </a:extLst>
              </p14:cNvPr>
              <p14:cNvContentPartPr/>
              <p14:nvPr/>
            </p14:nvContentPartPr>
            <p14:xfrm>
              <a:off x="6843314" y="2827744"/>
              <a:ext cx="159480" cy="198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606531B-A149-C420-4839-0CF67BD47DC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807314" y="2754411"/>
                <a:ext cx="231120" cy="1661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492D72B-E3E3-ED41-2003-655537684BCC}"/>
                  </a:ext>
                </a:extLst>
              </p14:cNvPr>
              <p14:cNvContentPartPr/>
              <p14:nvPr/>
            </p14:nvContentPartPr>
            <p14:xfrm>
              <a:off x="7550714" y="2654224"/>
              <a:ext cx="287640" cy="43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492D72B-E3E3-ED41-2003-655537684BC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514714" y="2575679"/>
                <a:ext cx="359280" cy="1610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31E9667A-B26D-C990-4213-42FF7CB1FC69}"/>
                  </a:ext>
                </a:extLst>
              </p14:cNvPr>
              <p14:cNvContentPartPr/>
              <p14:nvPr/>
            </p14:nvContentPartPr>
            <p14:xfrm>
              <a:off x="7654394" y="2827744"/>
              <a:ext cx="13104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31E9667A-B26D-C990-4213-42FF7CB1FC6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618493" y="2755744"/>
                <a:ext cx="202484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3274C80E-5AF2-4802-FB04-263BEB4BB011}"/>
                  </a:ext>
                </a:extLst>
              </p14:cNvPr>
              <p14:cNvContentPartPr/>
              <p14:nvPr/>
            </p14:nvContentPartPr>
            <p14:xfrm>
              <a:off x="6918914" y="1271464"/>
              <a:ext cx="847800" cy="223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3274C80E-5AF2-4802-FB04-263BEB4BB01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882914" y="1200607"/>
                <a:ext cx="919440" cy="16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76D65A9-ADF7-8B44-A18C-E7708E68E1CC}"/>
                  </a:ext>
                </a:extLst>
              </p14:cNvPr>
              <p14:cNvContentPartPr/>
              <p14:nvPr/>
            </p14:nvContentPartPr>
            <p14:xfrm>
              <a:off x="2610794" y="4496344"/>
              <a:ext cx="1036800" cy="201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76D65A9-ADF7-8B44-A18C-E7708E68E1CC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574794" y="4424344"/>
                <a:ext cx="1108440" cy="16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F35CAB9C-6282-8B70-9653-9D1382048FED}"/>
                  </a:ext>
                </a:extLst>
              </p14:cNvPr>
              <p14:cNvContentPartPr/>
              <p14:nvPr/>
            </p14:nvContentPartPr>
            <p14:xfrm>
              <a:off x="5118194" y="4166224"/>
              <a:ext cx="3241440" cy="291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F35CAB9C-6282-8B70-9653-9D1382048FED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082194" y="4094224"/>
                <a:ext cx="3313080" cy="172800"/>
              </a:xfrm>
              <a:prstGeom prst="rect">
                <a:avLst/>
              </a:prstGeom>
            </p:spPr>
          </p:pic>
        </mc:Fallback>
      </mc:AlternateContent>
      <p:sp>
        <p:nvSpPr>
          <p:cNvPr id="14" name="Star: 5 Points 13">
            <a:extLst>
              <a:ext uri="{FF2B5EF4-FFF2-40B4-BE49-F238E27FC236}">
                <a16:creationId xmlns:a16="http://schemas.microsoft.com/office/drawing/2014/main" id="{0B9DB7CA-56E4-58A4-7D8C-1E02AB9AC31B}"/>
              </a:ext>
            </a:extLst>
          </p:cNvPr>
          <p:cNvSpPr/>
          <p:nvPr/>
        </p:nvSpPr>
        <p:spPr>
          <a:xfrm>
            <a:off x="10426045" y="4119687"/>
            <a:ext cx="443060" cy="386737"/>
          </a:xfrm>
          <a:prstGeom prst="star5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AD285691-164A-D862-E6EB-CFC859664E5D}"/>
                  </a:ext>
                </a:extLst>
              </p14:cNvPr>
              <p14:cNvContentPartPr/>
              <p14:nvPr/>
            </p14:nvContentPartPr>
            <p14:xfrm>
              <a:off x="5165451" y="4282864"/>
              <a:ext cx="5102640" cy="1105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AD285691-164A-D862-E6EB-CFC859664E5D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129451" y="4210629"/>
                <a:ext cx="5174280" cy="254629"/>
              </a:xfrm>
              <a:prstGeom prst="rect">
                <a:avLst/>
              </a:prstGeom>
            </p:spPr>
          </p:pic>
        </mc:Fallback>
      </mc:AlternateContent>
      <p:sp>
        <p:nvSpPr>
          <p:cNvPr id="16" name="Title 2">
            <a:extLst>
              <a:ext uri="{FF2B5EF4-FFF2-40B4-BE49-F238E27FC236}">
                <a16:creationId xmlns:a16="http://schemas.microsoft.com/office/drawing/2014/main" id="{161F65BA-03BE-89E5-2805-0ED4CE683287}"/>
              </a:ext>
            </a:extLst>
          </p:cNvPr>
          <p:cNvSpPr txBox="1">
            <a:spLocks/>
          </p:cNvSpPr>
          <p:nvPr/>
        </p:nvSpPr>
        <p:spPr>
          <a:xfrm>
            <a:off x="-1378209" y="169984"/>
            <a:ext cx="12168377" cy="1302002"/>
          </a:xfrm>
        </p:spPr>
        <p:txBody>
          <a:bodyPr/>
          <a:lstStyle>
            <a:lvl1pPr algn="ctr" defTabSz="457178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b="1" dirty="0" err="1">
                <a:solidFill>
                  <a:srgbClr val="002060"/>
                </a:solidFill>
              </a:rPr>
              <a:t>ClinGen</a:t>
            </a:r>
            <a:r>
              <a:rPr lang="en-US" sz="3800" b="1" dirty="0">
                <a:solidFill>
                  <a:srgbClr val="002060"/>
                </a:solidFill>
              </a:rPr>
              <a:t> SVI splicing paper: Walker </a:t>
            </a:r>
            <a:r>
              <a:rPr lang="en-US" sz="3800" b="1" i="1" dirty="0">
                <a:solidFill>
                  <a:srgbClr val="002060"/>
                </a:solidFill>
              </a:rPr>
              <a:t>et al., </a:t>
            </a:r>
            <a:r>
              <a:rPr lang="en-US" sz="3800" b="1" dirty="0">
                <a:solidFill>
                  <a:srgbClr val="002060"/>
                </a:solidFill>
              </a:rPr>
              <a:t>2023</a:t>
            </a:r>
            <a:br>
              <a:rPr lang="en-GB" sz="3800" b="1" dirty="0">
                <a:solidFill>
                  <a:srgbClr val="002060"/>
                </a:solidFill>
              </a:rPr>
            </a:br>
            <a:br>
              <a:rPr lang="en-IE" sz="3800" dirty="0">
                <a:solidFill>
                  <a:srgbClr val="002060"/>
                </a:solidFill>
              </a:rPr>
            </a:br>
            <a:endParaRPr lang="en-IE" sz="3800" dirty="0">
              <a:solidFill>
                <a:srgbClr val="00206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896D97-BC67-1A8D-6FA8-D563BFE33A56}"/>
              </a:ext>
            </a:extLst>
          </p:cNvPr>
          <p:cNvSpPr txBox="1"/>
          <p:nvPr/>
        </p:nvSpPr>
        <p:spPr>
          <a:xfrm>
            <a:off x="341041" y="1052329"/>
            <a:ext cx="3732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02060"/>
                </a:solidFill>
              </a:rPr>
              <a:t>Canonical ±1,2 splice sites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1638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5D67B9E-D93E-C14E-ACAE-D020C00A97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6755" y="269346"/>
            <a:ext cx="10778490" cy="1302002"/>
          </a:xfrm>
        </p:spPr>
        <p:txBody>
          <a:bodyPr/>
          <a:lstStyle/>
          <a:p>
            <a:br>
              <a:rPr lang="en-US" sz="4000" b="1" dirty="0">
                <a:solidFill>
                  <a:srgbClr val="002060"/>
                </a:solidFill>
              </a:rPr>
            </a:br>
            <a:br>
              <a:rPr lang="en-GB" sz="4000" b="1" dirty="0">
                <a:solidFill>
                  <a:srgbClr val="002060"/>
                </a:solidFill>
              </a:rPr>
            </a:br>
            <a:br>
              <a:rPr lang="en-IE" sz="4000" dirty="0">
                <a:solidFill>
                  <a:srgbClr val="002060"/>
                </a:solidFill>
              </a:rPr>
            </a:br>
            <a:endParaRPr lang="en-IE" sz="4000" dirty="0">
              <a:solidFill>
                <a:srgbClr val="00206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DE9F93-3D17-4EB2-EDCA-6385B33887C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08"/>
          <a:stretch/>
        </p:blipFill>
        <p:spPr>
          <a:xfrm>
            <a:off x="1979628" y="920347"/>
            <a:ext cx="8377488" cy="588943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0A65620-17CE-EF71-B14A-939ADCFD2BF9}"/>
                  </a:ext>
                </a:extLst>
              </p14:cNvPr>
              <p14:cNvContentPartPr/>
              <p14:nvPr/>
            </p14:nvContentPartPr>
            <p14:xfrm>
              <a:off x="8775794" y="2657824"/>
              <a:ext cx="433080" cy="205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0A65620-17CE-EF71-B14A-939ADCFD2BF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739794" y="2584538"/>
                <a:ext cx="504720" cy="1667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9E4BC6E-526B-59F0-1CC7-5966CD79B013}"/>
                  </a:ext>
                </a:extLst>
              </p14:cNvPr>
              <p14:cNvContentPartPr/>
              <p14:nvPr/>
            </p14:nvContentPartPr>
            <p14:xfrm>
              <a:off x="9454754" y="2675104"/>
              <a:ext cx="498960" cy="208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9E4BC6E-526B-59F0-1CC7-5966CD79B01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418780" y="2601841"/>
                <a:ext cx="570548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43412F3-18F4-0A27-B1E6-4A34DB71C3E3}"/>
                  </a:ext>
                </a:extLst>
              </p14:cNvPr>
              <p14:cNvContentPartPr/>
              <p14:nvPr/>
            </p14:nvContentPartPr>
            <p14:xfrm>
              <a:off x="8945714" y="2838904"/>
              <a:ext cx="103320" cy="172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43412F3-18F4-0A27-B1E6-4A34DB71C3E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909714" y="2768373"/>
                <a:ext cx="174960" cy="1579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71A31C8-23E3-8664-6899-A1EA39A51F22}"/>
                  </a:ext>
                </a:extLst>
              </p14:cNvPr>
              <p14:cNvContentPartPr/>
              <p14:nvPr/>
            </p14:nvContentPartPr>
            <p14:xfrm>
              <a:off x="9671834" y="2846464"/>
              <a:ext cx="6408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71A31C8-23E3-8664-6899-A1EA39A51F2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635834" y="2774464"/>
                <a:ext cx="13572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32A76DF-5482-836A-83E4-E8DDE12BBDE5}"/>
                  </a:ext>
                </a:extLst>
              </p14:cNvPr>
              <p14:cNvContentPartPr/>
              <p14:nvPr/>
            </p14:nvContentPartPr>
            <p14:xfrm>
              <a:off x="5231594" y="4922584"/>
              <a:ext cx="3619080" cy="464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32A76DF-5482-836A-83E4-E8DDE12BBDE5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195594" y="4850584"/>
                <a:ext cx="369072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B35A0C7-ED9E-A42E-A755-DEF172FFFBDA}"/>
                  </a:ext>
                </a:extLst>
              </p14:cNvPr>
              <p14:cNvContentPartPr/>
              <p14:nvPr/>
            </p14:nvContentPartPr>
            <p14:xfrm>
              <a:off x="8757074" y="4948864"/>
              <a:ext cx="1502280" cy="154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B35A0C7-ED9E-A42E-A755-DEF172FFFBDA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721074" y="4876864"/>
                <a:ext cx="157392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63E39A39-D4FE-042A-DE80-2DB4EEE52528}"/>
                  </a:ext>
                </a:extLst>
              </p14:cNvPr>
              <p14:cNvContentPartPr/>
              <p14:nvPr/>
            </p14:nvContentPartPr>
            <p14:xfrm>
              <a:off x="2639234" y="5098984"/>
              <a:ext cx="4835880" cy="860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63E39A39-D4FE-042A-DE80-2DB4EEE52528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603234" y="5026681"/>
                <a:ext cx="4907520" cy="2302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C411417E-B151-6A1F-849D-6AE9536C4589}"/>
                  </a:ext>
                </a:extLst>
              </p14:cNvPr>
              <p14:cNvContentPartPr/>
              <p14:nvPr/>
            </p14:nvContentPartPr>
            <p14:xfrm>
              <a:off x="5193794" y="5259184"/>
              <a:ext cx="5025960" cy="583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C411417E-B151-6A1F-849D-6AE9536C4589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157794" y="5187184"/>
                <a:ext cx="5097600" cy="20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2B13B48B-0275-8334-1E5A-70928EE76EBE}"/>
                  </a:ext>
                </a:extLst>
              </p14:cNvPr>
              <p14:cNvContentPartPr/>
              <p14:nvPr/>
            </p14:nvContentPartPr>
            <p14:xfrm>
              <a:off x="2677034" y="5429464"/>
              <a:ext cx="4723560" cy="572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2B13B48B-0275-8334-1E5A-70928EE76EBE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641034" y="5357914"/>
                <a:ext cx="4795200" cy="199982"/>
              </a:xfrm>
              <a:prstGeom prst="rect">
                <a:avLst/>
              </a:prstGeom>
            </p:spPr>
          </p:pic>
        </mc:Fallback>
      </mc:AlternateContent>
      <p:sp>
        <p:nvSpPr>
          <p:cNvPr id="16" name="Title 2">
            <a:extLst>
              <a:ext uri="{FF2B5EF4-FFF2-40B4-BE49-F238E27FC236}">
                <a16:creationId xmlns:a16="http://schemas.microsoft.com/office/drawing/2014/main" id="{C4FCE1C1-3CE8-AD3D-304C-A55473A484D4}"/>
              </a:ext>
            </a:extLst>
          </p:cNvPr>
          <p:cNvSpPr txBox="1">
            <a:spLocks/>
          </p:cNvSpPr>
          <p:nvPr/>
        </p:nvSpPr>
        <p:spPr>
          <a:xfrm>
            <a:off x="-1398086" y="93423"/>
            <a:ext cx="12168377" cy="1302002"/>
          </a:xfrm>
        </p:spPr>
        <p:txBody>
          <a:bodyPr/>
          <a:lstStyle>
            <a:lvl1pPr algn="ctr" defTabSz="457178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b="1" dirty="0" err="1">
                <a:solidFill>
                  <a:srgbClr val="002060"/>
                </a:solidFill>
              </a:rPr>
              <a:t>ClinGen</a:t>
            </a:r>
            <a:r>
              <a:rPr lang="en-US" sz="3800" b="1" dirty="0">
                <a:solidFill>
                  <a:srgbClr val="002060"/>
                </a:solidFill>
              </a:rPr>
              <a:t> SVI splicing paper: Walker </a:t>
            </a:r>
            <a:r>
              <a:rPr lang="en-US" sz="3800" b="1" i="1" dirty="0">
                <a:solidFill>
                  <a:srgbClr val="002060"/>
                </a:solidFill>
              </a:rPr>
              <a:t>et al., </a:t>
            </a:r>
            <a:r>
              <a:rPr lang="en-US" sz="3800" b="1" dirty="0">
                <a:solidFill>
                  <a:srgbClr val="002060"/>
                </a:solidFill>
              </a:rPr>
              <a:t>2023</a:t>
            </a:r>
            <a:br>
              <a:rPr lang="en-GB" sz="3800" b="1" dirty="0">
                <a:solidFill>
                  <a:srgbClr val="002060"/>
                </a:solidFill>
              </a:rPr>
            </a:br>
            <a:br>
              <a:rPr lang="en-IE" sz="3800" dirty="0">
                <a:solidFill>
                  <a:srgbClr val="002060"/>
                </a:solidFill>
              </a:rPr>
            </a:br>
            <a:endParaRPr lang="en-IE" sz="3800" dirty="0">
              <a:solidFill>
                <a:srgbClr val="00206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C44138-1089-D93F-01DF-A35CA58BBD74}"/>
              </a:ext>
            </a:extLst>
          </p:cNvPr>
          <p:cNvSpPr txBox="1"/>
          <p:nvPr/>
        </p:nvSpPr>
        <p:spPr>
          <a:xfrm>
            <a:off x="341041" y="1052329"/>
            <a:ext cx="3732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02060"/>
                </a:solidFill>
              </a:rPr>
              <a:t>Canonical ±1,2 splice sites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6571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5D67B9E-D93E-C14E-ACAE-D020C00A97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6755" y="269346"/>
            <a:ext cx="10778490" cy="1302002"/>
          </a:xfrm>
        </p:spPr>
        <p:txBody>
          <a:bodyPr/>
          <a:lstStyle/>
          <a:p>
            <a:br>
              <a:rPr lang="en-US" sz="4000" b="1" dirty="0">
                <a:solidFill>
                  <a:srgbClr val="002060"/>
                </a:solidFill>
              </a:rPr>
            </a:br>
            <a:br>
              <a:rPr lang="en-GB" sz="4000" b="1" dirty="0">
                <a:solidFill>
                  <a:srgbClr val="002060"/>
                </a:solidFill>
              </a:rPr>
            </a:br>
            <a:br>
              <a:rPr lang="en-IE" sz="4000" dirty="0">
                <a:solidFill>
                  <a:srgbClr val="002060"/>
                </a:solidFill>
              </a:rPr>
            </a:br>
            <a:endParaRPr lang="en-IE" sz="4000" dirty="0">
              <a:solidFill>
                <a:srgbClr val="00206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BC0FE0-3581-299E-1E01-AE069E3A52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5648" y="2071607"/>
            <a:ext cx="6253211" cy="3910022"/>
          </a:xfrm>
          <a:prstGeom prst="rect">
            <a:avLst/>
          </a:prstGeom>
        </p:spPr>
      </p:pic>
      <p:sp>
        <p:nvSpPr>
          <p:cNvPr id="6" name="Title 2">
            <a:extLst>
              <a:ext uri="{FF2B5EF4-FFF2-40B4-BE49-F238E27FC236}">
                <a16:creationId xmlns:a16="http://schemas.microsoft.com/office/drawing/2014/main" id="{BFC12757-C49F-7C51-51CD-61D04946B198}"/>
              </a:ext>
            </a:extLst>
          </p:cNvPr>
          <p:cNvSpPr txBox="1">
            <a:spLocks/>
          </p:cNvSpPr>
          <p:nvPr/>
        </p:nvSpPr>
        <p:spPr>
          <a:xfrm>
            <a:off x="180425" y="133326"/>
            <a:ext cx="10778490" cy="1035598"/>
          </a:xfrm>
        </p:spPr>
        <p:txBody>
          <a:bodyPr/>
          <a:lstStyle>
            <a:lvl1pPr algn="ctr" defTabSz="457178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800" b="1" dirty="0">
                <a:solidFill>
                  <a:srgbClr val="002060"/>
                </a:solidFill>
              </a:rPr>
              <a:t>Use of </a:t>
            </a:r>
            <a:r>
              <a:rPr lang="en-US" sz="3800" b="1" i="1" dirty="0">
                <a:solidFill>
                  <a:srgbClr val="002060"/>
                </a:solidFill>
              </a:rPr>
              <a:t>in silico </a:t>
            </a:r>
            <a:r>
              <a:rPr lang="en-US" sz="3800" b="1" dirty="0">
                <a:solidFill>
                  <a:srgbClr val="002060"/>
                </a:solidFill>
              </a:rPr>
              <a:t>tools (PP3/BP4)</a:t>
            </a:r>
            <a:br>
              <a:rPr lang="en-GB" sz="3800" b="1" dirty="0">
                <a:solidFill>
                  <a:srgbClr val="002060"/>
                </a:solidFill>
              </a:rPr>
            </a:br>
            <a:br>
              <a:rPr lang="en-IE" sz="3800" dirty="0">
                <a:solidFill>
                  <a:srgbClr val="002060"/>
                </a:solidFill>
              </a:rPr>
            </a:br>
            <a:endParaRPr lang="en-IE" sz="3800" dirty="0">
              <a:solidFill>
                <a:srgbClr val="00206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A89DCD-495C-21AE-1EBC-3F58762337C9}"/>
              </a:ext>
            </a:extLst>
          </p:cNvPr>
          <p:cNvSpPr txBox="1"/>
          <p:nvPr/>
        </p:nvSpPr>
        <p:spPr>
          <a:xfrm>
            <a:off x="180425" y="876371"/>
            <a:ext cx="114984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02060"/>
                </a:solidFill>
              </a:rPr>
              <a:t>Compared 11 </a:t>
            </a:r>
            <a:r>
              <a:rPr lang="en-US" sz="2400" b="1" i="1" dirty="0">
                <a:solidFill>
                  <a:srgbClr val="002060"/>
                </a:solidFill>
              </a:rPr>
              <a:t>in silico </a:t>
            </a:r>
            <a:r>
              <a:rPr lang="en-US" sz="2400" b="1" dirty="0">
                <a:solidFill>
                  <a:srgbClr val="002060"/>
                </a:solidFill>
              </a:rPr>
              <a:t>tools for splicing using Findlay </a:t>
            </a:r>
            <a:r>
              <a:rPr lang="en-US" sz="2400" b="1" i="1" dirty="0">
                <a:solidFill>
                  <a:srgbClr val="002060"/>
                </a:solidFill>
              </a:rPr>
              <a:t>et al., </a:t>
            </a:r>
            <a:r>
              <a:rPr lang="en-US" sz="2400" b="1" dirty="0">
                <a:solidFill>
                  <a:srgbClr val="002060"/>
                </a:solidFill>
              </a:rPr>
              <a:t>2021 </a:t>
            </a:r>
            <a:r>
              <a:rPr lang="en-US" sz="2400" b="1" i="1" dirty="0">
                <a:solidFill>
                  <a:srgbClr val="002060"/>
                </a:solidFill>
              </a:rPr>
              <a:t>BRCA1</a:t>
            </a:r>
            <a:r>
              <a:rPr lang="en-US" sz="2400" b="1" dirty="0">
                <a:solidFill>
                  <a:srgbClr val="002060"/>
                </a:solidFill>
              </a:rPr>
              <a:t> data using 414 variants</a:t>
            </a:r>
          </a:p>
        </p:txBody>
      </p:sp>
      <p:pic>
        <p:nvPicPr>
          <p:cNvPr id="9" name="Picture 8" descr="A picture containing text, diagram, line, plot&#10;&#10;Description automatically generated">
            <a:extLst>
              <a:ext uri="{FF2B5EF4-FFF2-40B4-BE49-F238E27FC236}">
                <a16:creationId xmlns:a16="http://schemas.microsoft.com/office/drawing/2014/main" id="{55BF717E-04D0-5E3F-A435-9E975A19B71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939" b="2730"/>
          <a:stretch/>
        </p:blipFill>
        <p:spPr>
          <a:xfrm>
            <a:off x="180425" y="1707682"/>
            <a:ext cx="4901382" cy="448072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4272EDD1-482F-48AC-DED9-8F584A13D593}"/>
                  </a:ext>
                </a:extLst>
              </p14:cNvPr>
              <p14:cNvContentPartPr/>
              <p14:nvPr/>
            </p14:nvContentPartPr>
            <p14:xfrm>
              <a:off x="3298851" y="2478904"/>
              <a:ext cx="1375920" cy="104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4272EDD1-482F-48AC-DED9-8F584A13D59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262842" y="2406904"/>
                <a:ext cx="1447579" cy="15408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1D5E4C60-199F-26EF-B954-C2B531E792D6}"/>
              </a:ext>
            </a:extLst>
          </p:cNvPr>
          <p:cNvSpPr txBox="1"/>
          <p:nvPr/>
        </p:nvSpPr>
        <p:spPr>
          <a:xfrm>
            <a:off x="5081807" y="1607303"/>
            <a:ext cx="700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02060"/>
                </a:solidFill>
              </a:rPr>
              <a:t>Remember: PP3 cannot be used with PVS1 for splicing variants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EF3E570-5D70-98DA-F531-1564148B5A0A}"/>
              </a:ext>
            </a:extLst>
          </p:cNvPr>
          <p:cNvSpPr/>
          <p:nvPr/>
        </p:nvSpPr>
        <p:spPr>
          <a:xfrm>
            <a:off x="7239021" y="2229427"/>
            <a:ext cx="2809188" cy="498953"/>
          </a:xfrm>
          <a:prstGeom prst="roundRect">
            <a:avLst/>
          </a:prstGeom>
          <a:noFill/>
          <a:ln w="444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8C31AF7-4BEF-2F0E-18FE-75683B7C0B0A}"/>
                  </a:ext>
                </a:extLst>
              </p14:cNvPr>
              <p14:cNvContentPartPr/>
              <p14:nvPr/>
            </p14:nvContentPartPr>
            <p14:xfrm>
              <a:off x="8305215" y="2356898"/>
              <a:ext cx="338400" cy="194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8C31AF7-4BEF-2F0E-18FE-75683B7C0B0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269215" y="2284898"/>
                <a:ext cx="410040" cy="16308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24594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5D67B9E-D93E-C14E-ACAE-D020C00A97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6755" y="269346"/>
            <a:ext cx="10778490" cy="1302002"/>
          </a:xfrm>
        </p:spPr>
        <p:txBody>
          <a:bodyPr/>
          <a:lstStyle/>
          <a:p>
            <a:br>
              <a:rPr lang="en-US" sz="4000" b="1" dirty="0">
                <a:solidFill>
                  <a:srgbClr val="002060"/>
                </a:solidFill>
              </a:rPr>
            </a:br>
            <a:br>
              <a:rPr lang="en-GB" sz="4000" b="1" dirty="0">
                <a:solidFill>
                  <a:srgbClr val="002060"/>
                </a:solidFill>
              </a:rPr>
            </a:br>
            <a:br>
              <a:rPr lang="en-IE" sz="4000" dirty="0">
                <a:solidFill>
                  <a:srgbClr val="002060"/>
                </a:solidFill>
              </a:rPr>
            </a:br>
            <a:endParaRPr lang="en-IE" sz="4000" dirty="0">
              <a:solidFill>
                <a:srgbClr val="002060"/>
              </a:solidFill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13B139B6-873D-EF95-16EB-325287DD8EE0}"/>
              </a:ext>
            </a:extLst>
          </p:cNvPr>
          <p:cNvSpPr txBox="1">
            <a:spLocks/>
          </p:cNvSpPr>
          <p:nvPr/>
        </p:nvSpPr>
        <p:spPr>
          <a:xfrm>
            <a:off x="-6598" y="127569"/>
            <a:ext cx="12081151" cy="1302002"/>
          </a:xfrm>
        </p:spPr>
        <p:txBody>
          <a:bodyPr/>
          <a:lstStyle>
            <a:lvl1pPr algn="ctr" defTabSz="457178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solidFill>
                  <a:srgbClr val="002060"/>
                </a:solidFill>
              </a:rPr>
              <a:t>Use of PS1 for “same effect” variants in splice region</a:t>
            </a:r>
            <a:br>
              <a:rPr lang="en-GB" sz="3800" b="1" dirty="0">
                <a:solidFill>
                  <a:srgbClr val="002060"/>
                </a:solidFill>
              </a:rPr>
            </a:br>
            <a:br>
              <a:rPr lang="en-IE" sz="3800" dirty="0">
                <a:solidFill>
                  <a:srgbClr val="002060"/>
                </a:solidFill>
              </a:rPr>
            </a:br>
            <a:endParaRPr lang="en-IE" sz="3800" dirty="0">
              <a:solidFill>
                <a:srgbClr val="00206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54F025-4A97-1258-B54A-348E18A0FE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9733" y="843343"/>
            <a:ext cx="7617299" cy="40715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8EB936-3FA2-6DF0-043C-445D16129A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2466" y="4555473"/>
            <a:ext cx="7411832" cy="164017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118B34A2-6774-41DC-0038-95DBD77034E8}"/>
                  </a:ext>
                </a:extLst>
              </p14:cNvPr>
              <p14:cNvContentPartPr/>
              <p14:nvPr/>
            </p14:nvContentPartPr>
            <p14:xfrm>
              <a:off x="2101836" y="3693544"/>
              <a:ext cx="6457320" cy="417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118B34A2-6774-41DC-0038-95DBD77034E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065836" y="3620918"/>
                <a:ext cx="6528960" cy="1866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565707D-978D-D565-59ED-E13C2D4115E9}"/>
                  </a:ext>
                </a:extLst>
              </p14:cNvPr>
              <p14:cNvContentPartPr/>
              <p14:nvPr/>
            </p14:nvContentPartPr>
            <p14:xfrm>
              <a:off x="5844396" y="3826744"/>
              <a:ext cx="3830040" cy="302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565707D-978D-D565-59ED-E13C2D4115E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808399" y="3753877"/>
                <a:ext cx="3901673" cy="175611"/>
              </a:xfrm>
              <a:prstGeom prst="rect">
                <a:avLst/>
              </a:prstGeom>
            </p:spPr>
          </p:pic>
        </mc:Fallback>
      </mc:AlternateContent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49045FC-35E4-FCCD-D55E-584A7E17C947}"/>
              </a:ext>
            </a:extLst>
          </p:cNvPr>
          <p:cNvSpPr/>
          <p:nvPr/>
        </p:nvSpPr>
        <p:spPr>
          <a:xfrm>
            <a:off x="3908155" y="944218"/>
            <a:ext cx="4581427" cy="219852"/>
          </a:xfrm>
          <a:prstGeom prst="roundRect">
            <a:avLst/>
          </a:prstGeom>
          <a:noFill/>
          <a:ln w="444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FC2B0DB-8A57-2747-1FF7-52A69C3F49B5}"/>
              </a:ext>
            </a:extLst>
          </p:cNvPr>
          <p:cNvSpPr/>
          <p:nvPr/>
        </p:nvSpPr>
        <p:spPr>
          <a:xfrm>
            <a:off x="2082461" y="3613670"/>
            <a:ext cx="7740388" cy="302204"/>
          </a:xfrm>
          <a:prstGeom prst="roundRect">
            <a:avLst/>
          </a:prstGeom>
          <a:noFill/>
          <a:ln w="444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FF24DE9-D2C5-E89C-3A2D-5CA88576DC79}"/>
                  </a:ext>
                </a:extLst>
              </p14:cNvPr>
              <p14:cNvContentPartPr/>
              <p14:nvPr/>
            </p14:nvContentPartPr>
            <p14:xfrm>
              <a:off x="5381670" y="2136705"/>
              <a:ext cx="267840" cy="172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FF24DE9-D2C5-E89C-3A2D-5CA88576DC7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345622" y="2064705"/>
                <a:ext cx="339576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A966349E-3B96-19FE-09E0-3EB17343692C}"/>
                  </a:ext>
                </a:extLst>
              </p14:cNvPr>
              <p14:cNvContentPartPr/>
              <p14:nvPr/>
            </p14:nvContentPartPr>
            <p14:xfrm>
              <a:off x="5381670" y="2777841"/>
              <a:ext cx="29448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A966349E-3B96-19FE-09E0-3EB17343692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345670" y="2705841"/>
                <a:ext cx="36612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B058B961-2A6F-5377-6E94-E2392D3D262E}"/>
                  </a:ext>
                </a:extLst>
              </p14:cNvPr>
              <p14:cNvContentPartPr/>
              <p14:nvPr/>
            </p14:nvContentPartPr>
            <p14:xfrm>
              <a:off x="5425215" y="3465773"/>
              <a:ext cx="222120" cy="61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B058B961-2A6F-5377-6E94-E2392D3D262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389215" y="3393773"/>
                <a:ext cx="29376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752CAFBB-B07B-5278-EBB7-73002DA704C6}"/>
                  </a:ext>
                </a:extLst>
              </p14:cNvPr>
              <p14:cNvContentPartPr/>
              <p14:nvPr/>
            </p14:nvContentPartPr>
            <p14:xfrm>
              <a:off x="3676127" y="4277824"/>
              <a:ext cx="6051240" cy="608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752CAFBB-B07B-5278-EBB7-73002DA704C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640129" y="4206248"/>
                <a:ext cx="6122876" cy="2036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730DCD10-2F63-6FDD-1494-D2DB7180661B}"/>
                  </a:ext>
                </a:extLst>
              </p14:cNvPr>
              <p14:cNvContentPartPr/>
              <p14:nvPr/>
            </p14:nvContentPartPr>
            <p14:xfrm>
              <a:off x="3204887" y="4392304"/>
              <a:ext cx="3175920" cy="763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730DCD10-2F63-6FDD-1494-D2DB7180661B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168883" y="4320304"/>
                <a:ext cx="3247568" cy="21996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67818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5D67B9E-D93E-C14E-ACAE-D020C00A97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6755" y="269346"/>
            <a:ext cx="10778490" cy="1302002"/>
          </a:xfrm>
        </p:spPr>
        <p:txBody>
          <a:bodyPr/>
          <a:lstStyle/>
          <a:p>
            <a:br>
              <a:rPr lang="en-US" sz="4000" b="1" dirty="0">
                <a:solidFill>
                  <a:srgbClr val="002060"/>
                </a:solidFill>
              </a:rPr>
            </a:br>
            <a:br>
              <a:rPr lang="en-GB" sz="4000" b="1" dirty="0">
                <a:solidFill>
                  <a:srgbClr val="002060"/>
                </a:solidFill>
              </a:rPr>
            </a:br>
            <a:br>
              <a:rPr lang="en-IE" sz="4000" dirty="0">
                <a:solidFill>
                  <a:srgbClr val="002060"/>
                </a:solidFill>
              </a:rPr>
            </a:br>
            <a:endParaRPr lang="en-IE" sz="4000" dirty="0">
              <a:solidFill>
                <a:srgbClr val="00206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667DB9-B11A-3446-EC09-1A2C83914F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8355" y="877931"/>
            <a:ext cx="9307575" cy="5043475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F95C44C7-AFD5-62D8-8680-DF889FEFEF5A}"/>
              </a:ext>
            </a:extLst>
          </p:cNvPr>
          <p:cNvSpPr txBox="1">
            <a:spLocks/>
          </p:cNvSpPr>
          <p:nvPr/>
        </p:nvSpPr>
        <p:spPr>
          <a:xfrm>
            <a:off x="110849" y="49933"/>
            <a:ext cx="12081151" cy="1302002"/>
          </a:xfrm>
        </p:spPr>
        <p:txBody>
          <a:bodyPr/>
          <a:lstStyle>
            <a:lvl1pPr algn="ctr" defTabSz="457178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800" b="1" dirty="0">
                <a:solidFill>
                  <a:srgbClr val="002060"/>
                </a:solidFill>
              </a:rPr>
              <a:t>Fig 5: Decision tree</a:t>
            </a:r>
            <a:br>
              <a:rPr lang="en-GB" sz="3800" b="1" dirty="0">
                <a:solidFill>
                  <a:srgbClr val="002060"/>
                </a:solidFill>
              </a:rPr>
            </a:br>
            <a:br>
              <a:rPr lang="en-IE" sz="4000" dirty="0">
                <a:solidFill>
                  <a:srgbClr val="002060"/>
                </a:solidFill>
              </a:rPr>
            </a:br>
            <a:endParaRPr lang="en-IE" sz="4000" dirty="0">
              <a:solidFill>
                <a:srgbClr val="00206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94BADD-55F0-B5DA-2D3E-CE277C911C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6917" y="5921406"/>
            <a:ext cx="8869013" cy="257211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0B38E5A-DC57-1262-7EBB-BFC5B9A45DBC}"/>
              </a:ext>
            </a:extLst>
          </p:cNvPr>
          <p:cNvSpPr/>
          <p:nvPr/>
        </p:nvSpPr>
        <p:spPr>
          <a:xfrm>
            <a:off x="2300140" y="3183555"/>
            <a:ext cx="731295" cy="464618"/>
          </a:xfrm>
          <a:prstGeom prst="roundRect">
            <a:avLst/>
          </a:prstGeom>
          <a:noFill/>
          <a:ln w="444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B1C2897-1760-276B-FD14-B9E9B320DBDB}"/>
              </a:ext>
            </a:extLst>
          </p:cNvPr>
          <p:cNvSpPr/>
          <p:nvPr/>
        </p:nvSpPr>
        <p:spPr>
          <a:xfrm>
            <a:off x="3153014" y="1571348"/>
            <a:ext cx="735291" cy="955036"/>
          </a:xfrm>
          <a:prstGeom prst="roundRect">
            <a:avLst/>
          </a:prstGeom>
          <a:noFill/>
          <a:ln w="444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AA23309-6481-58D8-043E-78FB1C0372E2}"/>
              </a:ext>
            </a:extLst>
          </p:cNvPr>
          <p:cNvSpPr/>
          <p:nvPr/>
        </p:nvSpPr>
        <p:spPr>
          <a:xfrm>
            <a:off x="4095406" y="1351935"/>
            <a:ext cx="595958" cy="449569"/>
          </a:xfrm>
          <a:prstGeom prst="roundRect">
            <a:avLst/>
          </a:prstGeom>
          <a:noFill/>
          <a:ln w="444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BCD4E40-2614-7E7B-2419-C8BDF2C7EEAA}"/>
              </a:ext>
            </a:extLst>
          </p:cNvPr>
          <p:cNvSpPr/>
          <p:nvPr/>
        </p:nvSpPr>
        <p:spPr>
          <a:xfrm>
            <a:off x="5006062" y="1351935"/>
            <a:ext cx="520096" cy="364729"/>
          </a:xfrm>
          <a:prstGeom prst="roundRect">
            <a:avLst/>
          </a:prstGeom>
          <a:noFill/>
          <a:ln w="444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EF412FD-883F-A814-E14B-DE4C1F08E064}"/>
              </a:ext>
            </a:extLst>
          </p:cNvPr>
          <p:cNvSpPr/>
          <p:nvPr/>
        </p:nvSpPr>
        <p:spPr>
          <a:xfrm>
            <a:off x="9499424" y="1162054"/>
            <a:ext cx="659431" cy="1075800"/>
          </a:xfrm>
          <a:prstGeom prst="roundRect">
            <a:avLst/>
          </a:prstGeom>
          <a:noFill/>
          <a:ln w="444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E830E5F4-4A7A-13F8-562B-1C447AC317E6}"/>
              </a:ext>
            </a:extLst>
          </p:cNvPr>
          <p:cNvSpPr/>
          <p:nvPr/>
        </p:nvSpPr>
        <p:spPr>
          <a:xfrm>
            <a:off x="5840857" y="919219"/>
            <a:ext cx="3062661" cy="1260713"/>
          </a:xfrm>
          <a:prstGeom prst="roundRect">
            <a:avLst/>
          </a:prstGeom>
          <a:noFill/>
          <a:ln w="444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304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4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5D67B9E-D93E-C14E-ACAE-D020C00A97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6755" y="269346"/>
            <a:ext cx="10778490" cy="1302002"/>
          </a:xfrm>
        </p:spPr>
        <p:txBody>
          <a:bodyPr/>
          <a:lstStyle/>
          <a:p>
            <a:br>
              <a:rPr lang="en-US" sz="4000" b="1" dirty="0">
                <a:solidFill>
                  <a:srgbClr val="002060"/>
                </a:solidFill>
              </a:rPr>
            </a:br>
            <a:br>
              <a:rPr lang="en-GB" sz="4000" b="1" dirty="0">
                <a:solidFill>
                  <a:srgbClr val="002060"/>
                </a:solidFill>
              </a:rPr>
            </a:br>
            <a:br>
              <a:rPr lang="en-IE" sz="4000" dirty="0">
                <a:solidFill>
                  <a:srgbClr val="002060"/>
                </a:solidFill>
              </a:rPr>
            </a:br>
            <a:endParaRPr lang="en-IE" sz="4000" dirty="0">
              <a:solidFill>
                <a:srgbClr val="00206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667DB9-B11A-3446-EC09-1A2C83914F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5946" y="899851"/>
            <a:ext cx="9151816" cy="5058295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F95C44C7-AFD5-62D8-8680-DF889FEFEF5A}"/>
              </a:ext>
            </a:extLst>
          </p:cNvPr>
          <p:cNvSpPr txBox="1">
            <a:spLocks/>
          </p:cNvSpPr>
          <p:nvPr/>
        </p:nvSpPr>
        <p:spPr>
          <a:xfrm>
            <a:off x="110849" y="49933"/>
            <a:ext cx="12081151" cy="1302002"/>
          </a:xfrm>
        </p:spPr>
        <p:txBody>
          <a:bodyPr/>
          <a:lstStyle>
            <a:lvl1pPr algn="ctr" defTabSz="457178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800" b="1" dirty="0">
                <a:solidFill>
                  <a:srgbClr val="002060"/>
                </a:solidFill>
              </a:rPr>
              <a:t>Fig 5: Decision tree</a:t>
            </a:r>
            <a:br>
              <a:rPr lang="en-GB" sz="3800" b="1" dirty="0">
                <a:solidFill>
                  <a:srgbClr val="002060"/>
                </a:solidFill>
              </a:rPr>
            </a:br>
            <a:br>
              <a:rPr lang="en-IE" sz="3800" dirty="0">
                <a:solidFill>
                  <a:srgbClr val="002060"/>
                </a:solidFill>
              </a:rPr>
            </a:br>
            <a:endParaRPr lang="en-IE" sz="3800" dirty="0">
              <a:solidFill>
                <a:srgbClr val="00206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94BADD-55F0-B5DA-2D3E-CE277C911C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1493" y="5925543"/>
            <a:ext cx="8869013" cy="257211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0B38E5A-DC57-1262-7EBB-BFC5B9A45DBC}"/>
              </a:ext>
            </a:extLst>
          </p:cNvPr>
          <p:cNvSpPr/>
          <p:nvPr/>
        </p:nvSpPr>
        <p:spPr>
          <a:xfrm>
            <a:off x="2544417" y="3176812"/>
            <a:ext cx="698402" cy="464618"/>
          </a:xfrm>
          <a:prstGeom prst="roundRect">
            <a:avLst/>
          </a:prstGeom>
          <a:noFill/>
          <a:ln w="444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AFC8F59-2EFF-9624-AE6F-25CD83A2443A}"/>
              </a:ext>
            </a:extLst>
          </p:cNvPr>
          <p:cNvSpPr/>
          <p:nvPr/>
        </p:nvSpPr>
        <p:spPr>
          <a:xfrm>
            <a:off x="3418999" y="4291189"/>
            <a:ext cx="735291" cy="577028"/>
          </a:xfrm>
          <a:prstGeom prst="roundRect">
            <a:avLst/>
          </a:prstGeom>
          <a:noFill/>
          <a:ln w="444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71A7CEB-60CC-FFDA-F151-83BACF634CAD}"/>
              </a:ext>
            </a:extLst>
          </p:cNvPr>
          <p:cNvSpPr/>
          <p:nvPr/>
        </p:nvSpPr>
        <p:spPr>
          <a:xfrm>
            <a:off x="9643363" y="3714161"/>
            <a:ext cx="735291" cy="577028"/>
          </a:xfrm>
          <a:prstGeom prst="roundRect">
            <a:avLst/>
          </a:prstGeom>
          <a:noFill/>
          <a:ln w="444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0BCC894-57AF-093E-B9FD-17E9B9220018}"/>
              </a:ext>
            </a:extLst>
          </p:cNvPr>
          <p:cNvSpPr/>
          <p:nvPr/>
        </p:nvSpPr>
        <p:spPr>
          <a:xfrm>
            <a:off x="9376544" y="4690831"/>
            <a:ext cx="1229708" cy="914839"/>
          </a:xfrm>
          <a:prstGeom prst="roundRect">
            <a:avLst/>
          </a:prstGeom>
          <a:noFill/>
          <a:ln w="444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3B3D05A-A009-EA4E-FF64-C3A71B16D1B6}"/>
              </a:ext>
            </a:extLst>
          </p:cNvPr>
          <p:cNvSpPr/>
          <p:nvPr/>
        </p:nvSpPr>
        <p:spPr>
          <a:xfrm>
            <a:off x="4348757" y="4402318"/>
            <a:ext cx="669303" cy="577028"/>
          </a:xfrm>
          <a:prstGeom prst="roundRect">
            <a:avLst/>
          </a:prstGeom>
          <a:noFill/>
          <a:ln w="444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5B8C5BB-7B15-C7DC-2B31-0E26D93009BC}"/>
              </a:ext>
            </a:extLst>
          </p:cNvPr>
          <p:cNvSpPr/>
          <p:nvPr/>
        </p:nvSpPr>
        <p:spPr>
          <a:xfrm>
            <a:off x="6002222" y="3375514"/>
            <a:ext cx="3260080" cy="2314743"/>
          </a:xfrm>
          <a:prstGeom prst="roundRect">
            <a:avLst/>
          </a:prstGeom>
          <a:noFill/>
          <a:ln w="444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323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5D67B9E-D93E-C14E-ACAE-D020C00A97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6000" y="156225"/>
            <a:ext cx="11780000" cy="645053"/>
          </a:xfrm>
        </p:spPr>
        <p:txBody>
          <a:bodyPr/>
          <a:lstStyle/>
          <a:p>
            <a:pPr algn="l"/>
            <a:r>
              <a:rPr lang="en-US" sz="3800" b="1" dirty="0">
                <a:solidFill>
                  <a:srgbClr val="002060"/>
                </a:solidFill>
              </a:rPr>
              <a:t>Use of RNA assay data</a:t>
            </a:r>
            <a:br>
              <a:rPr lang="en-GB" sz="3800" b="1" dirty="0">
                <a:solidFill>
                  <a:srgbClr val="002060"/>
                </a:solidFill>
              </a:rPr>
            </a:br>
            <a:br>
              <a:rPr lang="en-IE" sz="3800" dirty="0">
                <a:solidFill>
                  <a:srgbClr val="002060"/>
                </a:solidFill>
              </a:rPr>
            </a:br>
            <a:endParaRPr lang="en-IE" sz="3800" dirty="0">
              <a:solidFill>
                <a:srgbClr val="00206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E856B5-FEF6-276A-4864-26E80A3F2E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193" y="2162692"/>
            <a:ext cx="790685" cy="221010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6402177-E1E0-D801-E492-14A065714B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535" y="5648341"/>
            <a:ext cx="9955014" cy="30484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F837FB6-AB4A-6B15-95F9-358D5FE5AF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4013" y="2556307"/>
            <a:ext cx="9764488" cy="292458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D1993CC-CF91-2AF8-0BE3-EAE8712B3BEF}"/>
              </a:ext>
            </a:extLst>
          </p:cNvPr>
          <p:cNvSpPr txBox="1"/>
          <p:nvPr/>
        </p:nvSpPr>
        <p:spPr>
          <a:xfrm>
            <a:off x="398193" y="911019"/>
            <a:ext cx="115878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02060"/>
                </a:solidFill>
              </a:rPr>
              <a:t>PS3/BS3 codes to be used for well-established functional assays of </a:t>
            </a:r>
            <a:r>
              <a:rPr lang="en-US" sz="2000" b="1" u="sng" dirty="0">
                <a:solidFill>
                  <a:srgbClr val="002060"/>
                </a:solidFill>
              </a:rPr>
              <a:t>protein</a:t>
            </a:r>
            <a:r>
              <a:rPr lang="en-US" sz="2000" b="1" dirty="0">
                <a:solidFill>
                  <a:srgbClr val="002060"/>
                </a:solidFill>
              </a:rPr>
              <a:t> effect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000" b="1" dirty="0">
              <a:solidFill>
                <a:srgbClr val="00206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02060"/>
                </a:solidFill>
              </a:rPr>
              <a:t>Use PVS1_RNA and BP7_RNA at variable strength for RNA splicing assays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B79CA626-06EA-A605-78AC-0BFB0E7E1630}"/>
              </a:ext>
            </a:extLst>
          </p:cNvPr>
          <p:cNvSpPr txBox="1">
            <a:spLocks/>
          </p:cNvSpPr>
          <p:nvPr/>
        </p:nvSpPr>
        <p:spPr>
          <a:xfrm>
            <a:off x="358400" y="298686"/>
            <a:ext cx="11780000" cy="645053"/>
          </a:xfrm>
          <a:prstGeom prst="rect">
            <a:avLst/>
          </a:prstGeom>
        </p:spPr>
        <p:txBody>
          <a:bodyPr vert="horz"/>
          <a:lstStyle>
            <a:lvl1pPr algn="l" defTabSz="457189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lang="en-GB" sz="3200" b="1" kern="1200" baseline="0" noProof="0" dirty="0">
                <a:solidFill>
                  <a:schemeClr val="tx2"/>
                </a:solidFill>
                <a:latin typeface="Armata" panose="020B0503040500060204" pitchFamily="34" charset="77"/>
                <a:ea typeface="+mj-ea"/>
                <a:cs typeface="Arial" pitchFamily="34" charset="0"/>
              </a:defRPr>
            </a:lvl1pPr>
          </a:lstStyle>
          <a:p>
            <a:r>
              <a:rPr lang="en-US" sz="3800" dirty="0">
                <a:solidFill>
                  <a:srgbClr val="002060"/>
                </a:solidFill>
              </a:rPr>
              <a:t>Use of RNA assay data: PVS1_RNA &amp; BP7_RNA</a:t>
            </a:r>
            <a:br>
              <a:rPr lang="en-US" sz="4000" dirty="0">
                <a:solidFill>
                  <a:srgbClr val="002060"/>
                </a:solidFill>
              </a:rPr>
            </a:br>
            <a:br>
              <a:rPr lang="en-US" sz="4000" dirty="0">
                <a:solidFill>
                  <a:srgbClr val="002060"/>
                </a:solidFill>
              </a:rPr>
            </a:br>
            <a:endParaRPr lang="en-US" sz="4000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0499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FEA51E5-BDD7-D8E8-CE93-8D4CAD7B30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4013" y="2556307"/>
            <a:ext cx="9764488" cy="29245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2E856B5-FEF6-276A-4864-26E80A3F2E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193" y="2162692"/>
            <a:ext cx="790685" cy="221010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6611379-E099-3019-56A6-72804299AF28}"/>
              </a:ext>
            </a:extLst>
          </p:cNvPr>
          <p:cNvSpPr/>
          <p:nvPr/>
        </p:nvSpPr>
        <p:spPr>
          <a:xfrm>
            <a:off x="1559293" y="3070458"/>
            <a:ext cx="856648" cy="1850333"/>
          </a:xfrm>
          <a:prstGeom prst="roundRect">
            <a:avLst/>
          </a:prstGeom>
          <a:noFill/>
          <a:ln w="444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5B9DFB1-3044-F5ED-D08E-CBBAC9BDB08A}"/>
              </a:ext>
            </a:extLst>
          </p:cNvPr>
          <p:cNvSpPr/>
          <p:nvPr/>
        </p:nvSpPr>
        <p:spPr>
          <a:xfrm>
            <a:off x="9588746" y="2626532"/>
            <a:ext cx="1440615" cy="349786"/>
          </a:xfrm>
          <a:prstGeom prst="roundRect">
            <a:avLst/>
          </a:prstGeom>
          <a:noFill/>
          <a:ln w="444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AE6E369-A8F1-B6DC-54F2-E2AEB2493484}"/>
              </a:ext>
            </a:extLst>
          </p:cNvPr>
          <p:cNvSpPr/>
          <p:nvPr/>
        </p:nvSpPr>
        <p:spPr>
          <a:xfrm>
            <a:off x="2601076" y="2956128"/>
            <a:ext cx="787017" cy="623235"/>
          </a:xfrm>
          <a:prstGeom prst="roundRect">
            <a:avLst/>
          </a:prstGeom>
          <a:noFill/>
          <a:ln w="444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972C365-D1EE-26C2-DCE0-F45F3342E169}"/>
              </a:ext>
            </a:extLst>
          </p:cNvPr>
          <p:cNvSpPr/>
          <p:nvPr/>
        </p:nvSpPr>
        <p:spPr>
          <a:xfrm>
            <a:off x="6636469" y="2616437"/>
            <a:ext cx="1772239" cy="339691"/>
          </a:xfrm>
          <a:prstGeom prst="roundRect">
            <a:avLst/>
          </a:prstGeom>
          <a:noFill/>
          <a:ln w="444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E7A61E0-3751-C4E5-7A22-865B12C8AD28}"/>
              </a:ext>
            </a:extLst>
          </p:cNvPr>
          <p:cNvSpPr/>
          <p:nvPr/>
        </p:nvSpPr>
        <p:spPr>
          <a:xfrm>
            <a:off x="4669413" y="2626532"/>
            <a:ext cx="787018" cy="339691"/>
          </a:xfrm>
          <a:prstGeom prst="roundRect">
            <a:avLst/>
          </a:prstGeom>
          <a:noFill/>
          <a:ln w="444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F6A2680-0C33-708A-CFF1-832254BC153E}"/>
              </a:ext>
            </a:extLst>
          </p:cNvPr>
          <p:cNvSpPr/>
          <p:nvPr/>
        </p:nvSpPr>
        <p:spPr>
          <a:xfrm>
            <a:off x="3489375" y="2796377"/>
            <a:ext cx="787018" cy="339691"/>
          </a:xfrm>
          <a:prstGeom prst="roundRect">
            <a:avLst/>
          </a:prstGeom>
          <a:noFill/>
          <a:ln w="444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86241D2-B43A-B39F-1A9A-BDB2DFE102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535" y="5648341"/>
            <a:ext cx="9955014" cy="304843"/>
          </a:xfrm>
          <a:prstGeom prst="rect">
            <a:avLst/>
          </a:prstGeom>
        </p:spPr>
      </p:pic>
      <p:sp>
        <p:nvSpPr>
          <p:cNvPr id="16" name="Title 2">
            <a:extLst>
              <a:ext uri="{FF2B5EF4-FFF2-40B4-BE49-F238E27FC236}">
                <a16:creationId xmlns:a16="http://schemas.microsoft.com/office/drawing/2014/main" id="{06DC0830-FADA-9392-EC28-EC3594EDB6A6}"/>
              </a:ext>
            </a:extLst>
          </p:cNvPr>
          <p:cNvSpPr txBox="1">
            <a:spLocks/>
          </p:cNvSpPr>
          <p:nvPr/>
        </p:nvSpPr>
        <p:spPr>
          <a:xfrm>
            <a:off x="206000" y="156225"/>
            <a:ext cx="11780000" cy="645053"/>
          </a:xfrm>
          <a:prstGeom prst="rect">
            <a:avLst/>
          </a:prstGeom>
        </p:spPr>
        <p:txBody>
          <a:bodyPr vert="horz"/>
          <a:lstStyle>
            <a:lvl1pPr algn="l" defTabSz="457189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lang="en-GB" sz="3200" b="1" kern="1200" baseline="0" noProof="0" dirty="0">
                <a:solidFill>
                  <a:schemeClr val="tx2"/>
                </a:solidFill>
                <a:latin typeface="Armata" panose="020B0503040500060204" pitchFamily="34" charset="77"/>
                <a:ea typeface="+mj-ea"/>
                <a:cs typeface="Arial" pitchFamily="34" charset="0"/>
              </a:defRPr>
            </a:lvl1pPr>
          </a:lstStyle>
          <a:p>
            <a:r>
              <a:rPr lang="en-US" sz="3800" dirty="0">
                <a:solidFill>
                  <a:srgbClr val="002060"/>
                </a:solidFill>
              </a:rPr>
              <a:t>Use of RNA assay data: PVS1_RNA &amp; BP7_RNA</a:t>
            </a:r>
            <a:br>
              <a:rPr lang="en-US" sz="4000" dirty="0">
                <a:solidFill>
                  <a:srgbClr val="002060"/>
                </a:solidFill>
              </a:rPr>
            </a:br>
            <a:br>
              <a:rPr lang="en-US" sz="4000" dirty="0">
                <a:solidFill>
                  <a:srgbClr val="002060"/>
                </a:solidFill>
              </a:rPr>
            </a:b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EC4B5F9-6870-72AA-FA44-6DA92B12AA42}"/>
              </a:ext>
            </a:extLst>
          </p:cNvPr>
          <p:cNvSpPr txBox="1"/>
          <p:nvPr/>
        </p:nvSpPr>
        <p:spPr>
          <a:xfrm>
            <a:off x="398193" y="911019"/>
            <a:ext cx="115878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02060"/>
                </a:solidFill>
              </a:rPr>
              <a:t>PS3/BS3 codes to be used for well-established functional assays of </a:t>
            </a:r>
            <a:r>
              <a:rPr lang="en-US" sz="2000" b="1" u="sng" dirty="0">
                <a:solidFill>
                  <a:srgbClr val="002060"/>
                </a:solidFill>
              </a:rPr>
              <a:t>protein</a:t>
            </a:r>
            <a:r>
              <a:rPr lang="en-US" sz="2000" b="1" dirty="0">
                <a:solidFill>
                  <a:srgbClr val="002060"/>
                </a:solidFill>
              </a:rPr>
              <a:t> effect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000" b="1" dirty="0">
              <a:solidFill>
                <a:srgbClr val="00206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02060"/>
                </a:solidFill>
              </a:rPr>
              <a:t>Use PVS1_RNA and BP7_RNA at variable strength for RNA splicing assays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0518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4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FEA51E5-BDD7-D8E8-CE93-8D4CAD7B30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4013" y="2556307"/>
            <a:ext cx="9764488" cy="29245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2E856B5-FEF6-276A-4864-26E80A3F2E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193" y="2162692"/>
            <a:ext cx="790685" cy="221010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6611379-E099-3019-56A6-72804299AF28}"/>
              </a:ext>
            </a:extLst>
          </p:cNvPr>
          <p:cNvSpPr/>
          <p:nvPr/>
        </p:nvSpPr>
        <p:spPr>
          <a:xfrm>
            <a:off x="1559293" y="3070458"/>
            <a:ext cx="856648" cy="1850333"/>
          </a:xfrm>
          <a:prstGeom prst="roundRect">
            <a:avLst/>
          </a:prstGeom>
          <a:noFill/>
          <a:ln w="444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5B9DFB1-3044-F5ED-D08E-CBBAC9BDB08A}"/>
              </a:ext>
            </a:extLst>
          </p:cNvPr>
          <p:cNvSpPr/>
          <p:nvPr/>
        </p:nvSpPr>
        <p:spPr>
          <a:xfrm>
            <a:off x="9496233" y="3077528"/>
            <a:ext cx="1561408" cy="812563"/>
          </a:xfrm>
          <a:prstGeom prst="roundRect">
            <a:avLst/>
          </a:prstGeom>
          <a:noFill/>
          <a:ln w="444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AE6E369-A8F1-B6DC-54F2-E2AEB2493484}"/>
              </a:ext>
            </a:extLst>
          </p:cNvPr>
          <p:cNvSpPr/>
          <p:nvPr/>
        </p:nvSpPr>
        <p:spPr>
          <a:xfrm>
            <a:off x="2601076" y="2956128"/>
            <a:ext cx="787017" cy="623235"/>
          </a:xfrm>
          <a:prstGeom prst="roundRect">
            <a:avLst/>
          </a:prstGeom>
          <a:noFill/>
          <a:ln w="444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E7A61E0-3751-C4E5-7A22-865B12C8AD28}"/>
              </a:ext>
            </a:extLst>
          </p:cNvPr>
          <p:cNvSpPr/>
          <p:nvPr/>
        </p:nvSpPr>
        <p:spPr>
          <a:xfrm>
            <a:off x="3465008" y="3196020"/>
            <a:ext cx="1964831" cy="623235"/>
          </a:xfrm>
          <a:prstGeom prst="roundRect">
            <a:avLst/>
          </a:prstGeom>
          <a:noFill/>
          <a:ln w="444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24BC808-CABE-5702-159B-64BAF45BCB63}"/>
              </a:ext>
            </a:extLst>
          </p:cNvPr>
          <p:cNvSpPr/>
          <p:nvPr/>
        </p:nvSpPr>
        <p:spPr>
          <a:xfrm>
            <a:off x="5779747" y="3196020"/>
            <a:ext cx="3411387" cy="529841"/>
          </a:xfrm>
          <a:prstGeom prst="roundRect">
            <a:avLst/>
          </a:prstGeom>
          <a:noFill/>
          <a:ln w="444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DDCE017-3376-36E7-FABE-6A061DBE53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535" y="5648341"/>
            <a:ext cx="9955014" cy="304843"/>
          </a:xfrm>
          <a:prstGeom prst="rect">
            <a:avLst/>
          </a:prstGeom>
        </p:spPr>
      </p:pic>
      <p:sp>
        <p:nvSpPr>
          <p:cNvPr id="18" name="Title 2">
            <a:extLst>
              <a:ext uri="{FF2B5EF4-FFF2-40B4-BE49-F238E27FC236}">
                <a16:creationId xmlns:a16="http://schemas.microsoft.com/office/drawing/2014/main" id="{35F47D91-F381-2C6E-1A2E-345994BAEABD}"/>
              </a:ext>
            </a:extLst>
          </p:cNvPr>
          <p:cNvSpPr txBox="1">
            <a:spLocks/>
          </p:cNvSpPr>
          <p:nvPr/>
        </p:nvSpPr>
        <p:spPr>
          <a:xfrm>
            <a:off x="206000" y="156225"/>
            <a:ext cx="11780000" cy="645053"/>
          </a:xfrm>
          <a:prstGeom prst="rect">
            <a:avLst/>
          </a:prstGeom>
        </p:spPr>
        <p:txBody>
          <a:bodyPr vert="horz"/>
          <a:lstStyle>
            <a:lvl1pPr algn="l" defTabSz="457189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lang="en-GB" sz="3200" b="1" kern="1200" baseline="0" noProof="0" dirty="0">
                <a:solidFill>
                  <a:schemeClr val="tx2"/>
                </a:solidFill>
                <a:latin typeface="Armata" panose="020B0503040500060204" pitchFamily="34" charset="77"/>
                <a:ea typeface="+mj-ea"/>
                <a:cs typeface="Arial" pitchFamily="34" charset="0"/>
              </a:defRPr>
            </a:lvl1pPr>
          </a:lstStyle>
          <a:p>
            <a:r>
              <a:rPr lang="en-US" sz="3800">
                <a:solidFill>
                  <a:srgbClr val="002060"/>
                </a:solidFill>
              </a:rPr>
              <a:t>Use of RNA assay data: PVS1_RNA &amp; BP7_RNA</a:t>
            </a:r>
            <a:br>
              <a:rPr lang="en-US" sz="4000">
                <a:solidFill>
                  <a:srgbClr val="002060"/>
                </a:solidFill>
              </a:rPr>
            </a:br>
            <a:br>
              <a:rPr lang="en-US" sz="4000">
                <a:solidFill>
                  <a:srgbClr val="002060"/>
                </a:solidFill>
              </a:rPr>
            </a:br>
            <a:endParaRPr lang="en-US" sz="4000">
              <a:solidFill>
                <a:srgbClr val="00206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C83DC85-7127-73C0-EB40-C542E2779B42}"/>
              </a:ext>
            </a:extLst>
          </p:cNvPr>
          <p:cNvSpPr txBox="1"/>
          <p:nvPr/>
        </p:nvSpPr>
        <p:spPr>
          <a:xfrm>
            <a:off x="398193" y="911019"/>
            <a:ext cx="115878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02060"/>
                </a:solidFill>
              </a:rPr>
              <a:t>PS3/BS3 codes to be used for well-established functional assays of </a:t>
            </a:r>
            <a:r>
              <a:rPr lang="en-US" sz="2000" b="1" u="sng" dirty="0">
                <a:solidFill>
                  <a:srgbClr val="002060"/>
                </a:solidFill>
              </a:rPr>
              <a:t>protein</a:t>
            </a:r>
            <a:r>
              <a:rPr lang="en-US" sz="2000" b="1" dirty="0">
                <a:solidFill>
                  <a:srgbClr val="002060"/>
                </a:solidFill>
              </a:rPr>
              <a:t> effect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000" b="1" dirty="0">
              <a:solidFill>
                <a:srgbClr val="00206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02060"/>
                </a:solidFill>
              </a:rPr>
              <a:t>Use PVS1_RNA and BP7_RNA at variable strength for RNA splicing assays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0918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FEA51E5-BDD7-D8E8-CE93-8D4CAD7B30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4013" y="2556307"/>
            <a:ext cx="9764488" cy="29245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2E856B5-FEF6-276A-4864-26E80A3F2E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193" y="2162692"/>
            <a:ext cx="790685" cy="221010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6611379-E099-3019-56A6-72804299AF28}"/>
              </a:ext>
            </a:extLst>
          </p:cNvPr>
          <p:cNvSpPr/>
          <p:nvPr/>
        </p:nvSpPr>
        <p:spPr>
          <a:xfrm>
            <a:off x="1559293" y="3070459"/>
            <a:ext cx="856648" cy="1793772"/>
          </a:xfrm>
          <a:prstGeom prst="roundRect">
            <a:avLst/>
          </a:prstGeom>
          <a:noFill/>
          <a:ln w="444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5B9DFB1-3044-F5ED-D08E-CBBAC9BDB08A}"/>
              </a:ext>
            </a:extLst>
          </p:cNvPr>
          <p:cNvSpPr/>
          <p:nvPr/>
        </p:nvSpPr>
        <p:spPr>
          <a:xfrm>
            <a:off x="5700074" y="3966518"/>
            <a:ext cx="3549804" cy="1404379"/>
          </a:xfrm>
          <a:prstGeom prst="roundRect">
            <a:avLst/>
          </a:prstGeom>
          <a:noFill/>
          <a:ln w="444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AE6E369-A8F1-B6DC-54F2-E2AEB2493484}"/>
              </a:ext>
            </a:extLst>
          </p:cNvPr>
          <p:cNvSpPr/>
          <p:nvPr/>
        </p:nvSpPr>
        <p:spPr>
          <a:xfrm>
            <a:off x="2579572" y="3991993"/>
            <a:ext cx="827772" cy="1378904"/>
          </a:xfrm>
          <a:prstGeom prst="roundRect">
            <a:avLst/>
          </a:prstGeom>
          <a:noFill/>
          <a:ln w="444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9AF288E-B217-DCD0-EBC1-303D39F48064}"/>
              </a:ext>
            </a:extLst>
          </p:cNvPr>
          <p:cNvSpPr/>
          <p:nvPr/>
        </p:nvSpPr>
        <p:spPr>
          <a:xfrm>
            <a:off x="4656841" y="4372800"/>
            <a:ext cx="783834" cy="645785"/>
          </a:xfrm>
          <a:prstGeom prst="roundRect">
            <a:avLst/>
          </a:prstGeom>
          <a:noFill/>
          <a:ln w="444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938BDC2-34A6-997A-80EE-2BC3AA1B2BED}"/>
              </a:ext>
            </a:extLst>
          </p:cNvPr>
          <p:cNvSpPr/>
          <p:nvPr/>
        </p:nvSpPr>
        <p:spPr>
          <a:xfrm>
            <a:off x="9509277" y="4355184"/>
            <a:ext cx="1557792" cy="1055802"/>
          </a:xfrm>
          <a:prstGeom prst="roundRect">
            <a:avLst/>
          </a:prstGeom>
          <a:noFill/>
          <a:ln w="444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0B0EA06-AEC0-8948-D188-8E8423B541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535" y="5668219"/>
            <a:ext cx="9955014" cy="304843"/>
          </a:xfrm>
          <a:prstGeom prst="rect">
            <a:avLst/>
          </a:prstGeom>
        </p:spPr>
      </p:pic>
      <p:sp>
        <p:nvSpPr>
          <p:cNvPr id="11" name="Title 2">
            <a:extLst>
              <a:ext uri="{FF2B5EF4-FFF2-40B4-BE49-F238E27FC236}">
                <a16:creationId xmlns:a16="http://schemas.microsoft.com/office/drawing/2014/main" id="{51BF7738-1577-CE6A-A562-4F6C7CA0846B}"/>
              </a:ext>
            </a:extLst>
          </p:cNvPr>
          <p:cNvSpPr txBox="1">
            <a:spLocks/>
          </p:cNvSpPr>
          <p:nvPr/>
        </p:nvSpPr>
        <p:spPr>
          <a:xfrm>
            <a:off x="206000" y="156225"/>
            <a:ext cx="11780000" cy="645053"/>
          </a:xfrm>
          <a:prstGeom prst="rect">
            <a:avLst/>
          </a:prstGeom>
        </p:spPr>
        <p:txBody>
          <a:bodyPr vert="horz"/>
          <a:lstStyle>
            <a:lvl1pPr algn="l" defTabSz="457189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lang="en-GB" sz="3200" b="1" kern="1200" baseline="0" noProof="0" dirty="0">
                <a:solidFill>
                  <a:schemeClr val="tx2"/>
                </a:solidFill>
                <a:latin typeface="Armata" panose="020B0503040500060204" pitchFamily="34" charset="77"/>
                <a:ea typeface="+mj-ea"/>
                <a:cs typeface="Arial" pitchFamily="34" charset="0"/>
              </a:defRPr>
            </a:lvl1pPr>
          </a:lstStyle>
          <a:p>
            <a:r>
              <a:rPr lang="en-US" sz="3800">
                <a:solidFill>
                  <a:srgbClr val="002060"/>
                </a:solidFill>
              </a:rPr>
              <a:t>Use of RNA assay data: PVS1_RNA &amp; BP7_RNA</a:t>
            </a:r>
            <a:br>
              <a:rPr lang="en-US" sz="4000">
                <a:solidFill>
                  <a:srgbClr val="002060"/>
                </a:solidFill>
              </a:rPr>
            </a:br>
            <a:br>
              <a:rPr lang="en-US" sz="4000">
                <a:solidFill>
                  <a:srgbClr val="002060"/>
                </a:solidFill>
              </a:rPr>
            </a:br>
            <a:endParaRPr lang="en-US" sz="4000">
              <a:solidFill>
                <a:srgbClr val="00206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D793EA5-40A3-C4A5-EF22-784C49B61F0B}"/>
              </a:ext>
            </a:extLst>
          </p:cNvPr>
          <p:cNvSpPr txBox="1"/>
          <p:nvPr/>
        </p:nvSpPr>
        <p:spPr>
          <a:xfrm>
            <a:off x="398193" y="911019"/>
            <a:ext cx="115878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02060"/>
                </a:solidFill>
              </a:rPr>
              <a:t>PS3/BS3 codes to be used for well-established functional assays of </a:t>
            </a:r>
            <a:r>
              <a:rPr lang="en-US" sz="2000" b="1" u="sng" dirty="0">
                <a:solidFill>
                  <a:srgbClr val="002060"/>
                </a:solidFill>
              </a:rPr>
              <a:t>protein</a:t>
            </a:r>
            <a:r>
              <a:rPr lang="en-US" sz="2000" b="1" dirty="0">
                <a:solidFill>
                  <a:srgbClr val="002060"/>
                </a:solidFill>
              </a:rPr>
              <a:t> effect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000" b="1" dirty="0">
              <a:solidFill>
                <a:srgbClr val="00206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02060"/>
                </a:solidFill>
              </a:rPr>
              <a:t>Use PVS1_RNA and BP7_RNA at variable strength for RNA splicing assays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6462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5D67B9E-D93E-C14E-ACAE-D020C00A97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6755" y="269346"/>
            <a:ext cx="10778490" cy="1302002"/>
          </a:xfrm>
        </p:spPr>
        <p:txBody>
          <a:bodyPr/>
          <a:lstStyle/>
          <a:p>
            <a:br>
              <a:rPr lang="en-US" sz="4000" b="1" dirty="0">
                <a:solidFill>
                  <a:srgbClr val="002060"/>
                </a:solidFill>
              </a:rPr>
            </a:br>
            <a:br>
              <a:rPr lang="en-GB" sz="4000" b="1" dirty="0">
                <a:solidFill>
                  <a:srgbClr val="002060"/>
                </a:solidFill>
              </a:rPr>
            </a:br>
            <a:br>
              <a:rPr lang="en-IE" sz="4000" dirty="0">
                <a:solidFill>
                  <a:srgbClr val="002060"/>
                </a:solidFill>
              </a:rPr>
            </a:br>
            <a:endParaRPr lang="en-IE" sz="4000" dirty="0">
              <a:solidFill>
                <a:srgbClr val="002060"/>
              </a:solidFill>
            </a:endParaRPr>
          </a:p>
        </p:txBody>
      </p:sp>
      <p:pic>
        <p:nvPicPr>
          <p:cNvPr id="1028" name="Picture 4" descr="Frontiers | Splicing in the Diagnosis of Rare Disease: Advances and  Challenges">
            <a:extLst>
              <a:ext uri="{FF2B5EF4-FFF2-40B4-BE49-F238E27FC236}">
                <a16:creationId xmlns:a16="http://schemas.microsoft.com/office/drawing/2014/main" id="{EFA572E2-C0D1-81F9-61CE-5CADAFA8B1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641"/>
          <a:stretch/>
        </p:blipFill>
        <p:spPr bwMode="auto">
          <a:xfrm>
            <a:off x="215302" y="896175"/>
            <a:ext cx="7222445" cy="2339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4B96BA3-D4D4-F655-EB09-FBF413F5AB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5748" y="120191"/>
            <a:ext cx="4521640" cy="787144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C51DC65-3CA0-782A-73E4-80655A644B81}"/>
              </a:ext>
            </a:extLst>
          </p:cNvPr>
          <p:cNvSpPr txBox="1"/>
          <p:nvPr/>
        </p:nvSpPr>
        <p:spPr>
          <a:xfrm>
            <a:off x="455859" y="95755"/>
            <a:ext cx="98887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002060"/>
                </a:solidFill>
              </a:rPr>
              <a:t>Splicing overview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C04AB0-C335-21CB-494F-938EB05C676E}"/>
              </a:ext>
            </a:extLst>
          </p:cNvPr>
          <p:cNvSpPr txBox="1"/>
          <p:nvPr/>
        </p:nvSpPr>
        <p:spPr>
          <a:xfrm>
            <a:off x="6983946" y="2843075"/>
            <a:ext cx="4955101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2000" lvl="1"/>
            <a:r>
              <a:rPr lang="en-GB" sz="2000" b="1" u="sng" dirty="0">
                <a:solidFill>
                  <a:srgbClr val="002060"/>
                </a:solidFill>
              </a:rPr>
              <a:t>Canonical splice sites</a:t>
            </a:r>
          </a:p>
          <a:p>
            <a:pPr marL="594900" lvl="1" indent="-342900">
              <a:buFont typeface="Wingdings" panose="05000000000000000000" pitchFamily="2" charset="2"/>
              <a:buChar char="Ø"/>
            </a:pPr>
            <a:r>
              <a:rPr lang="en-GB" sz="2000" b="1" dirty="0">
                <a:solidFill>
                  <a:srgbClr val="002060"/>
                </a:solidFill>
              </a:rPr>
              <a:t>98.3% GT-AG </a:t>
            </a:r>
          </a:p>
          <a:p>
            <a:pPr marL="594900" lvl="1" indent="-342900">
              <a:buFont typeface="Wingdings" panose="05000000000000000000" pitchFamily="2" charset="2"/>
              <a:buChar char="Ø"/>
            </a:pPr>
            <a:r>
              <a:rPr lang="en-GB" sz="2000" b="1" dirty="0">
                <a:solidFill>
                  <a:srgbClr val="002060"/>
                </a:solidFill>
              </a:rPr>
              <a:t>1.0% GC-AG </a:t>
            </a:r>
          </a:p>
          <a:p>
            <a:pPr marL="1052100" lvl="2" indent="-342900">
              <a:buFont typeface="Wingdings" panose="05000000000000000000" pitchFamily="2" charset="2"/>
              <a:buChar char="Ø"/>
            </a:pPr>
            <a:r>
              <a:rPr lang="en-GB" sz="2000" b="1" dirty="0">
                <a:solidFill>
                  <a:srgbClr val="002060"/>
                </a:solidFill>
              </a:rPr>
              <a:t>subset of +2T&gt;C variants are functional</a:t>
            </a:r>
          </a:p>
          <a:p>
            <a:pPr marL="1052100" lvl="2" indent="-342900">
              <a:buFont typeface="Wingdings" panose="05000000000000000000" pitchFamily="2" charset="2"/>
              <a:buChar char="Ø"/>
            </a:pPr>
            <a:r>
              <a:rPr lang="en-GB" sz="2000" b="1" dirty="0">
                <a:solidFill>
                  <a:srgbClr val="002060"/>
                </a:solidFill>
              </a:rPr>
              <a:t>+2C&gt;T increased efficiency</a:t>
            </a:r>
          </a:p>
          <a:p>
            <a:pPr marL="594900" lvl="1" indent="-342900">
              <a:buFont typeface="Wingdings" panose="05000000000000000000" pitchFamily="2" charset="2"/>
              <a:buChar char="Ø"/>
            </a:pPr>
            <a:endParaRPr lang="en-GB" sz="2000" b="1" dirty="0">
              <a:solidFill>
                <a:srgbClr val="002060"/>
              </a:solidFill>
            </a:endParaRPr>
          </a:p>
          <a:p>
            <a:pPr marL="594900" lvl="1" indent="-342900">
              <a:buFont typeface="Wingdings" panose="05000000000000000000" pitchFamily="2" charset="2"/>
              <a:buChar char="Ø"/>
            </a:pPr>
            <a:r>
              <a:rPr lang="en-GB" sz="2000" b="1" dirty="0">
                <a:solidFill>
                  <a:srgbClr val="002060"/>
                </a:solidFill>
              </a:rPr>
              <a:t>0.1% AT-AC = minor spliceosome</a:t>
            </a:r>
          </a:p>
          <a:p>
            <a:pPr marL="594900" lvl="1" indent="-342900">
              <a:buFont typeface="Wingdings" panose="05000000000000000000" pitchFamily="2" charset="2"/>
              <a:buChar char="Ø"/>
            </a:pPr>
            <a:endParaRPr lang="en-GB" sz="2000" b="1" dirty="0">
              <a:solidFill>
                <a:srgbClr val="002060"/>
              </a:solidFill>
            </a:endParaRPr>
          </a:p>
          <a:p>
            <a:pPr marL="594900" lvl="1" indent="-342900">
              <a:buFont typeface="Wingdings" panose="05000000000000000000" pitchFamily="2" charset="2"/>
              <a:buChar char="Ø"/>
            </a:pPr>
            <a:r>
              <a:rPr lang="en-GB" sz="2000" b="1" dirty="0">
                <a:solidFill>
                  <a:srgbClr val="002060"/>
                </a:solidFill>
              </a:rPr>
              <a:t>0.5% others</a:t>
            </a:r>
          </a:p>
        </p:txBody>
      </p:sp>
      <p:pic>
        <p:nvPicPr>
          <p:cNvPr id="6" name="Picture 4" descr="Splice site consensus sequence for U2-dependent (a) and U12-dependent... |  Download Scientific Diagram">
            <a:extLst>
              <a:ext uri="{FF2B5EF4-FFF2-40B4-BE49-F238E27FC236}">
                <a16:creationId xmlns:a16="http://schemas.microsoft.com/office/drawing/2014/main" id="{1B3DDDAC-0E8C-150A-1DF4-491FCE03A2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904" y="3235701"/>
            <a:ext cx="4837818" cy="2945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397EAC2-716E-0F04-36A9-3159AC8CCD77}"/>
              </a:ext>
            </a:extLst>
          </p:cNvPr>
          <p:cNvSpPr/>
          <p:nvPr/>
        </p:nvSpPr>
        <p:spPr>
          <a:xfrm>
            <a:off x="2352260" y="4403033"/>
            <a:ext cx="3839818" cy="1610141"/>
          </a:xfrm>
          <a:prstGeom prst="rect">
            <a:avLst/>
          </a:prstGeom>
          <a:solidFill>
            <a:schemeClr val="bg1"/>
          </a:solidFill>
          <a:ln w="444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C053D1-7B2F-0C9D-C95C-12AD2D6A739A}"/>
              </a:ext>
            </a:extLst>
          </p:cNvPr>
          <p:cNvSpPr txBox="1"/>
          <p:nvPr/>
        </p:nvSpPr>
        <p:spPr>
          <a:xfrm>
            <a:off x="9070349" y="3307033"/>
            <a:ext cx="2790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02060"/>
                </a:solidFill>
              </a:rPr>
              <a:t>= major spliceosome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78107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5D67B9E-D93E-C14E-ACAE-D020C00A97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6755" y="269346"/>
            <a:ext cx="10778490" cy="1302002"/>
          </a:xfrm>
        </p:spPr>
        <p:txBody>
          <a:bodyPr/>
          <a:lstStyle/>
          <a:p>
            <a:br>
              <a:rPr lang="en-US" sz="4000" b="1" dirty="0">
                <a:solidFill>
                  <a:srgbClr val="002060"/>
                </a:solidFill>
              </a:rPr>
            </a:br>
            <a:br>
              <a:rPr lang="en-GB" sz="4000" b="1" dirty="0">
                <a:solidFill>
                  <a:srgbClr val="002060"/>
                </a:solidFill>
              </a:rPr>
            </a:br>
            <a:br>
              <a:rPr lang="en-IE" sz="4000" dirty="0">
                <a:solidFill>
                  <a:srgbClr val="002060"/>
                </a:solidFill>
              </a:rPr>
            </a:br>
            <a:endParaRPr lang="en-IE" sz="4000" dirty="0">
              <a:solidFill>
                <a:srgbClr val="002060"/>
              </a:solidFill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6A8B67A-B1F1-D7C0-C892-72E0B9F2D7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93" t="73404"/>
          <a:stretch/>
        </p:blipFill>
        <p:spPr bwMode="auto">
          <a:xfrm>
            <a:off x="6391375" y="3147374"/>
            <a:ext cx="5183584" cy="2882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0C45B9E9-6F34-0826-0673-0B049A498C13}"/>
              </a:ext>
            </a:extLst>
          </p:cNvPr>
          <p:cNvSpPr txBox="1">
            <a:spLocks/>
          </p:cNvSpPr>
          <p:nvPr/>
        </p:nvSpPr>
        <p:spPr>
          <a:xfrm>
            <a:off x="170800" y="35431"/>
            <a:ext cx="10778490" cy="1302002"/>
          </a:xfrm>
        </p:spPr>
        <p:txBody>
          <a:bodyPr/>
          <a:lstStyle>
            <a:lvl1pPr algn="ctr" defTabSz="457178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800" b="1" dirty="0">
                <a:solidFill>
                  <a:srgbClr val="002060"/>
                </a:solidFill>
              </a:rPr>
              <a:t>Incomplete or “leaky” splicing example</a:t>
            </a:r>
            <a:br>
              <a:rPr lang="en-GB" sz="3800" b="1" dirty="0">
                <a:solidFill>
                  <a:srgbClr val="002060"/>
                </a:solidFill>
              </a:rPr>
            </a:br>
            <a:br>
              <a:rPr lang="en-IE" sz="3800" dirty="0">
                <a:solidFill>
                  <a:srgbClr val="002060"/>
                </a:solidFill>
              </a:rPr>
            </a:br>
            <a:endParaRPr lang="en-IE" sz="3800" dirty="0">
              <a:solidFill>
                <a:srgbClr val="00206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5A589A-504D-019F-C925-2B35927A2C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2288" y="1044703"/>
            <a:ext cx="4802957" cy="166898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4D0401E-53AE-2B71-B1E6-6243178C78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449" y="898675"/>
            <a:ext cx="4410691" cy="150516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A9279B3-C13D-13A2-ABC0-B5775BB50DC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346" b="1"/>
          <a:stretch/>
        </p:blipFill>
        <p:spPr>
          <a:xfrm>
            <a:off x="327360" y="2497526"/>
            <a:ext cx="5187525" cy="4303900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22BF93F-9CA0-50F7-259B-3CE2D24128A1}"/>
              </a:ext>
            </a:extLst>
          </p:cNvPr>
          <p:cNvSpPr/>
          <p:nvPr/>
        </p:nvSpPr>
        <p:spPr>
          <a:xfrm>
            <a:off x="1930557" y="4494783"/>
            <a:ext cx="789271" cy="1756930"/>
          </a:xfrm>
          <a:prstGeom prst="roundRect">
            <a:avLst/>
          </a:prstGeom>
          <a:noFill/>
          <a:ln w="444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FA3CBEC-D477-7CD0-DC02-D4645452C622}"/>
              </a:ext>
            </a:extLst>
          </p:cNvPr>
          <p:cNvSpPr/>
          <p:nvPr/>
        </p:nvSpPr>
        <p:spPr>
          <a:xfrm>
            <a:off x="9570063" y="4579611"/>
            <a:ext cx="534702" cy="1434376"/>
          </a:xfrm>
          <a:prstGeom prst="roundRect">
            <a:avLst/>
          </a:prstGeom>
          <a:noFill/>
          <a:ln w="444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42A3153-70C9-4645-5440-2B9155345B8A}"/>
              </a:ext>
            </a:extLst>
          </p:cNvPr>
          <p:cNvSpPr/>
          <p:nvPr/>
        </p:nvSpPr>
        <p:spPr>
          <a:xfrm>
            <a:off x="10378759" y="4586252"/>
            <a:ext cx="570531" cy="1434376"/>
          </a:xfrm>
          <a:prstGeom prst="roundRect">
            <a:avLst/>
          </a:prstGeom>
          <a:noFill/>
          <a:ln w="444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D4D0E5-E38B-1792-BBAA-5FFEC6789233}"/>
              </a:ext>
            </a:extLst>
          </p:cNvPr>
          <p:cNvSpPr/>
          <p:nvPr/>
        </p:nvSpPr>
        <p:spPr>
          <a:xfrm>
            <a:off x="6363093" y="2865748"/>
            <a:ext cx="952107" cy="563252"/>
          </a:xfrm>
          <a:prstGeom prst="rect">
            <a:avLst/>
          </a:prstGeom>
          <a:solidFill>
            <a:schemeClr val="bg1"/>
          </a:solidFill>
          <a:ln w="444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9D34E23-B5C7-02E5-D4F8-3A26C51E7BBA}"/>
                  </a:ext>
                </a:extLst>
              </p14:cNvPr>
              <p14:cNvContentPartPr/>
              <p14:nvPr/>
            </p14:nvContentPartPr>
            <p14:xfrm>
              <a:off x="8144354" y="5323851"/>
              <a:ext cx="3110040" cy="219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9D34E23-B5C7-02E5-D4F8-3A26C51E7BB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108354" y="5251851"/>
                <a:ext cx="3181680" cy="16560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37997E8-E802-2912-1FCB-C5702847C925}"/>
              </a:ext>
            </a:extLst>
          </p:cNvPr>
          <p:cNvSpPr/>
          <p:nvPr/>
        </p:nvSpPr>
        <p:spPr>
          <a:xfrm>
            <a:off x="1977887" y="3310592"/>
            <a:ext cx="248477" cy="914400"/>
          </a:xfrm>
          <a:prstGeom prst="roundRect">
            <a:avLst/>
          </a:prstGeom>
          <a:noFill/>
          <a:ln w="444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4440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4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5D67B9E-D93E-C14E-ACAE-D020C00A97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6755" y="269346"/>
            <a:ext cx="10778490" cy="1302002"/>
          </a:xfrm>
        </p:spPr>
        <p:txBody>
          <a:bodyPr/>
          <a:lstStyle/>
          <a:p>
            <a:br>
              <a:rPr lang="en-US" sz="4000" b="1" dirty="0">
                <a:solidFill>
                  <a:srgbClr val="002060"/>
                </a:solidFill>
              </a:rPr>
            </a:br>
            <a:br>
              <a:rPr lang="en-GB" sz="4000" b="1" dirty="0">
                <a:solidFill>
                  <a:srgbClr val="002060"/>
                </a:solidFill>
              </a:rPr>
            </a:br>
            <a:br>
              <a:rPr lang="en-IE" sz="4000" dirty="0">
                <a:solidFill>
                  <a:srgbClr val="002060"/>
                </a:solidFill>
              </a:rPr>
            </a:br>
            <a:endParaRPr lang="en-IE" sz="4000" dirty="0">
              <a:solidFill>
                <a:srgbClr val="002060"/>
              </a:solidFill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9342424D-B700-AA1A-65DE-55258C938FD4}"/>
              </a:ext>
            </a:extLst>
          </p:cNvPr>
          <p:cNvSpPr txBox="1">
            <a:spLocks/>
          </p:cNvSpPr>
          <p:nvPr/>
        </p:nvSpPr>
        <p:spPr>
          <a:xfrm>
            <a:off x="206000" y="156225"/>
            <a:ext cx="11780000" cy="645053"/>
          </a:xfrm>
        </p:spPr>
        <p:txBody>
          <a:bodyPr/>
          <a:lstStyle>
            <a:lvl1pPr algn="ctr" defTabSz="457178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800" b="1" dirty="0">
                <a:solidFill>
                  <a:srgbClr val="002060"/>
                </a:solidFill>
              </a:rPr>
              <a:t>Rescue mechanisms</a:t>
            </a:r>
            <a:br>
              <a:rPr lang="en-GB" sz="3800" b="1" dirty="0">
                <a:solidFill>
                  <a:srgbClr val="002060"/>
                </a:solidFill>
              </a:rPr>
            </a:br>
            <a:br>
              <a:rPr lang="en-IE" sz="3800" dirty="0">
                <a:solidFill>
                  <a:srgbClr val="002060"/>
                </a:solidFill>
              </a:rPr>
            </a:br>
            <a:endParaRPr lang="en-IE" sz="3800" dirty="0">
              <a:solidFill>
                <a:srgbClr val="00206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2C0B9E-7A9A-E9D5-5CED-501371E3E22F}"/>
              </a:ext>
            </a:extLst>
          </p:cNvPr>
          <p:cNvSpPr txBox="1"/>
          <p:nvPr/>
        </p:nvSpPr>
        <p:spPr>
          <a:xfrm>
            <a:off x="575035" y="1341685"/>
            <a:ext cx="494078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b="1" dirty="0">
                <a:solidFill>
                  <a:srgbClr val="002060"/>
                </a:solidFill>
              </a:rPr>
              <a:t>4 common rescue mechanisms affecting impact of </a:t>
            </a:r>
            <a:r>
              <a:rPr lang="en-GB" sz="2400" b="1" dirty="0" err="1">
                <a:solidFill>
                  <a:srgbClr val="002060"/>
                </a:solidFill>
              </a:rPr>
              <a:t>LoF</a:t>
            </a:r>
            <a:r>
              <a:rPr lang="en-GB" sz="2400" b="1" dirty="0">
                <a:solidFill>
                  <a:srgbClr val="002060"/>
                </a:solidFill>
              </a:rPr>
              <a:t> variants:</a:t>
            </a:r>
            <a:br>
              <a:rPr lang="en-GB" b="1" dirty="0">
                <a:solidFill>
                  <a:srgbClr val="002060"/>
                </a:solidFill>
              </a:rPr>
            </a:br>
            <a:endParaRPr lang="en-GB" b="1" dirty="0">
              <a:solidFill>
                <a:srgbClr val="002060"/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fr-FR" sz="1800" i="0" u="none" strike="noStrike" baseline="0" dirty="0">
                <a:solidFill>
                  <a:srgbClr val="002060"/>
                </a:solidFill>
              </a:rPr>
              <a:t>PTC</a:t>
            </a:r>
            <a:r>
              <a:rPr lang="fr-FR" dirty="0">
                <a:solidFill>
                  <a:srgbClr val="002060"/>
                </a:solidFill>
              </a:rPr>
              <a:t> </a:t>
            </a:r>
            <a:r>
              <a:rPr lang="en-GB" sz="1800" i="0" u="none" strike="noStrike" baseline="0" dirty="0">
                <a:solidFill>
                  <a:srgbClr val="002060"/>
                </a:solidFill>
              </a:rPr>
              <a:t>at the 3’ end of the coding sequence - shorter functional protein</a:t>
            </a:r>
          </a:p>
          <a:p>
            <a:pPr algn="l"/>
            <a:endParaRPr lang="en-GB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002060"/>
                </a:solidFill>
              </a:rPr>
              <a:t>rescue of initiation codon variants by use of an alternative in-frame ATG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en-GB" sz="1800" i="0" u="none" strike="noStrike" baseline="0" dirty="0">
              <a:solidFill>
                <a:srgbClr val="002060"/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GB" sz="1800" i="0" u="none" strike="noStrike" baseline="0" dirty="0">
                <a:solidFill>
                  <a:srgbClr val="002060"/>
                </a:solidFill>
              </a:rPr>
              <a:t>stop gains in or </a:t>
            </a:r>
            <a:r>
              <a:rPr lang="en-GB" sz="1800" i="0" u="none" strike="noStrike" baseline="0" dirty="0">
                <a:solidFill>
                  <a:srgbClr val="FF0000"/>
                </a:solidFill>
              </a:rPr>
              <a:t>exon skipping</a:t>
            </a:r>
            <a:r>
              <a:rPr lang="en-GB" sz="1800" i="0" u="none" strike="noStrike" baseline="0" dirty="0">
                <a:solidFill>
                  <a:srgbClr val="002060"/>
                </a:solidFill>
              </a:rPr>
              <a:t> of non-essential exons </a:t>
            </a:r>
          </a:p>
          <a:p>
            <a:pPr algn="l"/>
            <a:endParaRPr lang="en-GB" dirty="0">
              <a:solidFill>
                <a:srgbClr val="002060"/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GB" sz="1800" i="0" u="none" strike="noStrike" baseline="0" dirty="0">
                <a:solidFill>
                  <a:srgbClr val="002060"/>
                </a:solidFill>
              </a:rPr>
              <a:t>in-frame deletions/duplications - functional protein </a:t>
            </a:r>
            <a:r>
              <a:rPr lang="en-GB" sz="1800" i="0" u="none" strike="noStrike" baseline="0" dirty="0">
                <a:solidFill>
                  <a:srgbClr val="FF0000"/>
                </a:solidFill>
              </a:rPr>
              <a:t>(cryptic splice site)</a:t>
            </a:r>
            <a:endParaRPr lang="en-GB" sz="1800" i="0" u="none" strike="noStrike" baseline="0" dirty="0">
              <a:solidFill>
                <a:srgbClr val="002060"/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en-GB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4567699-15AB-5256-6DDA-FEF19BF096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967827"/>
            <a:ext cx="4403035" cy="51996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2957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5D67B9E-D93E-C14E-ACAE-D020C00A97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6755" y="269346"/>
            <a:ext cx="10778490" cy="1302002"/>
          </a:xfrm>
        </p:spPr>
        <p:txBody>
          <a:bodyPr/>
          <a:lstStyle/>
          <a:p>
            <a:br>
              <a:rPr lang="en-US" sz="4000" b="1" dirty="0">
                <a:solidFill>
                  <a:srgbClr val="002060"/>
                </a:solidFill>
              </a:rPr>
            </a:br>
            <a:br>
              <a:rPr lang="en-GB" sz="4000" b="1" dirty="0">
                <a:solidFill>
                  <a:srgbClr val="002060"/>
                </a:solidFill>
              </a:rPr>
            </a:br>
            <a:br>
              <a:rPr lang="en-IE" sz="4000" dirty="0">
                <a:solidFill>
                  <a:srgbClr val="002060"/>
                </a:solidFill>
              </a:rPr>
            </a:br>
            <a:endParaRPr lang="en-IE" sz="40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A diagram of a dna&#10;&#10;Description automatically generated">
            <a:extLst>
              <a:ext uri="{FF2B5EF4-FFF2-40B4-BE49-F238E27FC236}">
                <a16:creationId xmlns:a16="http://schemas.microsoft.com/office/drawing/2014/main" id="{2DADFD60-988A-FB72-2B44-C1143D11EA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85" y="914399"/>
            <a:ext cx="5873135" cy="507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B33E223E-1AA5-CD33-9933-41B9C0B2F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374" y="914399"/>
            <a:ext cx="5364817" cy="5230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7380803-A7AC-0C6F-D3C7-35D126DB40F0}"/>
              </a:ext>
            </a:extLst>
          </p:cNvPr>
          <p:cNvSpPr txBox="1"/>
          <p:nvPr/>
        </p:nvSpPr>
        <p:spPr>
          <a:xfrm>
            <a:off x="160257" y="122881"/>
            <a:ext cx="1140329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800" b="1" dirty="0">
                <a:solidFill>
                  <a:srgbClr val="002060"/>
                </a:solidFill>
              </a:rPr>
              <a:t>Rescue mechanism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488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5D67B9E-D93E-C14E-ACAE-D020C00A97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6755" y="269346"/>
            <a:ext cx="10778490" cy="1302002"/>
          </a:xfrm>
        </p:spPr>
        <p:txBody>
          <a:bodyPr/>
          <a:lstStyle/>
          <a:p>
            <a:br>
              <a:rPr lang="en-US" sz="4000" b="1" dirty="0">
                <a:solidFill>
                  <a:srgbClr val="002060"/>
                </a:solidFill>
              </a:rPr>
            </a:br>
            <a:br>
              <a:rPr lang="en-GB" sz="4000" b="1" dirty="0">
                <a:solidFill>
                  <a:srgbClr val="002060"/>
                </a:solidFill>
              </a:rPr>
            </a:br>
            <a:br>
              <a:rPr lang="en-IE" sz="4000" dirty="0">
                <a:solidFill>
                  <a:srgbClr val="002060"/>
                </a:solidFill>
              </a:rPr>
            </a:br>
            <a:endParaRPr lang="en-IE" sz="4000" dirty="0">
              <a:solidFill>
                <a:srgbClr val="00206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903339-D010-B758-214F-90F1756C2286}"/>
              </a:ext>
            </a:extLst>
          </p:cNvPr>
          <p:cNvSpPr txBox="1"/>
          <p:nvPr/>
        </p:nvSpPr>
        <p:spPr>
          <a:xfrm>
            <a:off x="160257" y="122881"/>
            <a:ext cx="1140329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800" b="1" dirty="0">
                <a:solidFill>
                  <a:srgbClr val="002060"/>
                </a:solidFill>
              </a:rPr>
              <a:t>Rescue mechanism example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A0CBCC-9EFD-BCC9-8795-FC809EA554C5}"/>
              </a:ext>
            </a:extLst>
          </p:cNvPr>
          <p:cNvSpPr txBox="1"/>
          <p:nvPr/>
        </p:nvSpPr>
        <p:spPr>
          <a:xfrm>
            <a:off x="414686" y="2239504"/>
            <a:ext cx="2823415" cy="3693319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2060"/>
                </a:solidFill>
              </a:rPr>
              <a:t>Revel score 0.165</a:t>
            </a:r>
          </a:p>
          <a:p>
            <a:r>
              <a:rPr lang="en-GB" b="1" dirty="0">
                <a:solidFill>
                  <a:srgbClr val="002060"/>
                </a:solidFill>
              </a:rPr>
              <a:t>Splice AI ∆ score for donor loss is 0.97</a:t>
            </a:r>
          </a:p>
          <a:p>
            <a:r>
              <a:rPr lang="en-GB" b="1" dirty="0">
                <a:solidFill>
                  <a:srgbClr val="002060"/>
                </a:solidFill>
              </a:rPr>
              <a:t>Deletion of exon 4 is out-of-frame </a:t>
            </a:r>
          </a:p>
          <a:p>
            <a:endParaRPr lang="en-GB" b="1" dirty="0">
              <a:solidFill>
                <a:srgbClr val="002060"/>
              </a:solidFill>
            </a:endParaRPr>
          </a:p>
          <a:p>
            <a:r>
              <a:rPr lang="en-GB" b="1" dirty="0">
                <a:solidFill>
                  <a:srgbClr val="FF0000"/>
                </a:solidFill>
              </a:rPr>
              <a:t>Also get naturally occurring del4-5 and del4-7; total 30% of transcripts are in-frame</a:t>
            </a:r>
          </a:p>
          <a:p>
            <a:r>
              <a:rPr lang="en-GB" b="1" dirty="0">
                <a:solidFill>
                  <a:srgbClr val="FF0000"/>
                </a:solidFill>
              </a:rPr>
              <a:t>= normal HDR activity</a:t>
            </a:r>
          </a:p>
          <a:p>
            <a:endParaRPr lang="en-GB" b="1" dirty="0">
              <a:solidFill>
                <a:srgbClr val="FF0000"/>
              </a:solidFill>
            </a:endParaRPr>
          </a:p>
          <a:p>
            <a:r>
              <a:rPr lang="en-GB" b="1" dirty="0">
                <a:solidFill>
                  <a:srgbClr val="FF0000"/>
                </a:solidFill>
              </a:rPr>
              <a:t> “</a:t>
            </a:r>
            <a:r>
              <a:rPr lang="en-GB" b="1" u="sng" dirty="0">
                <a:solidFill>
                  <a:srgbClr val="FF0000"/>
                </a:solidFill>
              </a:rPr>
              <a:t>rescue mechanism</a:t>
            </a:r>
            <a:r>
              <a:rPr lang="en-GB" b="1" dirty="0">
                <a:solidFill>
                  <a:srgbClr val="FF0000"/>
                </a:solidFill>
              </a:rPr>
              <a:t>”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0D598E4-214C-5E43-CB26-BCDE009929A0}"/>
              </a:ext>
            </a:extLst>
          </p:cNvPr>
          <p:cNvGrpSpPr/>
          <p:nvPr/>
        </p:nvGrpSpPr>
        <p:grpSpPr>
          <a:xfrm>
            <a:off x="3784599" y="830767"/>
            <a:ext cx="5983924" cy="5904352"/>
            <a:chOff x="2479249" y="977667"/>
            <a:chExt cx="5983924" cy="5770212"/>
          </a:xfrm>
        </p:grpSpPr>
        <p:pic>
          <p:nvPicPr>
            <p:cNvPr id="2052" name="Picture 4" descr="Fig. 3">
              <a:extLst>
                <a:ext uri="{FF2B5EF4-FFF2-40B4-BE49-F238E27FC236}">
                  <a16:creationId xmlns:a16="http://schemas.microsoft.com/office/drawing/2014/main" id="{180E3047-734D-E119-97EF-24EF1C8FB9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9249" y="977667"/>
              <a:ext cx="5983924" cy="5770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F0E9AF26-33E6-0F0C-8C4A-1A51F455997A}"/>
                </a:ext>
              </a:extLst>
            </p:cNvPr>
            <p:cNvGrpSpPr/>
            <p:nvPr/>
          </p:nvGrpSpPr>
          <p:grpSpPr>
            <a:xfrm>
              <a:off x="4381799" y="4793841"/>
              <a:ext cx="820132" cy="1772239"/>
              <a:chOff x="4381799" y="4793841"/>
              <a:chExt cx="820132" cy="1772239"/>
            </a:xfrm>
          </p:grpSpPr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7102954D-D888-FAA1-A27D-EE825992AA48}"/>
                  </a:ext>
                </a:extLst>
              </p:cNvPr>
              <p:cNvSpPr/>
              <p:nvPr/>
            </p:nvSpPr>
            <p:spPr>
              <a:xfrm>
                <a:off x="4381799" y="4793841"/>
                <a:ext cx="820132" cy="1772239"/>
              </a:xfrm>
              <a:prstGeom prst="roundRect">
                <a:avLst/>
              </a:prstGeom>
              <a:noFill/>
              <a:ln w="38100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mc:AlternateContent xmlns:mc="http://schemas.openxmlformats.org/markup-compatibility/2006" xmlns:p14="http://schemas.microsoft.com/office/powerpoint/2010/main">
            <mc:Choice Requires="p14">
              <p:contentPart p14:bwMode="auto" r:id="rId5">
                <p14:nvContentPartPr>
                  <p14:cNvPr id="6" name="Ink 5">
                    <a:extLst>
                      <a:ext uri="{FF2B5EF4-FFF2-40B4-BE49-F238E27FC236}">
                        <a16:creationId xmlns:a16="http://schemas.microsoft.com/office/drawing/2014/main" id="{74FED472-CD79-134D-FCA5-9A87C268107F}"/>
                      </a:ext>
                    </a:extLst>
                  </p14:cNvPr>
                  <p14:cNvContentPartPr/>
                  <p14:nvPr/>
                </p14:nvContentPartPr>
                <p14:xfrm>
                  <a:off x="4580548" y="4985797"/>
                  <a:ext cx="376560" cy="7920"/>
                </p14:xfrm>
              </p:contentPart>
            </mc:Choice>
            <mc:Fallback xmlns="">
              <p:pic>
                <p:nvPicPr>
                  <p:cNvPr id="6" name="Ink 5">
                    <a:extLst>
                      <a:ext uri="{FF2B5EF4-FFF2-40B4-BE49-F238E27FC236}">
                        <a16:creationId xmlns:a16="http://schemas.microsoft.com/office/drawing/2014/main" id="{74FED472-CD79-134D-FCA5-9A87C268107F}"/>
                      </a:ext>
                    </a:extLst>
                  </p:cNvPr>
                  <p:cNvPicPr/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4544548" y="4913797"/>
                    <a:ext cx="448200" cy="151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">
                <p14:nvContentPartPr>
                  <p14:cNvPr id="7" name="Ink 6">
                    <a:extLst>
                      <a:ext uri="{FF2B5EF4-FFF2-40B4-BE49-F238E27FC236}">
                        <a16:creationId xmlns:a16="http://schemas.microsoft.com/office/drawing/2014/main" id="{5A3E0CB1-7D2C-43F2-0B92-5FC628FA34A3}"/>
                      </a:ext>
                    </a:extLst>
                  </p14:cNvPr>
                  <p14:cNvContentPartPr/>
                  <p14:nvPr/>
                </p14:nvContentPartPr>
                <p14:xfrm>
                  <a:off x="4622485" y="5391051"/>
                  <a:ext cx="338760" cy="7920"/>
                </p14:xfrm>
              </p:contentPart>
            </mc:Choice>
            <mc:Fallback xmlns="">
              <p:pic>
                <p:nvPicPr>
                  <p:cNvPr id="7" name="Ink 6">
                    <a:extLst>
                      <a:ext uri="{FF2B5EF4-FFF2-40B4-BE49-F238E27FC236}">
                        <a16:creationId xmlns:a16="http://schemas.microsoft.com/office/drawing/2014/main" id="{5A3E0CB1-7D2C-43F2-0B92-5FC628FA34A3}"/>
                      </a:ext>
                    </a:extLst>
                  </p:cNvPr>
                  <p:cNvPicPr/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4586485" y="5319051"/>
                    <a:ext cx="410400" cy="15156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D4F1B3CA-E83E-3A32-ECFA-3616F4B893FE}"/>
              </a:ext>
            </a:extLst>
          </p:cNvPr>
          <p:cNvSpPr txBox="1"/>
          <p:nvPr/>
        </p:nvSpPr>
        <p:spPr>
          <a:xfrm>
            <a:off x="10315021" y="1777839"/>
            <a:ext cx="1609182" cy="230832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8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Mesman</a:t>
            </a:r>
            <a:r>
              <a:rPr lang="en-GB" sz="18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800" b="0" i="1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et al., </a:t>
            </a:r>
            <a:r>
              <a:rPr lang="en-GB" sz="18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2020 (PMID: 32398771)</a:t>
            </a:r>
            <a:r>
              <a:rPr lang="en-US" sz="1800" b="0" i="0" dirty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​</a:t>
            </a:r>
          </a:p>
          <a:p>
            <a:endParaRPr lang="en-US" b="0" i="0" dirty="0"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  <a:p>
            <a:r>
              <a:rPr lang="en-GB" sz="18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Nix </a:t>
            </a:r>
            <a:r>
              <a:rPr lang="en-GB" sz="1800" b="0" i="1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et al., </a:t>
            </a:r>
            <a:r>
              <a:rPr lang="en-GB" sz="18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2021 (PMID: 33469799)</a:t>
            </a:r>
            <a:r>
              <a:rPr lang="en-US" sz="1800" b="0" i="0" dirty="0">
                <a:solidFill>
                  <a:srgbClr val="002060"/>
                </a:solidFill>
                <a:effectLst/>
                <a:highlight>
                  <a:srgbClr val="F5F5F5"/>
                </a:highlight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2060"/>
              </a:solidFill>
              <a:effectLst/>
              <a:highlight>
                <a:srgbClr val="F5F5F5"/>
              </a:highlight>
              <a:latin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7FC37C-C8A6-C8B2-07CB-28632F3E400E}"/>
              </a:ext>
            </a:extLst>
          </p:cNvPr>
          <p:cNvSpPr txBox="1"/>
          <p:nvPr/>
        </p:nvSpPr>
        <p:spPr>
          <a:xfrm>
            <a:off x="267006" y="1002908"/>
            <a:ext cx="31832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dirty="0">
                <a:solidFill>
                  <a:srgbClr val="002060"/>
                </a:solidFill>
              </a:rPr>
              <a:t>BRCA2:</a:t>
            </a:r>
            <a:r>
              <a:rPr lang="en-GB" sz="2400" b="1" dirty="0">
                <a:solidFill>
                  <a:srgbClr val="002060"/>
                </a:solidFill>
              </a:rPr>
              <a:t>c.425G&gt;T p.(Ser142Ile)</a:t>
            </a:r>
          </a:p>
          <a:p>
            <a:r>
              <a:rPr lang="en-GB" sz="1800" b="1" dirty="0">
                <a:solidFill>
                  <a:srgbClr val="002060"/>
                </a:solidFill>
              </a:rPr>
              <a:t>last base of exon 4</a:t>
            </a:r>
          </a:p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5992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5D67B9E-D93E-C14E-ACAE-D020C00A97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6755" y="269346"/>
            <a:ext cx="10778490" cy="1302002"/>
          </a:xfrm>
        </p:spPr>
        <p:txBody>
          <a:bodyPr/>
          <a:lstStyle/>
          <a:p>
            <a:br>
              <a:rPr lang="en-US" sz="4000" b="1" dirty="0">
                <a:solidFill>
                  <a:srgbClr val="002060"/>
                </a:solidFill>
              </a:rPr>
            </a:br>
            <a:br>
              <a:rPr lang="en-GB" sz="4000" b="1" dirty="0">
                <a:solidFill>
                  <a:srgbClr val="002060"/>
                </a:solidFill>
              </a:rPr>
            </a:br>
            <a:br>
              <a:rPr lang="en-IE" sz="4000" dirty="0">
                <a:solidFill>
                  <a:srgbClr val="002060"/>
                </a:solidFill>
              </a:rPr>
            </a:br>
            <a:endParaRPr lang="en-IE" sz="4000" dirty="0">
              <a:solidFill>
                <a:srgbClr val="00206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B46D72-195E-9AD2-689A-5F42214F0C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428" y="1014433"/>
            <a:ext cx="4953008" cy="1762245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C91384C7-A82E-8937-3E3E-769D90C3569C}"/>
              </a:ext>
            </a:extLst>
          </p:cNvPr>
          <p:cNvSpPr txBox="1">
            <a:spLocks/>
          </p:cNvSpPr>
          <p:nvPr/>
        </p:nvSpPr>
        <p:spPr>
          <a:xfrm>
            <a:off x="510139" y="157386"/>
            <a:ext cx="11462786" cy="1302002"/>
          </a:xfrm>
        </p:spPr>
        <p:txBody>
          <a:bodyPr/>
          <a:lstStyle>
            <a:lvl1pPr algn="ctr" defTabSz="457178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800" b="1" dirty="0">
                <a:solidFill>
                  <a:srgbClr val="002060"/>
                </a:solidFill>
              </a:rPr>
              <a:t>Expert tip…</a:t>
            </a:r>
            <a:br>
              <a:rPr lang="en-GB" sz="3800" b="1" dirty="0">
                <a:solidFill>
                  <a:srgbClr val="002060"/>
                </a:solidFill>
              </a:rPr>
            </a:br>
            <a:br>
              <a:rPr lang="en-IE" sz="3800" dirty="0">
                <a:solidFill>
                  <a:srgbClr val="002060"/>
                </a:solidFill>
              </a:rPr>
            </a:br>
            <a:endParaRPr lang="en-IE" sz="3800" dirty="0">
              <a:solidFill>
                <a:srgbClr val="00206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5BA03B-8A2A-9D00-097A-446D72D34AB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066"/>
          <a:stretch/>
        </p:blipFill>
        <p:spPr>
          <a:xfrm>
            <a:off x="5302869" y="355788"/>
            <a:ext cx="4149585" cy="341164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C9A32FF-7C5E-37E4-AF9E-23B44A07BCAC}"/>
              </a:ext>
            </a:extLst>
          </p:cNvPr>
          <p:cNvSpPr txBox="1"/>
          <p:nvPr/>
        </p:nvSpPr>
        <p:spPr>
          <a:xfrm>
            <a:off x="137635" y="3198599"/>
            <a:ext cx="5244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b="1" dirty="0">
                <a:solidFill>
                  <a:srgbClr val="002060"/>
                </a:solidFill>
              </a:rPr>
              <a:t>Use </a:t>
            </a:r>
            <a:r>
              <a:rPr lang="en-GB" b="1" dirty="0" err="1">
                <a:solidFill>
                  <a:srgbClr val="002060"/>
                </a:solidFill>
              </a:rPr>
              <a:t>SpliceAI</a:t>
            </a:r>
            <a:r>
              <a:rPr lang="en-GB" b="1" dirty="0">
                <a:solidFill>
                  <a:srgbClr val="002060"/>
                </a:solidFill>
              </a:rPr>
              <a:t> with </a:t>
            </a:r>
            <a:r>
              <a:rPr lang="en-GB" b="1" dirty="0">
                <a:solidFill>
                  <a:srgbClr val="FF0000"/>
                </a:solidFill>
              </a:rPr>
              <a:t>expanded</a:t>
            </a:r>
            <a:r>
              <a:rPr lang="en-GB" b="1" dirty="0">
                <a:solidFill>
                  <a:srgbClr val="002060"/>
                </a:solidFill>
              </a:rPr>
              <a:t> window of 5000-10000bp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D320117-B25E-53FD-1BE5-9E558608B3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7590" y="4423606"/>
            <a:ext cx="3971931" cy="1432797"/>
          </a:xfrm>
          <a:prstGeom prst="rect">
            <a:avLst/>
          </a:prstGeom>
          <a:ln w="22225">
            <a:solidFill>
              <a:schemeClr val="tx1"/>
            </a:solidFill>
          </a:ln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5D07951-AE91-0B4B-693A-E61EAD8F3EA1}"/>
              </a:ext>
            </a:extLst>
          </p:cNvPr>
          <p:cNvSpPr/>
          <p:nvPr/>
        </p:nvSpPr>
        <p:spPr>
          <a:xfrm>
            <a:off x="460343" y="5568384"/>
            <a:ext cx="1046374" cy="250257"/>
          </a:xfrm>
          <a:prstGeom prst="roundRect">
            <a:avLst/>
          </a:prstGeom>
          <a:noFill/>
          <a:ln w="444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058E6D-A1BD-756B-9DDD-384C23B4FD3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03747" y="3844929"/>
            <a:ext cx="4517839" cy="2280993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95C7E9A-2ABB-8DF7-5259-A70CED7440E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42516" y="45427"/>
            <a:ext cx="2601910" cy="611843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53870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5D67B9E-D93E-C14E-ACAE-D020C00A97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6755" y="269346"/>
            <a:ext cx="10778490" cy="1302002"/>
          </a:xfrm>
        </p:spPr>
        <p:txBody>
          <a:bodyPr/>
          <a:lstStyle/>
          <a:p>
            <a:br>
              <a:rPr lang="en-US" sz="4000" b="1" dirty="0">
                <a:solidFill>
                  <a:srgbClr val="002060"/>
                </a:solidFill>
              </a:rPr>
            </a:br>
            <a:br>
              <a:rPr lang="en-GB" sz="4000" b="1" dirty="0">
                <a:solidFill>
                  <a:srgbClr val="002060"/>
                </a:solidFill>
              </a:rPr>
            </a:br>
            <a:br>
              <a:rPr lang="en-IE" sz="4000" dirty="0">
                <a:solidFill>
                  <a:srgbClr val="002060"/>
                </a:solidFill>
              </a:rPr>
            </a:br>
            <a:endParaRPr lang="en-IE" sz="4000" dirty="0">
              <a:solidFill>
                <a:srgbClr val="00206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60D495-8DAC-1E25-2639-56995A2FE7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218" y="1339280"/>
            <a:ext cx="11491275" cy="4179440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FA53B3A8-23A6-67B9-2DD9-09EFCD218D38}"/>
              </a:ext>
            </a:extLst>
          </p:cNvPr>
          <p:cNvSpPr txBox="1">
            <a:spLocks/>
          </p:cNvSpPr>
          <p:nvPr/>
        </p:nvSpPr>
        <p:spPr>
          <a:xfrm>
            <a:off x="180425" y="133326"/>
            <a:ext cx="10778490" cy="1302002"/>
          </a:xfrm>
        </p:spPr>
        <p:txBody>
          <a:bodyPr/>
          <a:lstStyle>
            <a:lvl1pPr algn="ctr" defTabSz="457178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>
                <a:solidFill>
                  <a:srgbClr val="002060"/>
                </a:solidFill>
              </a:rPr>
              <a:t>Considerations for robust splicing assays</a:t>
            </a:r>
            <a:br>
              <a:rPr lang="en-GB" sz="4000" b="1" dirty="0">
                <a:solidFill>
                  <a:srgbClr val="002060"/>
                </a:solidFill>
              </a:rPr>
            </a:br>
            <a:br>
              <a:rPr lang="en-IE" sz="4000" dirty="0">
                <a:solidFill>
                  <a:srgbClr val="002060"/>
                </a:solidFill>
              </a:rPr>
            </a:br>
            <a:endParaRPr lang="en-IE" sz="4000" dirty="0">
              <a:solidFill>
                <a:srgbClr val="00206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137F65-E1E4-1B64-28D8-10C690D281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4885" y="956936"/>
            <a:ext cx="2322662" cy="544664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99E3054-32D8-4068-D3EA-722331B5E8B3}"/>
                  </a:ext>
                </a:extLst>
              </p14:cNvPr>
              <p14:cNvContentPartPr/>
              <p14:nvPr/>
            </p14:nvContentPartPr>
            <p14:xfrm>
              <a:off x="5193876" y="1441744"/>
              <a:ext cx="72540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99E3054-32D8-4068-D3EA-722331B5E8B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157876" y="1369744"/>
                <a:ext cx="79704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433D658F-0541-9050-15DB-B6F9C11456D5}"/>
                  </a:ext>
                </a:extLst>
              </p14:cNvPr>
              <p14:cNvContentPartPr/>
              <p14:nvPr/>
            </p14:nvContentPartPr>
            <p14:xfrm>
              <a:off x="4468116" y="2101624"/>
              <a:ext cx="489600" cy="100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433D658F-0541-9050-15DB-B6F9C11456D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432116" y="2029624"/>
                <a:ext cx="56124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6534CFD1-52D8-D38B-A43F-651393E17B03}"/>
                  </a:ext>
                </a:extLst>
              </p14:cNvPr>
              <p14:cNvContentPartPr/>
              <p14:nvPr/>
            </p14:nvContentPartPr>
            <p14:xfrm>
              <a:off x="5203236" y="2516704"/>
              <a:ext cx="1375560" cy="190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6534CFD1-52D8-D38B-A43F-651393E17B0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167236" y="2444704"/>
                <a:ext cx="1447200" cy="16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90C32F42-AFB5-13BA-E627-C53EEDEBB43E}"/>
                  </a:ext>
                </a:extLst>
              </p14:cNvPr>
              <p14:cNvContentPartPr/>
              <p14:nvPr/>
            </p14:nvContentPartPr>
            <p14:xfrm>
              <a:off x="5335356" y="2987944"/>
              <a:ext cx="489600" cy="97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90C32F42-AFB5-13BA-E627-C53EEDEBB43E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299356" y="2915944"/>
                <a:ext cx="561240" cy="15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ED8DE03-49FE-51EB-55C1-547A03ED4EC0}"/>
                  </a:ext>
                </a:extLst>
              </p14:cNvPr>
              <p14:cNvContentPartPr/>
              <p14:nvPr/>
            </p14:nvContentPartPr>
            <p14:xfrm>
              <a:off x="5344716" y="3514984"/>
              <a:ext cx="762840" cy="111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ED8DE03-49FE-51EB-55C1-547A03ED4EC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308699" y="3442984"/>
                <a:ext cx="834514" cy="1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4A52362C-B970-D8AA-4710-AC03E52E6A77}"/>
                  </a:ext>
                </a:extLst>
              </p14:cNvPr>
              <p14:cNvContentPartPr/>
              <p14:nvPr/>
            </p14:nvContentPartPr>
            <p14:xfrm>
              <a:off x="4543356" y="4298344"/>
              <a:ext cx="2101320" cy="198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4A52362C-B970-D8AA-4710-AC03E52E6A77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507356" y="4226344"/>
                <a:ext cx="217296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6EA644E4-8648-A8ED-73CE-147DA081A219}"/>
                  </a:ext>
                </a:extLst>
              </p14:cNvPr>
              <p14:cNvContentPartPr/>
              <p14:nvPr/>
            </p14:nvContentPartPr>
            <p14:xfrm>
              <a:off x="5269116" y="4496344"/>
              <a:ext cx="57420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6EA644E4-8648-A8ED-73CE-147DA081A219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233116" y="4424344"/>
                <a:ext cx="64584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9D5FAED0-1A1B-17DD-0445-1721BF733248}"/>
                  </a:ext>
                </a:extLst>
              </p14:cNvPr>
              <p14:cNvContentPartPr/>
              <p14:nvPr/>
            </p14:nvContentPartPr>
            <p14:xfrm>
              <a:off x="4825956" y="4957864"/>
              <a:ext cx="1545480" cy="770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9D5FAED0-1A1B-17DD-0445-1721BF73324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789956" y="4885864"/>
                <a:ext cx="1617120" cy="2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6FFA16B-32B7-9FED-87A2-0A994AF09BC5}"/>
                  </a:ext>
                </a:extLst>
              </p14:cNvPr>
              <p14:cNvContentPartPr/>
              <p14:nvPr/>
            </p14:nvContentPartPr>
            <p14:xfrm>
              <a:off x="4684476" y="5372224"/>
              <a:ext cx="1847160" cy="388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6FFA16B-32B7-9FED-87A2-0A994AF09BC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648476" y="5300885"/>
                <a:ext cx="1918800" cy="1812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1668553-C4D4-76EF-0C70-382E23073F14}"/>
                  </a:ext>
                </a:extLst>
              </p14:cNvPr>
              <p14:cNvContentPartPr/>
              <p14:nvPr/>
            </p14:nvContentPartPr>
            <p14:xfrm>
              <a:off x="4609596" y="5881984"/>
              <a:ext cx="1734120" cy="190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1668553-C4D4-76EF-0C70-382E23073F14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573596" y="5809984"/>
                <a:ext cx="1805760" cy="16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8CD64143-E5A2-F3BD-75AA-0F6CF9344011}"/>
                  </a:ext>
                </a:extLst>
              </p14:cNvPr>
              <p14:cNvContentPartPr/>
              <p14:nvPr/>
            </p14:nvContentPartPr>
            <p14:xfrm>
              <a:off x="5090196" y="3902344"/>
              <a:ext cx="536760" cy="108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8CD64143-E5A2-F3BD-75AA-0F6CF9344011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054196" y="3832667"/>
                <a:ext cx="608400" cy="149806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844677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5D67B9E-D93E-C14E-ACAE-D020C00A97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515758" y="504418"/>
            <a:ext cx="10778490" cy="1302002"/>
          </a:xfrm>
        </p:spPr>
        <p:txBody>
          <a:bodyPr/>
          <a:lstStyle/>
          <a:p>
            <a:r>
              <a:rPr lang="en-US" sz="3800" b="1" dirty="0" err="1">
                <a:solidFill>
                  <a:srgbClr val="002060"/>
                </a:solidFill>
              </a:rPr>
              <a:t>ClinGen</a:t>
            </a:r>
            <a:r>
              <a:rPr lang="en-US" sz="3800" b="1" dirty="0">
                <a:solidFill>
                  <a:srgbClr val="002060"/>
                </a:solidFill>
              </a:rPr>
              <a:t> SVI splicing paper: key take-aways</a:t>
            </a:r>
            <a:br>
              <a:rPr lang="en-GB" sz="3800" b="1" dirty="0">
                <a:solidFill>
                  <a:srgbClr val="002060"/>
                </a:solidFill>
              </a:rPr>
            </a:br>
            <a:br>
              <a:rPr lang="en-IE" sz="3800" dirty="0">
                <a:solidFill>
                  <a:srgbClr val="002060"/>
                </a:solidFill>
              </a:rPr>
            </a:br>
            <a:endParaRPr lang="en-IE" sz="3800" dirty="0">
              <a:solidFill>
                <a:srgbClr val="00206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8CD789-28E1-C256-14A8-DB057AD7271B}"/>
              </a:ext>
            </a:extLst>
          </p:cNvPr>
          <p:cNvSpPr txBox="1"/>
          <p:nvPr/>
        </p:nvSpPr>
        <p:spPr>
          <a:xfrm>
            <a:off x="277285" y="1155419"/>
            <a:ext cx="1060376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02060"/>
                </a:solidFill>
              </a:rPr>
              <a:t>Use PVS1_vstr for in-frame events encompassing undisputed clinically relevant residues</a:t>
            </a:r>
          </a:p>
          <a:p>
            <a:endParaRPr lang="en-US" sz="2000" b="1" dirty="0">
              <a:solidFill>
                <a:srgbClr val="00206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000" b="1" i="1" dirty="0">
                <a:solidFill>
                  <a:srgbClr val="002060"/>
                </a:solidFill>
              </a:rPr>
              <a:t>In silico </a:t>
            </a:r>
            <a:r>
              <a:rPr lang="en-US" sz="2000" b="1" dirty="0">
                <a:solidFill>
                  <a:srgbClr val="002060"/>
                </a:solidFill>
              </a:rPr>
              <a:t>tools: use </a:t>
            </a:r>
            <a:r>
              <a:rPr lang="en-US" sz="2000" b="1" dirty="0" err="1">
                <a:solidFill>
                  <a:srgbClr val="002060"/>
                </a:solidFill>
              </a:rPr>
              <a:t>SpliceAI</a:t>
            </a:r>
            <a:r>
              <a:rPr lang="en-US" sz="2000" b="1" dirty="0">
                <a:solidFill>
                  <a:srgbClr val="002060"/>
                </a:solidFill>
              </a:rPr>
              <a:t> for PP3 (∆score ≥0.2) and BP4 (∆score ≤0.1)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000" b="1" dirty="0">
              <a:solidFill>
                <a:srgbClr val="00206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02060"/>
                </a:solidFill>
              </a:rPr>
              <a:t>Use BP7 for synonymous variants (not 1</a:t>
            </a:r>
            <a:r>
              <a:rPr lang="en-US" sz="2000" b="1" baseline="30000" dirty="0">
                <a:solidFill>
                  <a:srgbClr val="002060"/>
                </a:solidFill>
              </a:rPr>
              <a:t>st</a:t>
            </a:r>
            <a:r>
              <a:rPr lang="en-US" sz="2000" b="1" dirty="0">
                <a:solidFill>
                  <a:srgbClr val="002060"/>
                </a:solidFill>
              </a:rPr>
              <a:t> or last 3 bases of exon) or intronic variants at or beyond +7 and -21 where BP4 is also met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000" b="1" dirty="0">
              <a:solidFill>
                <a:srgbClr val="00206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02060"/>
                </a:solidFill>
              </a:rPr>
              <a:t>Use of PS1 for </a:t>
            </a:r>
            <a:r>
              <a:rPr lang="en-US" sz="2000" b="1" u="sng" dirty="0">
                <a:solidFill>
                  <a:srgbClr val="002060"/>
                </a:solidFill>
              </a:rPr>
              <a:t>same effect</a:t>
            </a:r>
            <a:r>
              <a:rPr lang="en-US" sz="2000" b="1" dirty="0">
                <a:solidFill>
                  <a:srgbClr val="002060"/>
                </a:solidFill>
              </a:rPr>
              <a:t> splice variants in the </a:t>
            </a:r>
            <a:r>
              <a:rPr lang="en-US" sz="2000" b="1">
                <a:solidFill>
                  <a:srgbClr val="002060"/>
                </a:solidFill>
              </a:rPr>
              <a:t>same splice “</a:t>
            </a:r>
            <a:r>
              <a:rPr lang="en-US" sz="2000" b="1" dirty="0">
                <a:solidFill>
                  <a:srgbClr val="002060"/>
                </a:solidFill>
              </a:rPr>
              <a:t>region”</a:t>
            </a:r>
          </a:p>
          <a:p>
            <a:endParaRPr lang="en-US" sz="2000" b="1" dirty="0">
              <a:solidFill>
                <a:srgbClr val="00206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02060"/>
                </a:solidFill>
              </a:rPr>
              <a:t>Repurpose the PVS1 and BP7 codes for RNA splicing assays using PVS1_RNA and BP7_RNA at variable strengths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000" b="1" dirty="0">
              <a:solidFill>
                <a:srgbClr val="00206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02060"/>
                </a:solidFill>
              </a:rPr>
              <a:t>Consider rescue isoforms!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000" b="1" dirty="0">
              <a:solidFill>
                <a:srgbClr val="00206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02060"/>
                </a:solidFill>
              </a:rPr>
              <a:t>Defined a process to develop gene-specific PVS1 decision trees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000" b="1" dirty="0">
              <a:solidFill>
                <a:srgbClr val="002060"/>
              </a:solidFill>
            </a:endParaRPr>
          </a:p>
        </p:txBody>
      </p:sp>
      <p:pic>
        <p:nvPicPr>
          <p:cNvPr id="1028" name="Picture 4" descr="🧬 DNA Emoji">
            <a:extLst>
              <a:ext uri="{FF2B5EF4-FFF2-40B4-BE49-F238E27FC236}">
                <a16:creationId xmlns:a16="http://schemas.microsoft.com/office/drawing/2014/main" id="{B638F5C7-BB21-6BD7-4F77-37010FC11D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6471" y="-281027"/>
            <a:ext cx="2818615" cy="4227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🧬 DNA Emoji">
            <a:extLst>
              <a:ext uri="{FF2B5EF4-FFF2-40B4-BE49-F238E27FC236}">
                <a16:creationId xmlns:a16="http://schemas.microsoft.com/office/drawing/2014/main" id="{5F865E2F-F499-FB23-5577-54BEEA989A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6472" y="2826896"/>
            <a:ext cx="2818615" cy="4227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08911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5D67B9E-D93E-C14E-ACAE-D020C00A97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6755" y="269346"/>
            <a:ext cx="10778490" cy="1302002"/>
          </a:xfrm>
        </p:spPr>
        <p:txBody>
          <a:bodyPr/>
          <a:lstStyle/>
          <a:p>
            <a:br>
              <a:rPr lang="en-US" sz="4000" b="1" dirty="0">
                <a:solidFill>
                  <a:srgbClr val="002060"/>
                </a:solidFill>
              </a:rPr>
            </a:br>
            <a:br>
              <a:rPr lang="en-GB" sz="4000" b="1" dirty="0">
                <a:solidFill>
                  <a:srgbClr val="002060"/>
                </a:solidFill>
              </a:rPr>
            </a:br>
            <a:br>
              <a:rPr lang="en-IE" sz="4000" dirty="0">
                <a:solidFill>
                  <a:srgbClr val="002060"/>
                </a:solidFill>
              </a:rPr>
            </a:br>
            <a:endParaRPr lang="en-IE" sz="4000" dirty="0">
              <a:solidFill>
                <a:srgbClr val="00206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1731EC-C4CE-F5D2-B98C-EA6915EF7E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755" y="834556"/>
            <a:ext cx="4759767" cy="53436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EA798CC-831F-3B1A-3A92-8EF1DD7947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5999" y="896253"/>
            <a:ext cx="5723823" cy="5228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05212FF-9748-7CF5-2FE2-C2D5358FC8F2}"/>
              </a:ext>
            </a:extLst>
          </p:cNvPr>
          <p:cNvSpPr txBox="1"/>
          <p:nvPr/>
        </p:nvSpPr>
        <p:spPr>
          <a:xfrm>
            <a:off x="254525" y="0"/>
            <a:ext cx="1172694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800" b="1" dirty="0">
                <a:solidFill>
                  <a:srgbClr val="002060"/>
                </a:solidFill>
              </a:rPr>
              <a:t>ENIGMA </a:t>
            </a:r>
            <a:r>
              <a:rPr lang="en-GB" sz="3800" b="1" i="1" dirty="0">
                <a:solidFill>
                  <a:srgbClr val="002060"/>
                </a:solidFill>
              </a:rPr>
              <a:t>BRCA1</a:t>
            </a:r>
            <a:r>
              <a:rPr lang="en-GB" sz="3800" b="1" dirty="0">
                <a:solidFill>
                  <a:srgbClr val="002060"/>
                </a:solidFill>
              </a:rPr>
              <a:t> and </a:t>
            </a:r>
            <a:r>
              <a:rPr lang="en-GB" sz="3800" b="1" i="1" dirty="0">
                <a:solidFill>
                  <a:srgbClr val="002060"/>
                </a:solidFill>
              </a:rPr>
              <a:t>BRCA2</a:t>
            </a:r>
            <a:r>
              <a:rPr lang="en-GB" sz="3800" b="1" dirty="0">
                <a:solidFill>
                  <a:srgbClr val="002060"/>
                </a:solidFill>
              </a:rPr>
              <a:t> guidelines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95B24F5-A5DC-B901-9F55-49B72D7CB04A}"/>
              </a:ext>
            </a:extLst>
          </p:cNvPr>
          <p:cNvSpPr/>
          <p:nvPr/>
        </p:nvSpPr>
        <p:spPr>
          <a:xfrm>
            <a:off x="855842" y="3696730"/>
            <a:ext cx="467527" cy="577515"/>
          </a:xfrm>
          <a:prstGeom prst="roundRect">
            <a:avLst/>
          </a:prstGeom>
          <a:noFill/>
          <a:ln w="444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8478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5D67B9E-D93E-C14E-ACAE-D020C00A97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6755" y="269346"/>
            <a:ext cx="10778490" cy="1302002"/>
          </a:xfrm>
        </p:spPr>
        <p:txBody>
          <a:bodyPr/>
          <a:lstStyle/>
          <a:p>
            <a:br>
              <a:rPr lang="en-US" sz="4000" b="1" dirty="0">
                <a:solidFill>
                  <a:srgbClr val="002060"/>
                </a:solidFill>
              </a:rPr>
            </a:br>
            <a:br>
              <a:rPr lang="en-GB" sz="4000" b="1" dirty="0">
                <a:solidFill>
                  <a:srgbClr val="002060"/>
                </a:solidFill>
              </a:rPr>
            </a:br>
            <a:br>
              <a:rPr lang="en-IE" sz="4000" dirty="0">
                <a:solidFill>
                  <a:srgbClr val="002060"/>
                </a:solidFill>
              </a:rPr>
            </a:br>
            <a:endParaRPr lang="en-IE" sz="4000" dirty="0">
              <a:solidFill>
                <a:srgbClr val="00206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7A2D9D-26FE-1C70-7DD7-AFEE9DCA41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7742" y="525005"/>
            <a:ext cx="8667296" cy="62634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301892B-808E-1A76-2804-25E50D4EC4A4}"/>
              </a:ext>
            </a:extLst>
          </p:cNvPr>
          <p:cNvSpPr txBox="1"/>
          <p:nvPr/>
        </p:nvSpPr>
        <p:spPr>
          <a:xfrm>
            <a:off x="254525" y="0"/>
            <a:ext cx="1172694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800" b="1" dirty="0">
                <a:solidFill>
                  <a:srgbClr val="002060"/>
                </a:solidFill>
              </a:rPr>
              <a:t>ENIGMA </a:t>
            </a:r>
            <a:r>
              <a:rPr lang="en-GB" sz="3800" b="1" i="1" dirty="0">
                <a:solidFill>
                  <a:srgbClr val="002060"/>
                </a:solidFill>
              </a:rPr>
              <a:t>BRCA1</a:t>
            </a:r>
            <a:r>
              <a:rPr lang="en-GB" sz="3800" b="1" dirty="0">
                <a:solidFill>
                  <a:srgbClr val="002060"/>
                </a:solidFill>
              </a:rPr>
              <a:t> and </a:t>
            </a:r>
            <a:r>
              <a:rPr lang="en-GB" sz="3800" b="1" i="1" dirty="0">
                <a:solidFill>
                  <a:srgbClr val="002060"/>
                </a:solidFill>
              </a:rPr>
              <a:t>BRCA2</a:t>
            </a:r>
            <a:r>
              <a:rPr lang="en-GB" sz="3800" b="1" dirty="0">
                <a:solidFill>
                  <a:srgbClr val="002060"/>
                </a:solidFill>
              </a:rPr>
              <a:t> guidelines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98292A4-FDB7-BE0A-F862-B657DC3C6D21}"/>
              </a:ext>
            </a:extLst>
          </p:cNvPr>
          <p:cNvSpPr/>
          <p:nvPr/>
        </p:nvSpPr>
        <p:spPr>
          <a:xfrm>
            <a:off x="5608948" y="1088761"/>
            <a:ext cx="1621411" cy="201865"/>
          </a:xfrm>
          <a:prstGeom prst="roundRect">
            <a:avLst/>
          </a:prstGeom>
          <a:noFill/>
          <a:ln w="444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EBD4320-0790-3C99-E115-AA13250BD3CE}"/>
              </a:ext>
            </a:extLst>
          </p:cNvPr>
          <p:cNvSpPr/>
          <p:nvPr/>
        </p:nvSpPr>
        <p:spPr>
          <a:xfrm>
            <a:off x="4251071" y="1496728"/>
            <a:ext cx="1621411" cy="799211"/>
          </a:xfrm>
          <a:prstGeom prst="roundRect">
            <a:avLst/>
          </a:prstGeom>
          <a:noFill/>
          <a:ln w="444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19B1217-BB3C-AD43-6E6A-7624F66BD870}"/>
              </a:ext>
            </a:extLst>
          </p:cNvPr>
          <p:cNvSpPr/>
          <p:nvPr/>
        </p:nvSpPr>
        <p:spPr>
          <a:xfrm>
            <a:off x="2923881" y="863463"/>
            <a:ext cx="6512350" cy="157817"/>
          </a:xfrm>
          <a:prstGeom prst="roundRect">
            <a:avLst/>
          </a:prstGeom>
          <a:noFill/>
          <a:ln w="444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8361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5D67B9E-D93E-C14E-ACAE-D020C00A97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6755" y="269346"/>
            <a:ext cx="10778490" cy="1302002"/>
          </a:xfrm>
        </p:spPr>
        <p:txBody>
          <a:bodyPr/>
          <a:lstStyle/>
          <a:p>
            <a:br>
              <a:rPr lang="en-US" sz="4000" b="1" dirty="0">
                <a:solidFill>
                  <a:srgbClr val="002060"/>
                </a:solidFill>
              </a:rPr>
            </a:br>
            <a:br>
              <a:rPr lang="en-GB" sz="4000" b="1" dirty="0">
                <a:solidFill>
                  <a:srgbClr val="002060"/>
                </a:solidFill>
              </a:rPr>
            </a:br>
            <a:br>
              <a:rPr lang="en-IE" sz="4000" dirty="0">
                <a:solidFill>
                  <a:srgbClr val="002060"/>
                </a:solidFill>
              </a:rPr>
            </a:br>
            <a:endParaRPr lang="en-IE" sz="4000" dirty="0">
              <a:solidFill>
                <a:srgbClr val="00206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7A2D9D-26FE-1C70-7DD7-AFEE9DCA41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7742" y="525005"/>
            <a:ext cx="8667296" cy="61453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301892B-808E-1A76-2804-25E50D4EC4A4}"/>
              </a:ext>
            </a:extLst>
          </p:cNvPr>
          <p:cNvSpPr txBox="1"/>
          <p:nvPr/>
        </p:nvSpPr>
        <p:spPr>
          <a:xfrm>
            <a:off x="254525" y="0"/>
            <a:ext cx="1172694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800" b="1" dirty="0">
                <a:solidFill>
                  <a:srgbClr val="002060"/>
                </a:solidFill>
              </a:rPr>
              <a:t>ENIGMA </a:t>
            </a:r>
            <a:r>
              <a:rPr lang="en-GB" sz="3800" b="1" i="1" dirty="0">
                <a:solidFill>
                  <a:srgbClr val="002060"/>
                </a:solidFill>
              </a:rPr>
              <a:t>BRCA1</a:t>
            </a:r>
            <a:r>
              <a:rPr lang="en-GB" sz="3800" b="1" dirty="0">
                <a:solidFill>
                  <a:srgbClr val="002060"/>
                </a:solidFill>
              </a:rPr>
              <a:t> and </a:t>
            </a:r>
            <a:r>
              <a:rPr lang="en-GB" sz="3800" b="1" i="1" dirty="0">
                <a:solidFill>
                  <a:srgbClr val="002060"/>
                </a:solidFill>
              </a:rPr>
              <a:t>BRCA2</a:t>
            </a:r>
            <a:r>
              <a:rPr lang="en-GB" sz="3800" b="1" dirty="0">
                <a:solidFill>
                  <a:srgbClr val="002060"/>
                </a:solidFill>
              </a:rPr>
              <a:t> guidelines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BA80C5F-E910-4D9B-98B2-5669D140595C}"/>
              </a:ext>
            </a:extLst>
          </p:cNvPr>
          <p:cNvSpPr/>
          <p:nvPr/>
        </p:nvSpPr>
        <p:spPr>
          <a:xfrm>
            <a:off x="1973177" y="2360190"/>
            <a:ext cx="8460607" cy="2057805"/>
          </a:xfrm>
          <a:prstGeom prst="roundRect">
            <a:avLst/>
          </a:prstGeom>
          <a:noFill/>
          <a:ln w="444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41662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5D67B9E-D93E-C14E-ACAE-D020C00A97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6755" y="269346"/>
            <a:ext cx="10778490" cy="1302002"/>
          </a:xfrm>
        </p:spPr>
        <p:txBody>
          <a:bodyPr/>
          <a:lstStyle/>
          <a:p>
            <a:br>
              <a:rPr lang="en-US" sz="4000" b="1" dirty="0">
                <a:solidFill>
                  <a:srgbClr val="002060"/>
                </a:solidFill>
              </a:rPr>
            </a:br>
            <a:br>
              <a:rPr lang="en-GB" sz="4000" b="1" dirty="0">
                <a:solidFill>
                  <a:srgbClr val="002060"/>
                </a:solidFill>
              </a:rPr>
            </a:br>
            <a:br>
              <a:rPr lang="en-IE" sz="4000" dirty="0">
                <a:solidFill>
                  <a:srgbClr val="002060"/>
                </a:solidFill>
              </a:rPr>
            </a:br>
            <a:endParaRPr lang="en-IE" sz="4000" dirty="0">
              <a:solidFill>
                <a:srgbClr val="002060"/>
              </a:solidFill>
            </a:endParaRPr>
          </a:p>
        </p:txBody>
      </p:sp>
      <p:pic>
        <p:nvPicPr>
          <p:cNvPr id="1028" name="Picture 4" descr="Frontiers | Splicing in the Diagnosis of Rare Disease: Advances and  Challenges">
            <a:extLst>
              <a:ext uri="{FF2B5EF4-FFF2-40B4-BE49-F238E27FC236}">
                <a16:creationId xmlns:a16="http://schemas.microsoft.com/office/drawing/2014/main" id="{EFA572E2-C0D1-81F9-61CE-5CADAFA8B1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59" y="946454"/>
            <a:ext cx="7482705" cy="5228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4B96BA3-D4D4-F655-EB09-FBF413F5AB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7900" y="2106741"/>
            <a:ext cx="4521640" cy="787144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C51DC65-3CA0-782A-73E4-80655A644B81}"/>
              </a:ext>
            </a:extLst>
          </p:cNvPr>
          <p:cNvSpPr txBox="1"/>
          <p:nvPr/>
        </p:nvSpPr>
        <p:spPr>
          <a:xfrm>
            <a:off x="455859" y="95755"/>
            <a:ext cx="988871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800" b="1" dirty="0">
                <a:solidFill>
                  <a:srgbClr val="002060"/>
                </a:solidFill>
              </a:rPr>
              <a:t>Splicing can be complex!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901B6F-4C45-37F8-525C-8162E5621F44}"/>
              </a:ext>
            </a:extLst>
          </p:cNvPr>
          <p:cNvSpPr txBox="1"/>
          <p:nvPr/>
        </p:nvSpPr>
        <p:spPr>
          <a:xfrm>
            <a:off x="8994913" y="3150704"/>
            <a:ext cx="3034627" cy="230832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>
                <a:solidFill>
                  <a:srgbClr val="FF0000"/>
                </a:solidFill>
              </a:rPr>
              <a:t>PLUS PSEUDOEXONIZATION</a:t>
            </a:r>
          </a:p>
          <a:p>
            <a:pPr algn="ctr"/>
            <a:endParaRPr lang="en-GB" sz="2400" b="1" dirty="0">
              <a:solidFill>
                <a:srgbClr val="FF0000"/>
              </a:solidFill>
            </a:endParaRPr>
          </a:p>
          <a:p>
            <a:pPr algn="ctr"/>
            <a:r>
              <a:rPr lang="en-GB" sz="2400" b="1" dirty="0">
                <a:solidFill>
                  <a:srgbClr val="FF0000"/>
                </a:solidFill>
              </a:rPr>
              <a:t>AND/OR </a:t>
            </a:r>
          </a:p>
          <a:p>
            <a:pPr algn="ctr"/>
            <a:r>
              <a:rPr lang="en-GB" sz="2400" b="1" dirty="0">
                <a:solidFill>
                  <a:srgbClr val="FF0000"/>
                </a:solidFill>
              </a:rPr>
              <a:t>A COMBINATION OF </a:t>
            </a:r>
          </a:p>
          <a:p>
            <a:pPr algn="ctr"/>
            <a:r>
              <a:rPr lang="en-GB" sz="2400" b="1" dirty="0">
                <a:solidFill>
                  <a:srgbClr val="FF0000"/>
                </a:solidFill>
              </a:rPr>
              <a:t>DIFFERENT EFFECTS!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1781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5D67B9E-D93E-C14E-ACAE-D020C00A97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6755" y="269346"/>
            <a:ext cx="10778490" cy="1302002"/>
          </a:xfrm>
        </p:spPr>
        <p:txBody>
          <a:bodyPr/>
          <a:lstStyle/>
          <a:p>
            <a:br>
              <a:rPr lang="en-US" sz="4000" b="1" dirty="0">
                <a:solidFill>
                  <a:srgbClr val="002060"/>
                </a:solidFill>
              </a:rPr>
            </a:br>
            <a:br>
              <a:rPr lang="en-GB" sz="4000" b="1" dirty="0">
                <a:solidFill>
                  <a:srgbClr val="002060"/>
                </a:solidFill>
              </a:rPr>
            </a:br>
            <a:br>
              <a:rPr lang="en-IE" sz="4000" dirty="0">
                <a:solidFill>
                  <a:srgbClr val="002060"/>
                </a:solidFill>
              </a:rPr>
            </a:br>
            <a:endParaRPr lang="en-IE" sz="4000" dirty="0">
              <a:solidFill>
                <a:srgbClr val="00206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7A2D9D-26FE-1C70-7DD7-AFEE9DCA41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7742" y="525005"/>
            <a:ext cx="8667296" cy="61453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301892B-808E-1A76-2804-25E50D4EC4A4}"/>
              </a:ext>
            </a:extLst>
          </p:cNvPr>
          <p:cNvSpPr txBox="1"/>
          <p:nvPr/>
        </p:nvSpPr>
        <p:spPr>
          <a:xfrm>
            <a:off x="254525" y="0"/>
            <a:ext cx="1172694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800" b="1" dirty="0">
                <a:solidFill>
                  <a:srgbClr val="002060"/>
                </a:solidFill>
              </a:rPr>
              <a:t>ENIGMA </a:t>
            </a:r>
            <a:r>
              <a:rPr lang="en-GB" sz="3800" b="1" i="1" dirty="0">
                <a:solidFill>
                  <a:srgbClr val="002060"/>
                </a:solidFill>
              </a:rPr>
              <a:t>BRCA1</a:t>
            </a:r>
            <a:r>
              <a:rPr lang="en-GB" sz="3800" b="1" dirty="0">
                <a:solidFill>
                  <a:srgbClr val="002060"/>
                </a:solidFill>
              </a:rPr>
              <a:t> and </a:t>
            </a:r>
            <a:r>
              <a:rPr lang="en-GB" sz="3800" b="1" i="1" dirty="0">
                <a:solidFill>
                  <a:srgbClr val="002060"/>
                </a:solidFill>
              </a:rPr>
              <a:t>BRCA2</a:t>
            </a:r>
            <a:r>
              <a:rPr lang="en-GB" sz="3800" b="1" dirty="0">
                <a:solidFill>
                  <a:srgbClr val="002060"/>
                </a:solidFill>
              </a:rPr>
              <a:t> guidelines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BA80C5F-E910-4D9B-98B2-5669D140595C}"/>
              </a:ext>
            </a:extLst>
          </p:cNvPr>
          <p:cNvSpPr/>
          <p:nvPr/>
        </p:nvSpPr>
        <p:spPr>
          <a:xfrm>
            <a:off x="2002055" y="2550694"/>
            <a:ext cx="1062352" cy="1886552"/>
          </a:xfrm>
          <a:prstGeom prst="roundRect">
            <a:avLst/>
          </a:prstGeom>
          <a:noFill/>
          <a:ln w="444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98292A4-FDB7-BE0A-F862-B657DC3C6D21}"/>
              </a:ext>
            </a:extLst>
          </p:cNvPr>
          <p:cNvSpPr/>
          <p:nvPr/>
        </p:nvSpPr>
        <p:spPr>
          <a:xfrm>
            <a:off x="3142300" y="2569945"/>
            <a:ext cx="7171957" cy="757718"/>
          </a:xfrm>
          <a:prstGeom prst="roundRect">
            <a:avLst/>
          </a:prstGeom>
          <a:noFill/>
          <a:ln w="444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8226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5D67B9E-D93E-C14E-ACAE-D020C00A97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6755" y="269346"/>
            <a:ext cx="10778490" cy="1302002"/>
          </a:xfrm>
        </p:spPr>
        <p:txBody>
          <a:bodyPr/>
          <a:lstStyle/>
          <a:p>
            <a:br>
              <a:rPr lang="en-US" sz="4000" b="1" dirty="0">
                <a:solidFill>
                  <a:srgbClr val="002060"/>
                </a:solidFill>
              </a:rPr>
            </a:br>
            <a:br>
              <a:rPr lang="en-GB" sz="4000" b="1" dirty="0">
                <a:solidFill>
                  <a:srgbClr val="002060"/>
                </a:solidFill>
              </a:rPr>
            </a:br>
            <a:br>
              <a:rPr lang="en-IE" sz="4000" dirty="0">
                <a:solidFill>
                  <a:srgbClr val="002060"/>
                </a:solidFill>
              </a:rPr>
            </a:br>
            <a:endParaRPr lang="en-IE" sz="4000" dirty="0">
              <a:solidFill>
                <a:srgbClr val="00206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4950A0-404E-F3DA-9F02-E0482BA9D1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7045" y="880706"/>
            <a:ext cx="8396196" cy="546467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969B730-1338-611E-A4F6-2CBF98837182}"/>
              </a:ext>
            </a:extLst>
          </p:cNvPr>
          <p:cNvSpPr txBox="1"/>
          <p:nvPr/>
        </p:nvSpPr>
        <p:spPr>
          <a:xfrm>
            <a:off x="254525" y="0"/>
            <a:ext cx="1172694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800" b="1" dirty="0">
                <a:solidFill>
                  <a:srgbClr val="002060"/>
                </a:solidFill>
              </a:rPr>
              <a:t>ENIGMA </a:t>
            </a:r>
            <a:r>
              <a:rPr lang="en-GB" sz="3800" b="1" i="1" dirty="0">
                <a:solidFill>
                  <a:srgbClr val="002060"/>
                </a:solidFill>
              </a:rPr>
              <a:t>BRCA1</a:t>
            </a:r>
            <a:r>
              <a:rPr lang="en-GB" sz="3800" b="1" dirty="0">
                <a:solidFill>
                  <a:srgbClr val="002060"/>
                </a:solidFill>
              </a:rPr>
              <a:t> and </a:t>
            </a:r>
            <a:r>
              <a:rPr lang="en-GB" sz="3800" b="1" i="1" dirty="0">
                <a:solidFill>
                  <a:srgbClr val="002060"/>
                </a:solidFill>
              </a:rPr>
              <a:t>BRCA2</a:t>
            </a:r>
            <a:r>
              <a:rPr lang="en-GB" sz="3800" b="1" dirty="0">
                <a:solidFill>
                  <a:srgbClr val="002060"/>
                </a:solidFill>
              </a:rPr>
              <a:t> guidelines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9DC46F9-5CCE-DF0C-5B29-DDF62A536A16}"/>
              </a:ext>
            </a:extLst>
          </p:cNvPr>
          <p:cNvSpPr/>
          <p:nvPr/>
        </p:nvSpPr>
        <p:spPr>
          <a:xfrm>
            <a:off x="2877954" y="864132"/>
            <a:ext cx="4600875" cy="223523"/>
          </a:xfrm>
          <a:prstGeom prst="roundRect">
            <a:avLst/>
          </a:prstGeom>
          <a:noFill/>
          <a:ln w="444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A755377-CBE8-4722-EE37-4A1AED6AEF60}"/>
              </a:ext>
            </a:extLst>
          </p:cNvPr>
          <p:cNvSpPr/>
          <p:nvPr/>
        </p:nvSpPr>
        <p:spPr>
          <a:xfrm>
            <a:off x="4658626" y="1587922"/>
            <a:ext cx="2646949" cy="195720"/>
          </a:xfrm>
          <a:prstGeom prst="roundRect">
            <a:avLst/>
          </a:prstGeom>
          <a:noFill/>
          <a:ln w="444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D17B158-2E80-F03F-BD3A-6CA36D7344DF}"/>
              </a:ext>
            </a:extLst>
          </p:cNvPr>
          <p:cNvSpPr/>
          <p:nvPr/>
        </p:nvSpPr>
        <p:spPr>
          <a:xfrm>
            <a:off x="4013735" y="3429000"/>
            <a:ext cx="3840480" cy="228600"/>
          </a:xfrm>
          <a:prstGeom prst="roundRect">
            <a:avLst/>
          </a:prstGeom>
          <a:noFill/>
          <a:ln w="444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4846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5D67B9E-D93E-C14E-ACAE-D020C00A97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6755" y="269346"/>
            <a:ext cx="10778490" cy="1302002"/>
          </a:xfrm>
        </p:spPr>
        <p:txBody>
          <a:bodyPr/>
          <a:lstStyle/>
          <a:p>
            <a:br>
              <a:rPr lang="en-US" sz="4000" b="1" dirty="0">
                <a:solidFill>
                  <a:srgbClr val="002060"/>
                </a:solidFill>
              </a:rPr>
            </a:br>
            <a:br>
              <a:rPr lang="en-GB" sz="4000" b="1" dirty="0">
                <a:solidFill>
                  <a:srgbClr val="002060"/>
                </a:solidFill>
              </a:rPr>
            </a:br>
            <a:br>
              <a:rPr lang="en-IE" sz="4000" dirty="0">
                <a:solidFill>
                  <a:srgbClr val="002060"/>
                </a:solidFill>
              </a:rPr>
            </a:br>
            <a:endParaRPr lang="en-IE" sz="4000" dirty="0">
              <a:solidFill>
                <a:srgbClr val="00206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4950A0-404E-F3DA-9F02-E0482BA9D1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7045" y="880706"/>
            <a:ext cx="8396196" cy="546467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969B730-1338-611E-A4F6-2CBF98837182}"/>
              </a:ext>
            </a:extLst>
          </p:cNvPr>
          <p:cNvSpPr txBox="1"/>
          <p:nvPr/>
        </p:nvSpPr>
        <p:spPr>
          <a:xfrm>
            <a:off x="254525" y="0"/>
            <a:ext cx="1172694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800" b="1" dirty="0">
                <a:solidFill>
                  <a:srgbClr val="002060"/>
                </a:solidFill>
              </a:rPr>
              <a:t>ENIGMA </a:t>
            </a:r>
            <a:r>
              <a:rPr lang="en-GB" sz="3800" b="1" i="1" dirty="0">
                <a:solidFill>
                  <a:srgbClr val="002060"/>
                </a:solidFill>
              </a:rPr>
              <a:t>BRCA1</a:t>
            </a:r>
            <a:r>
              <a:rPr lang="en-GB" sz="3800" b="1" dirty="0">
                <a:solidFill>
                  <a:srgbClr val="002060"/>
                </a:solidFill>
              </a:rPr>
              <a:t> and </a:t>
            </a:r>
            <a:r>
              <a:rPr lang="en-GB" sz="3800" b="1" i="1" dirty="0">
                <a:solidFill>
                  <a:srgbClr val="002060"/>
                </a:solidFill>
              </a:rPr>
              <a:t>BRCA2</a:t>
            </a:r>
            <a:r>
              <a:rPr lang="en-GB" sz="3800" b="1" dirty="0">
                <a:solidFill>
                  <a:srgbClr val="002060"/>
                </a:solidFill>
              </a:rPr>
              <a:t> guidelines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9DC46F9-5CCE-DF0C-5B29-DDF62A536A16}"/>
              </a:ext>
            </a:extLst>
          </p:cNvPr>
          <p:cNvSpPr/>
          <p:nvPr/>
        </p:nvSpPr>
        <p:spPr>
          <a:xfrm>
            <a:off x="2877954" y="864132"/>
            <a:ext cx="4600875" cy="223523"/>
          </a:xfrm>
          <a:prstGeom prst="roundRect">
            <a:avLst/>
          </a:prstGeom>
          <a:noFill/>
          <a:ln w="444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A755377-CBE8-4722-EE37-4A1AED6AEF60}"/>
              </a:ext>
            </a:extLst>
          </p:cNvPr>
          <p:cNvSpPr/>
          <p:nvPr/>
        </p:nvSpPr>
        <p:spPr>
          <a:xfrm>
            <a:off x="4658626" y="1560119"/>
            <a:ext cx="2646949" cy="223523"/>
          </a:xfrm>
          <a:prstGeom prst="roundRect">
            <a:avLst/>
          </a:prstGeom>
          <a:noFill/>
          <a:ln w="444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D17B158-2E80-F03F-BD3A-6CA36D7344DF}"/>
              </a:ext>
            </a:extLst>
          </p:cNvPr>
          <p:cNvSpPr/>
          <p:nvPr/>
        </p:nvSpPr>
        <p:spPr>
          <a:xfrm>
            <a:off x="3214838" y="1783643"/>
            <a:ext cx="2646949" cy="1645358"/>
          </a:xfrm>
          <a:prstGeom prst="roundRect">
            <a:avLst/>
          </a:prstGeom>
          <a:noFill/>
          <a:ln w="444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9409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5D67B9E-D93E-C14E-ACAE-D020C00A97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6755" y="269346"/>
            <a:ext cx="10778490" cy="1302002"/>
          </a:xfrm>
        </p:spPr>
        <p:txBody>
          <a:bodyPr/>
          <a:lstStyle/>
          <a:p>
            <a:br>
              <a:rPr lang="en-US" sz="4000" b="1" dirty="0">
                <a:solidFill>
                  <a:srgbClr val="002060"/>
                </a:solidFill>
              </a:rPr>
            </a:br>
            <a:br>
              <a:rPr lang="en-GB" sz="4000" b="1" dirty="0">
                <a:solidFill>
                  <a:srgbClr val="002060"/>
                </a:solidFill>
              </a:rPr>
            </a:br>
            <a:br>
              <a:rPr lang="en-IE" sz="4000" dirty="0">
                <a:solidFill>
                  <a:srgbClr val="002060"/>
                </a:solidFill>
              </a:rPr>
            </a:br>
            <a:endParaRPr lang="en-IE" sz="4000" dirty="0">
              <a:solidFill>
                <a:srgbClr val="00206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4950A0-404E-F3DA-9F02-E0482BA9D1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7045" y="880706"/>
            <a:ext cx="8396196" cy="546467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969B730-1338-611E-A4F6-2CBF98837182}"/>
              </a:ext>
            </a:extLst>
          </p:cNvPr>
          <p:cNvSpPr txBox="1"/>
          <p:nvPr/>
        </p:nvSpPr>
        <p:spPr>
          <a:xfrm>
            <a:off x="254525" y="0"/>
            <a:ext cx="1172694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800" b="1" dirty="0">
                <a:solidFill>
                  <a:srgbClr val="002060"/>
                </a:solidFill>
              </a:rPr>
              <a:t>ENIGMA </a:t>
            </a:r>
            <a:r>
              <a:rPr lang="en-GB" sz="3800" b="1" i="1" dirty="0">
                <a:solidFill>
                  <a:srgbClr val="002060"/>
                </a:solidFill>
              </a:rPr>
              <a:t>BRCA1</a:t>
            </a:r>
            <a:r>
              <a:rPr lang="en-GB" sz="3800" b="1" dirty="0">
                <a:solidFill>
                  <a:srgbClr val="002060"/>
                </a:solidFill>
              </a:rPr>
              <a:t> and </a:t>
            </a:r>
            <a:r>
              <a:rPr lang="en-GB" sz="3800" b="1" i="1" dirty="0">
                <a:solidFill>
                  <a:srgbClr val="002060"/>
                </a:solidFill>
              </a:rPr>
              <a:t>BRCA2</a:t>
            </a:r>
            <a:r>
              <a:rPr lang="en-GB" sz="3800" b="1" dirty="0">
                <a:solidFill>
                  <a:srgbClr val="002060"/>
                </a:solidFill>
              </a:rPr>
              <a:t> guidelines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9DC46F9-5CCE-DF0C-5B29-DDF62A536A16}"/>
              </a:ext>
            </a:extLst>
          </p:cNvPr>
          <p:cNvSpPr/>
          <p:nvPr/>
        </p:nvSpPr>
        <p:spPr>
          <a:xfrm>
            <a:off x="2877954" y="864132"/>
            <a:ext cx="4600875" cy="223523"/>
          </a:xfrm>
          <a:prstGeom prst="roundRect">
            <a:avLst/>
          </a:prstGeom>
          <a:noFill/>
          <a:ln w="444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A755377-CBE8-4722-EE37-4A1AED6AEF60}"/>
              </a:ext>
            </a:extLst>
          </p:cNvPr>
          <p:cNvSpPr/>
          <p:nvPr/>
        </p:nvSpPr>
        <p:spPr>
          <a:xfrm>
            <a:off x="4658626" y="1560119"/>
            <a:ext cx="2646949" cy="223523"/>
          </a:xfrm>
          <a:prstGeom prst="roundRect">
            <a:avLst/>
          </a:prstGeom>
          <a:noFill/>
          <a:ln w="444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99AB462-FB1C-D1E7-4AFD-D0018D2421B8}"/>
              </a:ext>
            </a:extLst>
          </p:cNvPr>
          <p:cNvSpPr/>
          <p:nvPr/>
        </p:nvSpPr>
        <p:spPr>
          <a:xfrm>
            <a:off x="5861787" y="1781358"/>
            <a:ext cx="2646949" cy="1647642"/>
          </a:xfrm>
          <a:prstGeom prst="roundRect">
            <a:avLst/>
          </a:prstGeom>
          <a:noFill/>
          <a:ln w="444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43711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5D67B9E-D93E-C14E-ACAE-D020C00A97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6755" y="269346"/>
            <a:ext cx="10778490" cy="1302002"/>
          </a:xfrm>
        </p:spPr>
        <p:txBody>
          <a:bodyPr/>
          <a:lstStyle/>
          <a:p>
            <a:br>
              <a:rPr lang="en-US" sz="4000" b="1" dirty="0">
                <a:solidFill>
                  <a:srgbClr val="002060"/>
                </a:solidFill>
              </a:rPr>
            </a:br>
            <a:br>
              <a:rPr lang="en-GB" sz="4000" b="1" dirty="0">
                <a:solidFill>
                  <a:srgbClr val="002060"/>
                </a:solidFill>
              </a:rPr>
            </a:br>
            <a:br>
              <a:rPr lang="en-IE" sz="4000" dirty="0">
                <a:solidFill>
                  <a:srgbClr val="002060"/>
                </a:solidFill>
              </a:rPr>
            </a:br>
            <a:endParaRPr lang="en-IE" sz="4000" dirty="0">
              <a:solidFill>
                <a:srgbClr val="00206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4950A0-404E-F3DA-9F02-E0482BA9D1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7045" y="880706"/>
            <a:ext cx="8396196" cy="546467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969B730-1338-611E-A4F6-2CBF98837182}"/>
              </a:ext>
            </a:extLst>
          </p:cNvPr>
          <p:cNvSpPr txBox="1"/>
          <p:nvPr/>
        </p:nvSpPr>
        <p:spPr>
          <a:xfrm>
            <a:off x="254525" y="0"/>
            <a:ext cx="1172694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800" b="1" dirty="0">
                <a:solidFill>
                  <a:srgbClr val="002060"/>
                </a:solidFill>
              </a:rPr>
              <a:t>ENIGMA </a:t>
            </a:r>
            <a:r>
              <a:rPr lang="en-GB" sz="3800" b="1" i="1" dirty="0">
                <a:solidFill>
                  <a:srgbClr val="002060"/>
                </a:solidFill>
              </a:rPr>
              <a:t>BRCA1</a:t>
            </a:r>
            <a:r>
              <a:rPr lang="en-GB" sz="3800" b="1" dirty="0">
                <a:solidFill>
                  <a:srgbClr val="002060"/>
                </a:solidFill>
              </a:rPr>
              <a:t> and </a:t>
            </a:r>
            <a:r>
              <a:rPr lang="en-GB" sz="3800" b="1" i="1" dirty="0">
                <a:solidFill>
                  <a:srgbClr val="002060"/>
                </a:solidFill>
              </a:rPr>
              <a:t>BRCA2</a:t>
            </a:r>
            <a:r>
              <a:rPr lang="en-GB" sz="3800" b="1" dirty="0">
                <a:solidFill>
                  <a:srgbClr val="002060"/>
                </a:solidFill>
              </a:rPr>
              <a:t> guidelines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9DC46F9-5CCE-DF0C-5B29-DDF62A536A16}"/>
              </a:ext>
            </a:extLst>
          </p:cNvPr>
          <p:cNvSpPr/>
          <p:nvPr/>
        </p:nvSpPr>
        <p:spPr>
          <a:xfrm>
            <a:off x="2877954" y="864132"/>
            <a:ext cx="4600875" cy="223523"/>
          </a:xfrm>
          <a:prstGeom prst="roundRect">
            <a:avLst/>
          </a:prstGeom>
          <a:noFill/>
          <a:ln w="444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A755377-CBE8-4722-EE37-4A1AED6AEF60}"/>
              </a:ext>
            </a:extLst>
          </p:cNvPr>
          <p:cNvSpPr/>
          <p:nvPr/>
        </p:nvSpPr>
        <p:spPr>
          <a:xfrm>
            <a:off x="4658626" y="1560119"/>
            <a:ext cx="2646949" cy="223523"/>
          </a:xfrm>
          <a:prstGeom prst="roundRect">
            <a:avLst/>
          </a:prstGeom>
          <a:noFill/>
          <a:ln w="444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51FB2FB-5941-716D-C1C6-A8924B9BC103}"/>
              </a:ext>
            </a:extLst>
          </p:cNvPr>
          <p:cNvSpPr/>
          <p:nvPr/>
        </p:nvSpPr>
        <p:spPr>
          <a:xfrm>
            <a:off x="8499106" y="1744168"/>
            <a:ext cx="1568919" cy="1645358"/>
          </a:xfrm>
          <a:prstGeom prst="roundRect">
            <a:avLst/>
          </a:prstGeom>
          <a:noFill/>
          <a:ln w="444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2222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5D67B9E-D93E-C14E-ACAE-D020C00A97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6755" y="269346"/>
            <a:ext cx="10778490" cy="1302002"/>
          </a:xfrm>
        </p:spPr>
        <p:txBody>
          <a:bodyPr/>
          <a:lstStyle/>
          <a:p>
            <a:br>
              <a:rPr lang="en-US" sz="4000" b="1" dirty="0">
                <a:solidFill>
                  <a:srgbClr val="002060"/>
                </a:solidFill>
              </a:rPr>
            </a:br>
            <a:br>
              <a:rPr lang="en-GB" sz="4000" b="1" dirty="0">
                <a:solidFill>
                  <a:srgbClr val="002060"/>
                </a:solidFill>
              </a:rPr>
            </a:br>
            <a:br>
              <a:rPr lang="en-IE" sz="4000" dirty="0">
                <a:solidFill>
                  <a:srgbClr val="002060"/>
                </a:solidFill>
              </a:rPr>
            </a:br>
            <a:endParaRPr lang="en-IE" sz="4000" dirty="0">
              <a:solidFill>
                <a:srgbClr val="00206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4950A0-404E-F3DA-9F02-E0482BA9D1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5877" y="864132"/>
            <a:ext cx="8396196" cy="546467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969B730-1338-611E-A4F6-2CBF98837182}"/>
              </a:ext>
            </a:extLst>
          </p:cNvPr>
          <p:cNvSpPr txBox="1"/>
          <p:nvPr/>
        </p:nvSpPr>
        <p:spPr>
          <a:xfrm>
            <a:off x="254525" y="0"/>
            <a:ext cx="1172694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800" b="1" dirty="0">
                <a:solidFill>
                  <a:srgbClr val="002060"/>
                </a:solidFill>
              </a:rPr>
              <a:t>ENIGMA </a:t>
            </a:r>
            <a:r>
              <a:rPr lang="en-GB" sz="3800" b="1" i="1" dirty="0">
                <a:solidFill>
                  <a:srgbClr val="002060"/>
                </a:solidFill>
              </a:rPr>
              <a:t>BRCA1</a:t>
            </a:r>
            <a:r>
              <a:rPr lang="en-GB" sz="3800" b="1" dirty="0">
                <a:solidFill>
                  <a:srgbClr val="002060"/>
                </a:solidFill>
              </a:rPr>
              <a:t> and </a:t>
            </a:r>
            <a:r>
              <a:rPr lang="en-GB" sz="3800" b="1" i="1" dirty="0">
                <a:solidFill>
                  <a:srgbClr val="002060"/>
                </a:solidFill>
              </a:rPr>
              <a:t>BRCA2</a:t>
            </a:r>
            <a:r>
              <a:rPr lang="en-GB" sz="3800" b="1" dirty="0">
                <a:solidFill>
                  <a:srgbClr val="002060"/>
                </a:solidFill>
              </a:rPr>
              <a:t> guidelines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9DC46F9-5CCE-DF0C-5B29-DDF62A536A16}"/>
              </a:ext>
            </a:extLst>
          </p:cNvPr>
          <p:cNvSpPr/>
          <p:nvPr/>
        </p:nvSpPr>
        <p:spPr>
          <a:xfrm>
            <a:off x="2877954" y="864132"/>
            <a:ext cx="4600875" cy="223523"/>
          </a:xfrm>
          <a:prstGeom prst="roundRect">
            <a:avLst/>
          </a:prstGeom>
          <a:noFill/>
          <a:ln w="444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D17B158-2E80-F03F-BD3A-6CA36D7344DF}"/>
              </a:ext>
            </a:extLst>
          </p:cNvPr>
          <p:cNvSpPr/>
          <p:nvPr/>
        </p:nvSpPr>
        <p:spPr>
          <a:xfrm>
            <a:off x="4013735" y="3389521"/>
            <a:ext cx="3840480" cy="268079"/>
          </a:xfrm>
          <a:prstGeom prst="roundRect">
            <a:avLst/>
          </a:prstGeom>
          <a:noFill/>
          <a:ln w="444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E3A568A-F238-9050-DC25-8910468FB0BA}"/>
              </a:ext>
            </a:extLst>
          </p:cNvPr>
          <p:cNvSpPr/>
          <p:nvPr/>
        </p:nvSpPr>
        <p:spPr>
          <a:xfrm>
            <a:off x="3229275" y="3742440"/>
            <a:ext cx="2643624" cy="999241"/>
          </a:xfrm>
          <a:prstGeom prst="roundRect">
            <a:avLst/>
          </a:prstGeom>
          <a:noFill/>
          <a:ln w="444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E17C5DC-F9A7-8E9C-3848-562B3C4442EB}"/>
              </a:ext>
            </a:extLst>
          </p:cNvPr>
          <p:cNvSpPr/>
          <p:nvPr/>
        </p:nvSpPr>
        <p:spPr>
          <a:xfrm>
            <a:off x="6157017" y="3742439"/>
            <a:ext cx="2643624" cy="876693"/>
          </a:xfrm>
          <a:prstGeom prst="roundRect">
            <a:avLst/>
          </a:prstGeom>
          <a:noFill/>
          <a:ln w="444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C43372C-8E88-C9DA-A00F-0524CA460881}"/>
              </a:ext>
            </a:extLst>
          </p:cNvPr>
          <p:cNvSpPr/>
          <p:nvPr/>
        </p:nvSpPr>
        <p:spPr>
          <a:xfrm>
            <a:off x="9172279" y="3619891"/>
            <a:ext cx="886121" cy="999241"/>
          </a:xfrm>
          <a:prstGeom prst="roundRect">
            <a:avLst/>
          </a:prstGeom>
          <a:noFill/>
          <a:ln w="444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232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5D67B9E-D93E-C14E-ACAE-D020C00A97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6755" y="269346"/>
            <a:ext cx="10778490" cy="1302002"/>
          </a:xfrm>
        </p:spPr>
        <p:txBody>
          <a:bodyPr/>
          <a:lstStyle/>
          <a:p>
            <a:br>
              <a:rPr lang="en-US" sz="4000" b="1" dirty="0">
                <a:solidFill>
                  <a:srgbClr val="002060"/>
                </a:solidFill>
              </a:rPr>
            </a:br>
            <a:br>
              <a:rPr lang="en-GB" sz="4000" b="1" dirty="0">
                <a:solidFill>
                  <a:srgbClr val="002060"/>
                </a:solidFill>
              </a:rPr>
            </a:br>
            <a:br>
              <a:rPr lang="en-IE" sz="4000" dirty="0">
                <a:solidFill>
                  <a:srgbClr val="002060"/>
                </a:solidFill>
              </a:rPr>
            </a:br>
            <a:endParaRPr lang="en-IE" sz="4000" dirty="0">
              <a:solidFill>
                <a:srgbClr val="00206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947F08C-DB73-AB0E-112D-EAC841AD9E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1265" y="882545"/>
            <a:ext cx="5866388" cy="533216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7A74535-7BC0-16B9-3A97-C011F59D1377}"/>
              </a:ext>
            </a:extLst>
          </p:cNvPr>
          <p:cNvSpPr txBox="1"/>
          <p:nvPr/>
        </p:nvSpPr>
        <p:spPr>
          <a:xfrm>
            <a:off x="254525" y="0"/>
            <a:ext cx="1172694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800" b="1" dirty="0">
                <a:solidFill>
                  <a:srgbClr val="002060"/>
                </a:solidFill>
              </a:rPr>
              <a:t>HBOP VCEP: </a:t>
            </a:r>
            <a:r>
              <a:rPr lang="en-GB" sz="3800" b="1" i="1" dirty="0">
                <a:solidFill>
                  <a:srgbClr val="002060"/>
                </a:solidFill>
              </a:rPr>
              <a:t>ATM</a:t>
            </a:r>
            <a:r>
              <a:rPr lang="en-GB" sz="3800" b="1" dirty="0">
                <a:solidFill>
                  <a:srgbClr val="002060"/>
                </a:solidFill>
              </a:rPr>
              <a:t> guidelines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2EAFE6D-7A50-FC55-58A6-88D8648A3467}"/>
              </a:ext>
            </a:extLst>
          </p:cNvPr>
          <p:cNvSpPr/>
          <p:nvPr/>
        </p:nvSpPr>
        <p:spPr>
          <a:xfrm>
            <a:off x="2681265" y="2089401"/>
            <a:ext cx="638405" cy="2373576"/>
          </a:xfrm>
          <a:prstGeom prst="roundRect">
            <a:avLst/>
          </a:prstGeom>
          <a:noFill/>
          <a:ln w="444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0828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ducator's Corner – Biomedical Beat Blog – National Institute of General  Medical Sciences">
            <a:extLst>
              <a:ext uri="{FF2B5EF4-FFF2-40B4-BE49-F238E27FC236}">
                <a16:creationId xmlns:a16="http://schemas.microsoft.com/office/drawing/2014/main" id="{145F8D26-1D76-9F81-02A8-7ECB2A3222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525" y="1166813"/>
            <a:ext cx="3790950" cy="452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3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D76318D-E551-1BAF-F20D-2086C53ABC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0839" y="2544356"/>
            <a:ext cx="6229326" cy="36179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72C3D43-6E5F-4F4A-7015-5AFD3FD716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508" y="2806259"/>
            <a:ext cx="2553056" cy="49536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E959668-8F5E-4D54-6376-891B0AA5F83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414"/>
          <a:stretch/>
        </p:blipFill>
        <p:spPr>
          <a:xfrm>
            <a:off x="606286" y="179474"/>
            <a:ext cx="8978855" cy="2266419"/>
          </a:xfrm>
          <a:prstGeom prst="rect">
            <a:avLst/>
          </a:prstGeom>
          <a:ln w="60325">
            <a:solidFill>
              <a:srgbClr val="002060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988CCE6-FF0C-8D44-0EC0-985208FCCE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512345"/>
            <a:ext cx="3553904" cy="5598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4678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5D67B9E-D93E-C14E-ACAE-D020C00A97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6755" y="269346"/>
            <a:ext cx="10778490" cy="1302002"/>
          </a:xfrm>
        </p:spPr>
        <p:txBody>
          <a:bodyPr/>
          <a:lstStyle/>
          <a:p>
            <a:br>
              <a:rPr lang="en-US" sz="4000" b="1" dirty="0">
                <a:solidFill>
                  <a:srgbClr val="002060"/>
                </a:solidFill>
              </a:rPr>
            </a:br>
            <a:br>
              <a:rPr lang="en-GB" sz="4000" b="1" dirty="0">
                <a:solidFill>
                  <a:srgbClr val="002060"/>
                </a:solidFill>
              </a:rPr>
            </a:br>
            <a:br>
              <a:rPr lang="en-IE" sz="4000" dirty="0">
                <a:solidFill>
                  <a:srgbClr val="002060"/>
                </a:solidFill>
              </a:rPr>
            </a:br>
            <a:endParaRPr lang="en-IE" sz="4000" dirty="0">
              <a:solidFill>
                <a:srgbClr val="00206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DE9F93-3D17-4EB2-EDCA-6385B33887C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08"/>
          <a:stretch/>
        </p:blipFill>
        <p:spPr>
          <a:xfrm>
            <a:off x="2902226" y="920347"/>
            <a:ext cx="7454890" cy="5240839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C035F979-59C7-EDAA-9E6A-B2582B636ABA}"/>
              </a:ext>
            </a:extLst>
          </p:cNvPr>
          <p:cNvSpPr txBox="1">
            <a:spLocks/>
          </p:cNvSpPr>
          <p:nvPr/>
        </p:nvSpPr>
        <p:spPr>
          <a:xfrm>
            <a:off x="-1417965" y="150437"/>
            <a:ext cx="12168377" cy="1302002"/>
          </a:xfrm>
        </p:spPr>
        <p:txBody>
          <a:bodyPr/>
          <a:lstStyle>
            <a:lvl1pPr algn="ctr" defTabSz="457178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b="1" dirty="0" err="1">
                <a:solidFill>
                  <a:srgbClr val="002060"/>
                </a:solidFill>
              </a:rPr>
              <a:t>ClinGen</a:t>
            </a:r>
            <a:r>
              <a:rPr lang="en-US" sz="3800" b="1" dirty="0">
                <a:solidFill>
                  <a:srgbClr val="002060"/>
                </a:solidFill>
              </a:rPr>
              <a:t> SVI splicing paper: Walker </a:t>
            </a:r>
            <a:r>
              <a:rPr lang="en-US" sz="3800" b="1" i="1" dirty="0">
                <a:solidFill>
                  <a:srgbClr val="002060"/>
                </a:solidFill>
              </a:rPr>
              <a:t>et al., </a:t>
            </a:r>
            <a:r>
              <a:rPr lang="en-US" sz="3800" b="1" dirty="0">
                <a:solidFill>
                  <a:srgbClr val="002060"/>
                </a:solidFill>
              </a:rPr>
              <a:t>2023</a:t>
            </a:r>
            <a:br>
              <a:rPr lang="en-GB" sz="3800" b="1" dirty="0">
                <a:solidFill>
                  <a:srgbClr val="002060"/>
                </a:solidFill>
              </a:rPr>
            </a:br>
            <a:br>
              <a:rPr lang="en-IE" sz="3800" dirty="0">
                <a:solidFill>
                  <a:srgbClr val="002060"/>
                </a:solidFill>
              </a:rPr>
            </a:br>
            <a:endParaRPr lang="en-IE" sz="3800" dirty="0">
              <a:solidFill>
                <a:srgbClr val="00206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239523-5419-A5BE-EFF7-6A7CD629ACA2}"/>
              </a:ext>
            </a:extLst>
          </p:cNvPr>
          <p:cNvSpPr txBox="1"/>
          <p:nvPr/>
        </p:nvSpPr>
        <p:spPr>
          <a:xfrm>
            <a:off x="341041" y="1052329"/>
            <a:ext cx="37324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</a:rPr>
              <a:t>Canonical ±1,2 splice sites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8593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5D67B9E-D93E-C14E-ACAE-D020C00A97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6755" y="269346"/>
            <a:ext cx="10778490" cy="1302002"/>
          </a:xfrm>
        </p:spPr>
        <p:txBody>
          <a:bodyPr/>
          <a:lstStyle/>
          <a:p>
            <a:br>
              <a:rPr lang="en-US" sz="4000" b="1" dirty="0">
                <a:solidFill>
                  <a:srgbClr val="002060"/>
                </a:solidFill>
              </a:rPr>
            </a:br>
            <a:br>
              <a:rPr lang="en-GB" sz="4000" b="1" dirty="0">
                <a:solidFill>
                  <a:srgbClr val="002060"/>
                </a:solidFill>
              </a:rPr>
            </a:br>
            <a:br>
              <a:rPr lang="en-IE" sz="4000" dirty="0">
                <a:solidFill>
                  <a:srgbClr val="002060"/>
                </a:solidFill>
              </a:rPr>
            </a:br>
            <a:endParaRPr lang="en-IE" sz="4000" dirty="0">
              <a:solidFill>
                <a:srgbClr val="00206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DE9F93-3D17-4EB2-EDCA-6385B33887C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08"/>
          <a:stretch/>
        </p:blipFill>
        <p:spPr>
          <a:xfrm>
            <a:off x="1979628" y="920347"/>
            <a:ext cx="8377488" cy="588943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3C53C83-08BA-E762-AE67-E9A314805A7B}"/>
                  </a:ext>
                </a:extLst>
              </p14:cNvPr>
              <p14:cNvContentPartPr/>
              <p14:nvPr/>
            </p14:nvContentPartPr>
            <p14:xfrm>
              <a:off x="3770354" y="2652064"/>
              <a:ext cx="564480" cy="158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3C53C83-08BA-E762-AE67-E9A314805A7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734354" y="2580064"/>
                <a:ext cx="63612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448EA19-5D9E-7496-4AB8-DE367A378EC6}"/>
                  </a:ext>
                </a:extLst>
              </p14:cNvPr>
              <p14:cNvContentPartPr/>
              <p14:nvPr/>
            </p14:nvContentPartPr>
            <p14:xfrm>
              <a:off x="3958994" y="2827744"/>
              <a:ext cx="15012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448EA19-5D9E-7496-4AB8-DE367A378EC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922994" y="2755744"/>
                <a:ext cx="22176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9D136B4-D1D2-02C3-C39C-18FE7BF6BC2D}"/>
                  </a:ext>
                </a:extLst>
              </p14:cNvPr>
              <p14:cNvContentPartPr/>
              <p14:nvPr/>
            </p14:nvContentPartPr>
            <p14:xfrm>
              <a:off x="2214794" y="3306184"/>
              <a:ext cx="7041600" cy="1260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9D136B4-D1D2-02C3-C39C-18FE7BF6BC2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178794" y="3234389"/>
                <a:ext cx="7113240" cy="2692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9649AB0F-65E3-AFD4-4E55-3EDA41535032}"/>
                  </a:ext>
                </a:extLst>
              </p14:cNvPr>
              <p14:cNvContentPartPr/>
              <p14:nvPr/>
            </p14:nvContentPartPr>
            <p14:xfrm>
              <a:off x="4524554" y="1093264"/>
              <a:ext cx="244440" cy="280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9649AB0F-65E3-AFD4-4E55-3EDA4153503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488554" y="1021264"/>
                <a:ext cx="31608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4DD681E4-D8DB-AE9C-5469-3F36802334F2}"/>
                  </a:ext>
                </a:extLst>
              </p14:cNvPr>
              <p14:cNvContentPartPr/>
              <p14:nvPr/>
            </p14:nvContentPartPr>
            <p14:xfrm>
              <a:off x="4279394" y="1252384"/>
              <a:ext cx="744120" cy="298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4DD681E4-D8DB-AE9C-5469-3F36802334F2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243394" y="1180384"/>
                <a:ext cx="815760" cy="173520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Title 2">
            <a:extLst>
              <a:ext uri="{FF2B5EF4-FFF2-40B4-BE49-F238E27FC236}">
                <a16:creationId xmlns:a16="http://schemas.microsoft.com/office/drawing/2014/main" id="{C59B13B2-D541-56D4-12A2-12E771599A9A}"/>
              </a:ext>
            </a:extLst>
          </p:cNvPr>
          <p:cNvSpPr txBox="1">
            <a:spLocks/>
          </p:cNvSpPr>
          <p:nvPr/>
        </p:nvSpPr>
        <p:spPr>
          <a:xfrm>
            <a:off x="-1315195" y="109506"/>
            <a:ext cx="12168377" cy="1302002"/>
          </a:xfrm>
        </p:spPr>
        <p:txBody>
          <a:bodyPr/>
          <a:lstStyle>
            <a:lvl1pPr algn="ctr" defTabSz="457178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b="1" dirty="0" err="1">
                <a:solidFill>
                  <a:srgbClr val="002060"/>
                </a:solidFill>
              </a:rPr>
              <a:t>ClinGen</a:t>
            </a:r>
            <a:r>
              <a:rPr lang="en-US" sz="3800" b="1" dirty="0">
                <a:solidFill>
                  <a:srgbClr val="002060"/>
                </a:solidFill>
              </a:rPr>
              <a:t> SVI splicing paper: Walker </a:t>
            </a:r>
            <a:r>
              <a:rPr lang="en-US" sz="3800" b="1" i="1" dirty="0">
                <a:solidFill>
                  <a:srgbClr val="002060"/>
                </a:solidFill>
              </a:rPr>
              <a:t>et al., </a:t>
            </a:r>
            <a:r>
              <a:rPr lang="en-US" sz="3800" b="1" dirty="0">
                <a:solidFill>
                  <a:srgbClr val="002060"/>
                </a:solidFill>
              </a:rPr>
              <a:t>2023</a:t>
            </a:r>
            <a:br>
              <a:rPr lang="en-GB" sz="4000" b="1" dirty="0">
                <a:solidFill>
                  <a:srgbClr val="002060"/>
                </a:solidFill>
              </a:rPr>
            </a:br>
            <a:br>
              <a:rPr lang="en-IE" sz="4000" dirty="0">
                <a:solidFill>
                  <a:srgbClr val="002060"/>
                </a:solidFill>
              </a:rPr>
            </a:br>
            <a:endParaRPr lang="en-IE" sz="4000" dirty="0">
              <a:solidFill>
                <a:srgbClr val="00206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9C5BD32-A24B-F18F-11C3-7026B4CB9695}"/>
              </a:ext>
            </a:extLst>
          </p:cNvPr>
          <p:cNvSpPr txBox="1"/>
          <p:nvPr/>
        </p:nvSpPr>
        <p:spPr>
          <a:xfrm>
            <a:off x="341041" y="1052329"/>
            <a:ext cx="3732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02060"/>
                </a:solidFill>
              </a:rPr>
              <a:t>Canonical ±1,2 splice sites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13029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5D67B9E-D93E-C14E-ACAE-D020C00A97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6755" y="269346"/>
            <a:ext cx="10778490" cy="1302002"/>
          </a:xfrm>
        </p:spPr>
        <p:txBody>
          <a:bodyPr/>
          <a:lstStyle/>
          <a:p>
            <a:br>
              <a:rPr lang="en-US" sz="4000" b="1" dirty="0">
                <a:solidFill>
                  <a:srgbClr val="002060"/>
                </a:solidFill>
              </a:rPr>
            </a:br>
            <a:br>
              <a:rPr lang="en-GB" sz="4000" b="1" dirty="0">
                <a:solidFill>
                  <a:srgbClr val="002060"/>
                </a:solidFill>
              </a:rPr>
            </a:br>
            <a:br>
              <a:rPr lang="en-IE" sz="4000" dirty="0">
                <a:solidFill>
                  <a:srgbClr val="002060"/>
                </a:solidFill>
              </a:rPr>
            </a:br>
            <a:endParaRPr lang="en-IE" sz="4000" dirty="0">
              <a:solidFill>
                <a:srgbClr val="00206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DE9F93-3D17-4EB2-EDCA-6385B33887C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08"/>
          <a:stretch/>
        </p:blipFill>
        <p:spPr>
          <a:xfrm>
            <a:off x="1979628" y="920347"/>
            <a:ext cx="8377488" cy="588943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360917B-EDCB-3572-BC3B-C6A50CC23E8E}"/>
                  </a:ext>
                </a:extLst>
              </p14:cNvPr>
              <p14:cNvContentPartPr/>
              <p14:nvPr/>
            </p14:nvContentPartPr>
            <p14:xfrm>
              <a:off x="4675394" y="2656024"/>
              <a:ext cx="300960" cy="306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360917B-EDCB-3572-BC3B-C6A50CC23E8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639351" y="2584024"/>
                <a:ext cx="372686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177E5E9-8E5C-8F67-5FD8-347B78595A42}"/>
                  </a:ext>
                </a:extLst>
              </p14:cNvPr>
              <p14:cNvContentPartPr/>
              <p14:nvPr/>
            </p14:nvContentPartPr>
            <p14:xfrm>
              <a:off x="4779074" y="2809024"/>
              <a:ext cx="99720" cy="136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177E5E9-8E5C-8F67-5FD8-347B78595A4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742944" y="2738870"/>
                <a:ext cx="171620" cy="1536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AF07DF3-8D27-96CF-3B2E-AB6A638A89A9}"/>
                  </a:ext>
                </a:extLst>
              </p14:cNvPr>
              <p14:cNvContentPartPr/>
              <p14:nvPr/>
            </p14:nvContentPartPr>
            <p14:xfrm>
              <a:off x="5137274" y="3505624"/>
              <a:ext cx="4062240" cy="486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AF07DF3-8D27-96CF-3B2E-AB6A638A89A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101274" y="3433624"/>
                <a:ext cx="4133880" cy="19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04ED32AD-4399-5128-1660-3FA5E13B16F9}"/>
                  </a:ext>
                </a:extLst>
              </p14:cNvPr>
              <p14:cNvContentPartPr/>
              <p14:nvPr/>
            </p14:nvContentPartPr>
            <p14:xfrm>
              <a:off x="4505571" y="1083184"/>
              <a:ext cx="253800" cy="108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04ED32AD-4399-5128-1660-3FA5E13B16F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469571" y="1011184"/>
                <a:ext cx="32544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8B6528B7-A430-B70F-983E-7984AEEE141F}"/>
                  </a:ext>
                </a:extLst>
              </p14:cNvPr>
              <p14:cNvContentPartPr/>
              <p14:nvPr/>
            </p14:nvContentPartPr>
            <p14:xfrm>
              <a:off x="4307571" y="1261024"/>
              <a:ext cx="687600" cy="115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8B6528B7-A430-B70F-983E-7984AEEE141F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271571" y="1189024"/>
                <a:ext cx="759240" cy="155160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Title 2">
            <a:extLst>
              <a:ext uri="{FF2B5EF4-FFF2-40B4-BE49-F238E27FC236}">
                <a16:creationId xmlns:a16="http://schemas.microsoft.com/office/drawing/2014/main" id="{75FB6639-B273-1A3B-0959-3DEF8F7A3ADD}"/>
              </a:ext>
            </a:extLst>
          </p:cNvPr>
          <p:cNvSpPr txBox="1">
            <a:spLocks/>
          </p:cNvSpPr>
          <p:nvPr/>
        </p:nvSpPr>
        <p:spPr>
          <a:xfrm>
            <a:off x="-1408795" y="160683"/>
            <a:ext cx="12168377" cy="1302002"/>
          </a:xfrm>
        </p:spPr>
        <p:txBody>
          <a:bodyPr/>
          <a:lstStyle>
            <a:lvl1pPr algn="ctr" defTabSz="457178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b="1" dirty="0" err="1">
                <a:solidFill>
                  <a:srgbClr val="002060"/>
                </a:solidFill>
              </a:rPr>
              <a:t>ClinGen</a:t>
            </a:r>
            <a:r>
              <a:rPr lang="en-US" sz="3800" b="1" dirty="0">
                <a:solidFill>
                  <a:srgbClr val="002060"/>
                </a:solidFill>
              </a:rPr>
              <a:t> SVI splicing paper: Walker </a:t>
            </a:r>
            <a:r>
              <a:rPr lang="en-US" sz="3800" b="1" i="1" dirty="0">
                <a:solidFill>
                  <a:srgbClr val="002060"/>
                </a:solidFill>
              </a:rPr>
              <a:t>et al., </a:t>
            </a:r>
            <a:r>
              <a:rPr lang="en-US" sz="3800" b="1" dirty="0">
                <a:solidFill>
                  <a:srgbClr val="002060"/>
                </a:solidFill>
              </a:rPr>
              <a:t>2023</a:t>
            </a:r>
            <a:br>
              <a:rPr lang="en-GB" sz="3800" b="1" dirty="0">
                <a:solidFill>
                  <a:srgbClr val="002060"/>
                </a:solidFill>
              </a:rPr>
            </a:br>
            <a:br>
              <a:rPr lang="en-IE" sz="3800" dirty="0">
                <a:solidFill>
                  <a:srgbClr val="002060"/>
                </a:solidFill>
              </a:rPr>
            </a:br>
            <a:endParaRPr lang="en-IE" sz="3800" dirty="0">
              <a:solidFill>
                <a:srgbClr val="00206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D91302-39A9-4A11-D623-C5B34B4D9B94}"/>
              </a:ext>
            </a:extLst>
          </p:cNvPr>
          <p:cNvSpPr txBox="1"/>
          <p:nvPr/>
        </p:nvSpPr>
        <p:spPr>
          <a:xfrm>
            <a:off x="341041" y="1052329"/>
            <a:ext cx="3732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02060"/>
                </a:solidFill>
              </a:rPr>
              <a:t>Canonical ±1,2 splice sites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16350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5D67B9E-D93E-C14E-ACAE-D020C00A97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6755" y="269346"/>
            <a:ext cx="10778490" cy="1302002"/>
          </a:xfrm>
        </p:spPr>
        <p:txBody>
          <a:bodyPr/>
          <a:lstStyle/>
          <a:p>
            <a:br>
              <a:rPr lang="en-US" sz="4000" b="1" dirty="0">
                <a:solidFill>
                  <a:srgbClr val="002060"/>
                </a:solidFill>
              </a:rPr>
            </a:br>
            <a:br>
              <a:rPr lang="en-GB" sz="4000" b="1" dirty="0">
                <a:solidFill>
                  <a:srgbClr val="002060"/>
                </a:solidFill>
              </a:rPr>
            </a:br>
            <a:br>
              <a:rPr lang="en-IE" sz="4000" dirty="0">
                <a:solidFill>
                  <a:srgbClr val="002060"/>
                </a:solidFill>
              </a:rPr>
            </a:br>
            <a:endParaRPr lang="en-IE" sz="4000" dirty="0">
              <a:solidFill>
                <a:srgbClr val="00206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DE9F93-3D17-4EB2-EDCA-6385B33887C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08"/>
          <a:stretch/>
        </p:blipFill>
        <p:spPr>
          <a:xfrm>
            <a:off x="1979628" y="920347"/>
            <a:ext cx="8377488" cy="588943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428C905-7E8E-7097-7888-3F82EAB364C5}"/>
                  </a:ext>
                </a:extLst>
              </p14:cNvPr>
              <p14:cNvContentPartPr/>
              <p14:nvPr/>
            </p14:nvContentPartPr>
            <p14:xfrm>
              <a:off x="5306834" y="2658184"/>
              <a:ext cx="320040" cy="108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428C905-7E8E-7097-7888-3F82EAB364C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270834" y="2586184"/>
                <a:ext cx="39168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FDBAB89-D487-FCD8-D2FD-4F0A13567F26}"/>
                  </a:ext>
                </a:extLst>
              </p14:cNvPr>
              <p14:cNvContentPartPr/>
              <p14:nvPr/>
            </p14:nvContentPartPr>
            <p14:xfrm>
              <a:off x="5410514" y="2846464"/>
              <a:ext cx="11304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FDBAB89-D487-FCD8-D2FD-4F0A13567F2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374514" y="2774464"/>
                <a:ext cx="18468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7F15D99-57DC-07CB-AAB0-3B777A58591D}"/>
                  </a:ext>
                </a:extLst>
              </p14:cNvPr>
              <p14:cNvContentPartPr/>
              <p14:nvPr/>
            </p14:nvContentPartPr>
            <p14:xfrm>
              <a:off x="5137274" y="3658984"/>
              <a:ext cx="3197160" cy="763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7F15D99-57DC-07CB-AAB0-3B777A58591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101278" y="3586984"/>
                <a:ext cx="3268792" cy="21996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Title 2">
            <a:extLst>
              <a:ext uri="{FF2B5EF4-FFF2-40B4-BE49-F238E27FC236}">
                <a16:creationId xmlns:a16="http://schemas.microsoft.com/office/drawing/2014/main" id="{E5523793-59EB-EE15-5859-5E940E0CBDF4}"/>
              </a:ext>
            </a:extLst>
          </p:cNvPr>
          <p:cNvSpPr txBox="1">
            <a:spLocks/>
          </p:cNvSpPr>
          <p:nvPr/>
        </p:nvSpPr>
        <p:spPr>
          <a:xfrm>
            <a:off x="-1567052" y="113345"/>
            <a:ext cx="12168377" cy="1302002"/>
          </a:xfrm>
        </p:spPr>
        <p:txBody>
          <a:bodyPr/>
          <a:lstStyle>
            <a:lvl1pPr algn="ctr" defTabSz="457178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b="1" dirty="0" err="1">
                <a:solidFill>
                  <a:srgbClr val="002060"/>
                </a:solidFill>
              </a:rPr>
              <a:t>ClinGen</a:t>
            </a:r>
            <a:r>
              <a:rPr lang="en-US" sz="3800" b="1" dirty="0">
                <a:solidFill>
                  <a:srgbClr val="002060"/>
                </a:solidFill>
              </a:rPr>
              <a:t> SVI splicing paper: Walker </a:t>
            </a:r>
            <a:r>
              <a:rPr lang="en-US" sz="3800" b="1" i="1" dirty="0">
                <a:solidFill>
                  <a:srgbClr val="002060"/>
                </a:solidFill>
              </a:rPr>
              <a:t>et al., </a:t>
            </a:r>
            <a:r>
              <a:rPr lang="en-US" sz="3800" b="1" dirty="0">
                <a:solidFill>
                  <a:srgbClr val="002060"/>
                </a:solidFill>
              </a:rPr>
              <a:t>2023</a:t>
            </a:r>
            <a:br>
              <a:rPr lang="en-GB" sz="3800" b="1" dirty="0">
                <a:solidFill>
                  <a:srgbClr val="002060"/>
                </a:solidFill>
              </a:rPr>
            </a:br>
            <a:br>
              <a:rPr lang="en-IE" sz="3800" dirty="0">
                <a:solidFill>
                  <a:srgbClr val="002060"/>
                </a:solidFill>
              </a:rPr>
            </a:br>
            <a:endParaRPr lang="en-IE" sz="3800" dirty="0">
              <a:solidFill>
                <a:srgbClr val="00206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F349E6-8C42-5194-B1DA-F093EB1C35FB}"/>
              </a:ext>
            </a:extLst>
          </p:cNvPr>
          <p:cNvSpPr txBox="1"/>
          <p:nvPr/>
        </p:nvSpPr>
        <p:spPr>
          <a:xfrm>
            <a:off x="341041" y="1052329"/>
            <a:ext cx="3732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02060"/>
                </a:solidFill>
              </a:rPr>
              <a:t>Canonical ±1,2 splice sites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44173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5D67B9E-D93E-C14E-ACAE-D020C00A97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6755" y="269346"/>
            <a:ext cx="10778490" cy="1302002"/>
          </a:xfrm>
        </p:spPr>
        <p:txBody>
          <a:bodyPr/>
          <a:lstStyle/>
          <a:p>
            <a:br>
              <a:rPr lang="en-US" sz="4000" b="1" dirty="0">
                <a:solidFill>
                  <a:srgbClr val="002060"/>
                </a:solidFill>
              </a:rPr>
            </a:br>
            <a:br>
              <a:rPr lang="en-GB" sz="4000" b="1" dirty="0">
                <a:solidFill>
                  <a:srgbClr val="002060"/>
                </a:solidFill>
              </a:rPr>
            </a:br>
            <a:br>
              <a:rPr lang="en-IE" sz="4000" dirty="0">
                <a:solidFill>
                  <a:srgbClr val="002060"/>
                </a:solidFill>
              </a:rPr>
            </a:br>
            <a:endParaRPr lang="en-IE" sz="4000" dirty="0">
              <a:solidFill>
                <a:srgbClr val="00206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DE9F93-3D17-4EB2-EDCA-6385B33887C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08"/>
          <a:stretch/>
        </p:blipFill>
        <p:spPr>
          <a:xfrm>
            <a:off x="1979628" y="920347"/>
            <a:ext cx="8377488" cy="588943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4423CDF-30D5-13BE-6C0A-D0F4734AB839}"/>
                  </a:ext>
                </a:extLst>
              </p14:cNvPr>
              <p14:cNvContentPartPr/>
              <p14:nvPr/>
            </p14:nvContentPartPr>
            <p14:xfrm>
              <a:off x="5891474" y="2667544"/>
              <a:ext cx="498960" cy="108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4423CDF-30D5-13BE-6C0A-D0F4734AB83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855474" y="2597867"/>
                <a:ext cx="570600" cy="1498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0ED8079-F1EA-E923-E78E-3C72AC6D04B3}"/>
                  </a:ext>
                </a:extLst>
              </p14:cNvPr>
              <p14:cNvContentPartPr/>
              <p14:nvPr/>
            </p14:nvContentPartPr>
            <p14:xfrm>
              <a:off x="6051674" y="2799304"/>
              <a:ext cx="140760" cy="198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0ED8079-F1EA-E923-E78E-3C72AC6D04B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015674" y="2727304"/>
                <a:ext cx="21240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C8E5AA1-46AA-AA37-6400-4A13B8527FF1}"/>
                  </a:ext>
                </a:extLst>
              </p14:cNvPr>
              <p14:cNvContentPartPr/>
              <p14:nvPr/>
            </p14:nvContentPartPr>
            <p14:xfrm>
              <a:off x="5910194" y="1083184"/>
              <a:ext cx="423360" cy="201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C8E5AA1-46AA-AA37-6400-4A13B8527FF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874194" y="1011184"/>
                <a:ext cx="495000" cy="16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F89AB0C3-E9B4-88F1-708D-C0E102176C9B}"/>
                  </a:ext>
                </a:extLst>
              </p14:cNvPr>
              <p14:cNvContentPartPr/>
              <p14:nvPr/>
            </p14:nvContentPartPr>
            <p14:xfrm>
              <a:off x="5646314" y="1281904"/>
              <a:ext cx="894960" cy="295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F89AB0C3-E9B4-88F1-708D-C0E102176C9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610314" y="1209904"/>
                <a:ext cx="966600" cy="17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2E535BF-C4D9-1DDA-C222-600D594F7C21}"/>
                  </a:ext>
                </a:extLst>
              </p14:cNvPr>
              <p14:cNvContentPartPr/>
              <p14:nvPr/>
            </p14:nvContentPartPr>
            <p14:xfrm>
              <a:off x="5221874" y="3807304"/>
              <a:ext cx="5091480" cy="673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2E535BF-C4D9-1DDA-C222-600D594F7C2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185874" y="3734917"/>
                <a:ext cx="5163120" cy="2117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15475A9-7A6D-35D2-D3FB-49F346442688}"/>
                  </a:ext>
                </a:extLst>
              </p14:cNvPr>
              <p14:cNvContentPartPr/>
              <p14:nvPr/>
            </p14:nvContentPartPr>
            <p14:xfrm>
              <a:off x="2620514" y="4034464"/>
              <a:ext cx="2676600" cy="248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15475A9-7A6D-35D2-D3FB-49F34644268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584514" y="3961405"/>
                <a:ext cx="2748240" cy="1705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4056126-EE19-93B8-9BEE-626D0C6283C9}"/>
                  </a:ext>
                </a:extLst>
              </p14:cNvPr>
              <p14:cNvContentPartPr/>
              <p14:nvPr/>
            </p14:nvContentPartPr>
            <p14:xfrm>
              <a:off x="8078571" y="2648104"/>
              <a:ext cx="489240" cy="291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4056126-EE19-93B8-9BEE-626D0C6283C9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042544" y="2576104"/>
                <a:ext cx="560933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620A1F1-A98C-1AA7-F590-56D1F1F9D283}"/>
                  </a:ext>
                </a:extLst>
              </p14:cNvPr>
              <p14:cNvContentPartPr/>
              <p14:nvPr/>
            </p14:nvContentPartPr>
            <p14:xfrm>
              <a:off x="8276211" y="2837104"/>
              <a:ext cx="15120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620A1F1-A98C-1AA7-F590-56D1F1F9D28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240211" y="2765104"/>
                <a:ext cx="22284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901949AE-C759-6140-8B03-19B96B2B7DFC}"/>
                  </a:ext>
                </a:extLst>
              </p14:cNvPr>
              <p14:cNvContentPartPr/>
              <p14:nvPr/>
            </p14:nvContentPartPr>
            <p14:xfrm>
              <a:off x="5241051" y="4675624"/>
              <a:ext cx="1338120" cy="100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901949AE-C759-6140-8B03-19B96B2B7DFC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205051" y="4603624"/>
                <a:ext cx="140976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FFD25843-CAD5-5F3F-D940-D8414B5861DC}"/>
                  </a:ext>
                </a:extLst>
              </p14:cNvPr>
              <p14:cNvContentPartPr/>
              <p14:nvPr/>
            </p14:nvContentPartPr>
            <p14:xfrm>
              <a:off x="7051131" y="4646464"/>
              <a:ext cx="3222360" cy="295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FFD25843-CAD5-5F3F-D940-D8414B5861DC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015131" y="4574464"/>
                <a:ext cx="3294000" cy="17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4A2D97AD-B6BD-2A9F-0550-C456E7831375}"/>
                  </a:ext>
                </a:extLst>
              </p14:cNvPr>
              <p14:cNvContentPartPr/>
              <p14:nvPr/>
            </p14:nvContentPartPr>
            <p14:xfrm>
              <a:off x="2658051" y="4795864"/>
              <a:ext cx="2667240" cy="216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4A2D97AD-B6BD-2A9F-0550-C456E7831375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622051" y="4723864"/>
                <a:ext cx="273888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5A9BC9B-0A47-72A7-75B1-AC222D2D0AAE}"/>
                  </a:ext>
                </a:extLst>
              </p14:cNvPr>
              <p14:cNvContentPartPr/>
              <p14:nvPr/>
            </p14:nvContentPartPr>
            <p14:xfrm>
              <a:off x="6560811" y="4656544"/>
              <a:ext cx="630000" cy="478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5A9BC9B-0A47-72A7-75B1-AC222D2D0AAE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524811" y="4584544"/>
                <a:ext cx="701640" cy="191520"/>
              </a:xfrm>
              <a:prstGeom prst="rect">
                <a:avLst/>
              </a:prstGeom>
            </p:spPr>
          </p:pic>
        </mc:Fallback>
      </mc:AlternateContent>
      <p:sp>
        <p:nvSpPr>
          <p:cNvPr id="18" name="Title 2">
            <a:extLst>
              <a:ext uri="{FF2B5EF4-FFF2-40B4-BE49-F238E27FC236}">
                <a16:creationId xmlns:a16="http://schemas.microsoft.com/office/drawing/2014/main" id="{0FBE3113-7520-D389-7C43-B17282725785}"/>
              </a:ext>
            </a:extLst>
          </p:cNvPr>
          <p:cNvSpPr txBox="1">
            <a:spLocks/>
          </p:cNvSpPr>
          <p:nvPr/>
        </p:nvSpPr>
        <p:spPr>
          <a:xfrm>
            <a:off x="-1547173" y="130081"/>
            <a:ext cx="12168377" cy="1302002"/>
          </a:xfrm>
        </p:spPr>
        <p:txBody>
          <a:bodyPr/>
          <a:lstStyle>
            <a:lvl1pPr algn="ctr" defTabSz="457178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b="1" dirty="0" err="1">
                <a:solidFill>
                  <a:srgbClr val="002060"/>
                </a:solidFill>
              </a:rPr>
              <a:t>ClinGen</a:t>
            </a:r>
            <a:r>
              <a:rPr lang="en-US" sz="3800" b="1" dirty="0">
                <a:solidFill>
                  <a:srgbClr val="002060"/>
                </a:solidFill>
              </a:rPr>
              <a:t> SVI splicing paper: Walker </a:t>
            </a:r>
            <a:r>
              <a:rPr lang="en-US" sz="3800" b="1" i="1" dirty="0">
                <a:solidFill>
                  <a:srgbClr val="002060"/>
                </a:solidFill>
              </a:rPr>
              <a:t>et al., </a:t>
            </a:r>
            <a:r>
              <a:rPr lang="en-US" sz="3800" b="1" dirty="0">
                <a:solidFill>
                  <a:srgbClr val="002060"/>
                </a:solidFill>
              </a:rPr>
              <a:t>2023</a:t>
            </a:r>
            <a:br>
              <a:rPr lang="en-GB" sz="3800" b="1" dirty="0">
                <a:solidFill>
                  <a:srgbClr val="002060"/>
                </a:solidFill>
              </a:rPr>
            </a:br>
            <a:br>
              <a:rPr lang="en-IE" sz="3800" dirty="0">
                <a:solidFill>
                  <a:srgbClr val="002060"/>
                </a:solidFill>
              </a:rPr>
            </a:br>
            <a:endParaRPr lang="en-IE" sz="3800" dirty="0">
              <a:solidFill>
                <a:srgbClr val="00206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3F921E-E9F9-8844-9D27-34A0B6B132B2}"/>
              </a:ext>
            </a:extLst>
          </p:cNvPr>
          <p:cNvSpPr txBox="1"/>
          <p:nvPr/>
        </p:nvSpPr>
        <p:spPr>
          <a:xfrm>
            <a:off x="341041" y="1052329"/>
            <a:ext cx="3732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02060"/>
                </a:solidFill>
              </a:rPr>
              <a:t>Canonical ±1,2 splice sites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6615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PowerPoint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Y Blank Presentation  -  Read-Only" id="{74542E51-C0B6-4A5E-A040-0CEE312C9B9C}" vid="{FF3232DA-4844-4ADD-9D71-9BFBD99468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3fe7c3f-b21f-4a25-a13e-cc28e46afb3f">
      <Terms xmlns="http://schemas.microsoft.com/office/infopath/2007/PartnerControls"/>
    </lcf76f155ced4ddcb4097134ff3c332f>
    <TaxCatchAll xmlns="dd2fdf2a-32c1-407b-9ced-add881464c8a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657E092DB5D141BD4A6AFB9F661ED0" ma:contentTypeVersion="15" ma:contentTypeDescription="Create a new document." ma:contentTypeScope="" ma:versionID="d467d7319c54b9a6cd3b52f790a37bd0">
  <xsd:schema xmlns:xsd="http://www.w3.org/2001/XMLSchema" xmlns:xs="http://www.w3.org/2001/XMLSchema" xmlns:p="http://schemas.microsoft.com/office/2006/metadata/properties" xmlns:ns2="53fe7c3f-b21f-4a25-a13e-cc28e46afb3f" xmlns:ns3="dd2fdf2a-32c1-407b-9ced-add881464c8a" xmlns:ns4="13b5651f-c8a0-4049-80b6-cef4aa785035" targetNamespace="http://schemas.microsoft.com/office/2006/metadata/properties" ma:root="true" ma:fieldsID="8b67cf11b9ed069bec8c0d7cfb5394f2" ns2:_="" ns3:_="" ns4:_="">
    <xsd:import namespace="53fe7c3f-b21f-4a25-a13e-cc28e46afb3f"/>
    <xsd:import namespace="dd2fdf2a-32c1-407b-9ced-add881464c8a"/>
    <xsd:import namespace="13b5651f-c8a0-4049-80b6-cef4aa7850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DateTaken" minOccurs="0"/>
                <xsd:element ref="ns2:MediaServiceOCR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4:SharedWithUsers" minOccurs="0"/>
                <xsd:element ref="ns4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fe7c3f-b21f-4a25-a13e-cc28e46afb3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ad4fd8df-27a2-471a-8ee0-83812133659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2fdf2a-32c1-407b-9ced-add881464c8a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46c9a108-0d9b-4b30-abb4-74dc3dab6ee1}" ma:internalName="TaxCatchAll" ma:showField="CatchAllData" ma:web="13b5651f-c8a0-4049-80b6-cef4aa7850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b5651f-c8a0-4049-80b6-cef4aa785035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77E2949-B1BD-47C3-9ADB-3DA585AB0336}">
  <ds:schemaRefs>
    <ds:schemaRef ds:uri="http://schemas.microsoft.com/office/infopath/2007/PartnerControls"/>
    <ds:schemaRef ds:uri="http://purl.org/dc/terms/"/>
    <ds:schemaRef ds:uri="5b4f4109-eb58-4fc4-aaeb-b16565491497"/>
    <ds:schemaRef ds:uri="http://purl.org/dc/dcmitype/"/>
    <ds:schemaRef ds:uri="http://schemas.microsoft.com/sharepoint/v3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327E719-97AD-43D3-BBBA-B2ABE8098369}"/>
</file>

<file path=customXml/itemProps3.xml><?xml version="1.0" encoding="utf-8"?>
<ds:datastoreItem xmlns:ds="http://schemas.openxmlformats.org/officeDocument/2006/customXml" ds:itemID="{9C4F9958-79D0-4D5B-AD43-34F2F0DD6E3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NEY Blank Presentation</Template>
  <TotalTime>1220</TotalTime>
  <Words>915</Words>
  <Application>Microsoft Office PowerPoint</Application>
  <PresentationFormat>Widescreen</PresentationFormat>
  <Paragraphs>174</Paragraphs>
  <Slides>37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Calibri</vt:lpstr>
      <vt:lpstr>Calibri Light</vt:lpstr>
      <vt:lpstr>Wingdings</vt:lpstr>
      <vt:lpstr>1_PowerPoint template</vt:lpstr>
      <vt:lpstr>  </vt:lpstr>
      <vt:lpstr>   </vt:lpstr>
      <vt:lpstr>   </vt:lpstr>
      <vt:lpstr>PowerPoint Presentation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Use of RNA assay data  </vt:lpstr>
      <vt:lpstr>PowerPoint Presentation</vt:lpstr>
      <vt:lpstr>PowerPoint Presentation</vt:lpstr>
      <vt:lpstr>PowerPoint Presentation</vt:lpstr>
      <vt:lpstr>   </vt:lpstr>
      <vt:lpstr>   </vt:lpstr>
      <vt:lpstr>   </vt:lpstr>
      <vt:lpstr>   </vt:lpstr>
      <vt:lpstr>   </vt:lpstr>
      <vt:lpstr>   </vt:lpstr>
      <vt:lpstr>ClinGen SVI splicing paper: key take-aways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PowerPoint Presentation</vt:lpstr>
    </vt:vector>
  </TitlesOfParts>
  <Company>Sheffield Childrens Hospital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DURKIE, Miranda (SHEFFIELD CHILDREN'S NHS FOUNDATION TRUST)</dc:creator>
  <cp:lastModifiedBy>DURKIE, Miranda (SHEFFIELD CHILDREN'S NHS FOUNDATION TRUST)</cp:lastModifiedBy>
  <cp:revision>10</cp:revision>
  <dcterms:created xsi:type="dcterms:W3CDTF">2024-10-10T10:58:24Z</dcterms:created>
  <dcterms:modified xsi:type="dcterms:W3CDTF">2024-10-11T07:27:16Z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0x010100FC657E092DB5D141BD4A6AFB9F661ED0</vt:lpwstr>
  </property>
</Properties>
</file>