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9" r:id="rId4"/>
    <p:sldId id="265" r:id="rId5"/>
    <p:sldId id="294" r:id="rId6"/>
    <p:sldId id="260" r:id="rId7"/>
    <p:sldId id="271" r:id="rId8"/>
    <p:sldId id="264" r:id="rId9"/>
    <p:sldId id="295" r:id="rId10"/>
    <p:sldId id="299" r:id="rId11"/>
    <p:sldId id="296" r:id="rId12"/>
    <p:sldId id="297" r:id="rId13"/>
    <p:sldId id="280" r:id="rId14"/>
    <p:sldId id="301" r:id="rId15"/>
    <p:sldId id="281" r:id="rId16"/>
    <p:sldId id="285" r:id="rId17"/>
    <p:sldId id="287" r:id="rId18"/>
    <p:sldId id="300" r:id="rId19"/>
    <p:sldId id="282" r:id="rId20"/>
    <p:sldId id="302" r:id="rId21"/>
    <p:sldId id="303" r:id="rId22"/>
    <p:sldId id="304" r:id="rId23"/>
    <p:sldId id="283" r:id="rId24"/>
    <p:sldId id="286" r:id="rId25"/>
    <p:sldId id="288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A2F3F-956A-4AAA-B19D-C03F55E47E33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6DCAC-5D5F-4BBC-BD20-3FBC8F939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2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above is all very important for analysing complex diseases like cancer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6DCAC-5D5F-4BBC-BD20-3FBC8F9399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5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6DCAC-5D5F-4BBC-BD20-3FBC8F9399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604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6DCAC-5D5F-4BBC-BD20-3FBC8F9399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61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</a:t>
            </a:r>
            <a:r>
              <a:rPr lang="en-GB" baseline="0" dirty="0"/>
              <a:t> </a:t>
            </a:r>
            <a:r>
              <a:rPr lang="en-US" dirty="0"/>
              <a:t>individual II-1 is affected and carries the variant, and if we do</a:t>
            </a:r>
            <a:r>
              <a:rPr lang="en-US" baseline="0" dirty="0"/>
              <a:t> </a:t>
            </a:r>
            <a:r>
              <a:rPr lang="en-US" dirty="0"/>
              <a:t>not consider her age of onset, meiosis counting incorrectly</a:t>
            </a:r>
            <a:r>
              <a:rPr lang="en-US" baseline="0" dirty="0"/>
              <a:t> </a:t>
            </a:r>
            <a:r>
              <a:rPr lang="en-US" dirty="0"/>
              <a:t>upgrades </a:t>
            </a:r>
            <a:r>
              <a:rPr lang="en-US" dirty="0" err="1"/>
              <a:t>cosegregation</a:t>
            </a:r>
            <a:r>
              <a:rPr lang="en-US" dirty="0"/>
              <a:t> from 5 </a:t>
            </a:r>
            <a:r>
              <a:rPr lang="en-US" dirty="0" err="1"/>
              <a:t>meioses</a:t>
            </a:r>
            <a:r>
              <a:rPr lang="en-US" dirty="0"/>
              <a:t> to 6 </a:t>
            </a:r>
            <a:r>
              <a:rPr lang="en-US" dirty="0" err="1"/>
              <a:t>meioses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6DCAC-5D5F-4BBC-BD20-3FBC8F93995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17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6DCAC-5D5F-4BBC-BD20-3FBC8F9399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92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6DCAC-5D5F-4BBC-BD20-3FBC8F93995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6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note that diseases are set for each gene so provide as much information for example prostate in big pedigree was considered affected while lung and throat wasn’t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6DCAC-5D5F-4BBC-BD20-3FBC8F93995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128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note that diseases are set for each gene so provide as much information for example prostate in big pedigree was considered affected while lung and throat wasn’t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6DCAC-5D5F-4BBC-BD20-3FBC8F93995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226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note that diseases are set for each gene so provide as much information for example prostate in big pedigree was considered affected while lung and throat wasn’t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6DCAC-5D5F-4BBC-BD20-3FBC8F93995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5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bjfenglab.org/cool3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arc.fr/en/publications/pdfs-online/epi/sp164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err="1"/>
              <a:t>COsegregation</a:t>
            </a:r>
            <a:r>
              <a:rPr lang="en-GB" sz="4800" b="1" dirty="0"/>
              <a:t> </a:t>
            </a:r>
            <a:r>
              <a:rPr lang="en-GB" sz="4800" b="1" dirty="0" err="1"/>
              <a:t>OnLine</a:t>
            </a:r>
            <a:r>
              <a:rPr lang="en-GB" sz="4800" b="1" dirty="0"/>
              <a:t> (COOL) -</a:t>
            </a:r>
            <a:r>
              <a:rPr lang="en-US" sz="3600" dirty="0"/>
              <a:t>accurate Bayes factor co-segregation analysis</a:t>
            </a:r>
            <a:endParaRPr lang="en-GB" sz="36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CBF04BA-DE2C-B2E5-0E02-67A971223B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Refresher, practical example and thoughts</a:t>
            </a:r>
          </a:p>
          <a:p>
            <a:r>
              <a:rPr lang="en-GB" dirty="0"/>
              <a:t>George Burghel</a:t>
            </a:r>
          </a:p>
        </p:txBody>
      </p:sp>
    </p:spTree>
    <p:extLst>
      <p:ext uri="{BB962C8B-B14F-4D97-AF65-F5344CB8AC3E}">
        <p14:creationId xmlns:p14="http://schemas.microsoft.com/office/powerpoint/2010/main" val="423349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435" y="1342484"/>
            <a:ext cx="808995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/>
              <a:t>They set the relative risk to 1 for 80-90 age group, if model correct would expect: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GB" sz="1600" dirty="0"/>
              <a:t>Bayes factor not to be affected by cancer diagnosis in II-I in view of age (81)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GB" sz="1600" dirty="0"/>
              <a:t>Bayes factor to be lower if II-I has variant</a:t>
            </a:r>
            <a:r>
              <a:rPr lang="en-GB" sz="1600" b="1" dirty="0"/>
              <a:t>, because presence of the variant in unaffected older individuals is evidence against pathogenicity</a:t>
            </a:r>
            <a:r>
              <a:rPr lang="en-GB" sz="1600" dirty="0"/>
              <a:t>, </a:t>
            </a:r>
            <a:r>
              <a:rPr lang="en-GB" sz="1600" b="1" dirty="0"/>
              <a:t>while absence of the variant in unaffected individuals is complementary evidence that the variant </a:t>
            </a:r>
            <a:r>
              <a:rPr lang="en-GB" sz="1600" b="1" dirty="0" err="1"/>
              <a:t>cosegregates</a:t>
            </a:r>
            <a:r>
              <a:rPr lang="en-GB" sz="1600" b="1" dirty="0"/>
              <a:t> with the disease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Meiosis counting doesn’t consider age of onset </a:t>
            </a:r>
            <a:r>
              <a:rPr lang="en-GB" sz="1600" dirty="0"/>
              <a:t>so it incorrectly upgrades co-segregation from 5 to 6 </a:t>
            </a:r>
            <a:r>
              <a:rPr lang="en-GB" sz="1600" dirty="0" err="1"/>
              <a:t>meioses</a:t>
            </a:r>
            <a:endParaRPr lang="en-GB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124200"/>
            <a:ext cx="64007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F74BF9-4AC6-C8A0-C3B9-B3FABC1B2675}"/>
              </a:ext>
            </a:extLst>
          </p:cNvPr>
          <p:cNvSpPr txBox="1">
            <a:spLocks/>
          </p:cNvSpPr>
          <p:nvPr/>
        </p:nvSpPr>
        <p:spPr>
          <a:xfrm>
            <a:off x="457200" y="193723"/>
            <a:ext cx="84582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/>
              <a:t>Model comparison for hypothetical </a:t>
            </a:r>
            <a:r>
              <a:rPr lang="en-GB" sz="3000" b="1" i="1" dirty="0"/>
              <a:t>BRCA1</a:t>
            </a:r>
            <a:r>
              <a:rPr lang="en-GB" sz="3000" b="1" dirty="0"/>
              <a:t> pedigree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33C992-9F03-5E08-4A05-281CE4A021B3}"/>
              </a:ext>
            </a:extLst>
          </p:cNvPr>
          <p:cNvSpPr/>
          <p:nvPr/>
        </p:nvSpPr>
        <p:spPr>
          <a:xfrm>
            <a:off x="3886200" y="3810000"/>
            <a:ext cx="381000" cy="362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01F86643-6923-E270-8618-1CC0370E00D6}"/>
              </a:ext>
            </a:extLst>
          </p:cNvPr>
          <p:cNvSpPr/>
          <p:nvPr/>
        </p:nvSpPr>
        <p:spPr>
          <a:xfrm rot="10964334">
            <a:off x="1105756" y="3876951"/>
            <a:ext cx="245726" cy="228600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8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435" y="1342484"/>
            <a:ext cx="808995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/>
              <a:t>They set the relative risk to 1 for 80-90 age group, if model correct would expect: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GB" sz="1600" dirty="0"/>
              <a:t>Bayes factor not to be affected by cancer diagnosis in II-I in view of age (81)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GB" sz="1600" dirty="0"/>
              <a:t>Bayes factor to be lower if II-I has variant</a:t>
            </a:r>
            <a:r>
              <a:rPr lang="en-GB" sz="1600" b="1" dirty="0"/>
              <a:t>, because presence of the variant in unaffected older individuals is evidence against pathogenicity</a:t>
            </a:r>
            <a:r>
              <a:rPr lang="en-GB" sz="1600" dirty="0"/>
              <a:t>, </a:t>
            </a:r>
            <a:r>
              <a:rPr lang="en-GB" sz="1600" b="1" dirty="0"/>
              <a:t>while absence of the variant in unaffected individuals is complementary evidence that the variant </a:t>
            </a:r>
            <a:r>
              <a:rPr lang="en-GB" sz="1600" b="1" dirty="0" err="1"/>
              <a:t>cosegregates</a:t>
            </a:r>
            <a:r>
              <a:rPr lang="en-GB" sz="1600" b="1" dirty="0"/>
              <a:t> with the disease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600" b="1" dirty="0"/>
              <a:t>Cumulative risk model </a:t>
            </a:r>
            <a:r>
              <a:rPr lang="en-GB" sz="1600" dirty="0"/>
              <a:t>treats affection of II-I at 81 as evidence towards pathogenicity (as does meiosis counting) and again, </a:t>
            </a:r>
            <a:r>
              <a:rPr lang="en-GB" sz="1600" b="1" dirty="0"/>
              <a:t>doesn’t incorporate evidence from the cancer free years</a:t>
            </a:r>
          </a:p>
          <a:p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600" b="1" dirty="0"/>
              <a:t>Incidence rate model does not incorporate the evidence against pathogenicity </a:t>
            </a:r>
            <a:r>
              <a:rPr lang="en-GB" sz="1600" dirty="0"/>
              <a:t>that II-I had not developed cancer prior up to age 80 years i.e. treats affection of II-I as neutral evidence, regardless of testing status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124200"/>
            <a:ext cx="64007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F74BF9-4AC6-C8A0-C3B9-B3FABC1B2675}"/>
              </a:ext>
            </a:extLst>
          </p:cNvPr>
          <p:cNvSpPr txBox="1">
            <a:spLocks/>
          </p:cNvSpPr>
          <p:nvPr/>
        </p:nvSpPr>
        <p:spPr>
          <a:xfrm>
            <a:off x="457200" y="193723"/>
            <a:ext cx="84582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/>
              <a:t>Model comparison for hypothetical </a:t>
            </a:r>
            <a:r>
              <a:rPr lang="en-GB" sz="3000" b="1" i="1" dirty="0"/>
              <a:t>BRCA1</a:t>
            </a:r>
            <a:r>
              <a:rPr lang="en-GB" sz="3000" b="1" dirty="0"/>
              <a:t> pedigree</a:t>
            </a:r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E9314E29-642B-5BD4-F830-C54AAEC7406C}"/>
              </a:ext>
            </a:extLst>
          </p:cNvPr>
          <p:cNvSpPr/>
          <p:nvPr/>
        </p:nvSpPr>
        <p:spPr>
          <a:xfrm rot="10964334">
            <a:off x="1105756" y="3876951"/>
            <a:ext cx="245726" cy="228600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271B25-FB0A-72FC-6FEC-A79C3B68D5B4}"/>
              </a:ext>
            </a:extLst>
          </p:cNvPr>
          <p:cNvSpPr/>
          <p:nvPr/>
        </p:nvSpPr>
        <p:spPr>
          <a:xfrm>
            <a:off x="5943600" y="3871950"/>
            <a:ext cx="381000" cy="362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9D68E-59AB-9974-32B1-7362DD9E2F5C}"/>
              </a:ext>
            </a:extLst>
          </p:cNvPr>
          <p:cNvSpPr/>
          <p:nvPr/>
        </p:nvSpPr>
        <p:spPr>
          <a:xfrm>
            <a:off x="4959108" y="3828495"/>
            <a:ext cx="381000" cy="362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4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435" y="1342484"/>
            <a:ext cx="80899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/>
              <a:t>They set the relative risk to 1 for 80-90 age group, if model correct would expect: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GB" sz="1600" dirty="0"/>
              <a:t>Bayes factor not to be affected by cancer diagnosis in II-I in view of age (81)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GB" sz="1600" dirty="0"/>
              <a:t>Bayes factor to be lower if II-I has variant</a:t>
            </a:r>
            <a:r>
              <a:rPr lang="en-GB" sz="1600" b="1" dirty="0"/>
              <a:t>, because presence of the variant in unaffected older individuals is evidence against pathogenicity</a:t>
            </a:r>
            <a:r>
              <a:rPr lang="en-GB" sz="1600" dirty="0"/>
              <a:t>, </a:t>
            </a:r>
            <a:r>
              <a:rPr lang="en-GB" sz="1600" b="1" dirty="0"/>
              <a:t>while absence of the variant in unaffected individuals is complementary evidence that the variant </a:t>
            </a:r>
            <a:r>
              <a:rPr lang="en-GB" sz="1600" b="1" dirty="0" err="1"/>
              <a:t>cosegregates</a:t>
            </a:r>
            <a:r>
              <a:rPr lang="en-GB" sz="1600" b="1" dirty="0"/>
              <a:t> with the disease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600" dirty="0"/>
              <a:t>Survival penetrance model only one which behaves as expected and so it is incorporated in their COOL bayes tool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124200"/>
            <a:ext cx="64007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F74BF9-4AC6-C8A0-C3B9-B3FABC1B2675}"/>
              </a:ext>
            </a:extLst>
          </p:cNvPr>
          <p:cNvSpPr txBox="1">
            <a:spLocks/>
          </p:cNvSpPr>
          <p:nvPr/>
        </p:nvSpPr>
        <p:spPr>
          <a:xfrm>
            <a:off x="457200" y="193723"/>
            <a:ext cx="84582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/>
              <a:t>Model comparison for hypothetical </a:t>
            </a:r>
            <a:r>
              <a:rPr lang="en-GB" sz="3000" b="1" i="1" dirty="0"/>
              <a:t>BRCA1</a:t>
            </a:r>
            <a:r>
              <a:rPr lang="en-GB" sz="3000" b="1" dirty="0"/>
              <a:t> pedigree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A1CC02-3474-F64C-6DDE-E63FFCF4EE65}"/>
              </a:ext>
            </a:extLst>
          </p:cNvPr>
          <p:cNvSpPr/>
          <p:nvPr/>
        </p:nvSpPr>
        <p:spPr>
          <a:xfrm>
            <a:off x="6858000" y="40386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5718C-B818-9CF1-282D-6FAEA1EC29C6}"/>
              </a:ext>
            </a:extLst>
          </p:cNvPr>
          <p:cNvSpPr/>
          <p:nvPr/>
        </p:nvSpPr>
        <p:spPr>
          <a:xfrm>
            <a:off x="6858000" y="4307358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73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0AC6A-F627-A6B1-B947-849DC4693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1411846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Go to </a:t>
            </a:r>
            <a:r>
              <a:rPr lang="en-GB" sz="2400" dirty="0">
                <a:hlinkClick r:id="rId2"/>
              </a:rPr>
              <a:t>http://bjfenglab.org/cool3/index.html</a:t>
            </a:r>
            <a:r>
              <a:rPr lang="en-GB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484CC-F00B-E318-8661-E1ABD1055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95555"/>
            <a:ext cx="8382000" cy="315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7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0AC6A-F627-A6B1-B947-849DC4693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1411846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Pedigree input</a:t>
            </a:r>
          </a:p>
          <a:p>
            <a:pPr lvl="1"/>
            <a:r>
              <a:rPr lang="en-GB" sz="2000" dirty="0"/>
              <a:t>Can also use freestyle format with certain required columns or</a:t>
            </a:r>
          </a:p>
          <a:p>
            <a:pPr lvl="1"/>
            <a:r>
              <a:rPr lang="en-GB" sz="2000" dirty="0"/>
              <a:t>LINKAGE, BOADICEA (</a:t>
            </a:r>
            <a:r>
              <a:rPr lang="en-GB" sz="2000" dirty="0" err="1"/>
              <a:t>CanRisk</a:t>
            </a:r>
            <a:r>
              <a:rPr lang="en-GB" sz="2000" dirty="0"/>
              <a:t>), and PROGENY formats but must be saved as text file </a:t>
            </a:r>
          </a:p>
          <a:p>
            <a:pPr lvl="1"/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484CC-F00B-E318-8661-E1ABD1055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021"/>
          <a:stretch/>
        </p:blipFill>
        <p:spPr>
          <a:xfrm>
            <a:off x="471256" y="228600"/>
            <a:ext cx="8382000" cy="11048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D56364-4FAA-C6BD-CAE1-5569E3079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006" y="3468590"/>
            <a:ext cx="6296500" cy="25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9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B312C-49B5-9698-CAAF-FED656BEC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983162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Create a tabular format of the pedigree</a:t>
            </a: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on age (for affected and unaffected) where available</a:t>
            </a:r>
          </a:p>
          <a:p>
            <a:pPr algn="just">
              <a:lnSpc>
                <a:spcPct val="115000"/>
              </a:lnSpc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separate file for the pedigree and save as .txt</a:t>
            </a:r>
          </a:p>
          <a:p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9C8FF-A3A9-E85C-54DD-9533563F1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6296500" cy="2547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EBE111-2035-5E4E-E69D-B0F164103D47}"/>
              </a:ext>
            </a:extLst>
          </p:cNvPr>
          <p:cNvSpPr txBox="1">
            <a:spLocks/>
          </p:cNvSpPr>
          <p:nvPr/>
        </p:nvSpPr>
        <p:spPr>
          <a:xfrm>
            <a:off x="457200" y="193723"/>
            <a:ext cx="84582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/>
              <a:t>Manual pedigree input</a:t>
            </a:r>
          </a:p>
        </p:txBody>
      </p:sp>
    </p:spTree>
    <p:extLst>
      <p:ext uri="{BB962C8B-B14F-4D97-AF65-F5344CB8AC3E}">
        <p14:creationId xmlns:p14="http://schemas.microsoft.com/office/powerpoint/2010/main" val="1242322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D5160B-48BB-1831-99E6-B1ECA79BC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52800"/>
            <a:ext cx="6457950" cy="1943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BF7568-F05B-D43A-3083-A1A1A0BDA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825" y="426868"/>
            <a:ext cx="3452349" cy="22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18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DE7E9D-08CA-8A00-9CC5-2F074CDC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851" y="2057400"/>
            <a:ext cx="4267200" cy="3772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EF4C01-B587-E10F-68A4-7AA296303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93768"/>
            <a:ext cx="3452349" cy="22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90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CC601-7FFA-218F-8661-B6C345BE1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Can handle multiple pedigrees at the same time (single file)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CAD019-410D-95B5-16B2-28BE422DD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2" y="533400"/>
            <a:ext cx="4560704" cy="2733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354994-DC0D-BF62-318F-53551AD62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724475"/>
            <a:ext cx="1753298" cy="1536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AB34AA-B0BA-22E7-7C44-F2B723009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439" y="2057400"/>
            <a:ext cx="2309812" cy="201177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3A66444-EDAC-32E8-5830-533E38298BEB}"/>
              </a:ext>
            </a:extLst>
          </p:cNvPr>
          <p:cNvSpPr/>
          <p:nvPr/>
        </p:nvSpPr>
        <p:spPr>
          <a:xfrm>
            <a:off x="1676400" y="5509803"/>
            <a:ext cx="152400" cy="76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49CCC24-59EE-8A01-0C00-010C63C3EDB9}"/>
              </a:ext>
            </a:extLst>
          </p:cNvPr>
          <p:cNvSpPr/>
          <p:nvPr/>
        </p:nvSpPr>
        <p:spPr>
          <a:xfrm>
            <a:off x="1681579" y="6039823"/>
            <a:ext cx="152400" cy="76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CFEEA2A-BFEC-BBE6-16D8-F972BBE3B395}"/>
              </a:ext>
            </a:extLst>
          </p:cNvPr>
          <p:cNvSpPr/>
          <p:nvPr/>
        </p:nvSpPr>
        <p:spPr>
          <a:xfrm>
            <a:off x="3276600" y="5860139"/>
            <a:ext cx="152400" cy="76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10DC2A9-E687-FD81-F994-20F6AD3045BE}"/>
              </a:ext>
            </a:extLst>
          </p:cNvPr>
          <p:cNvSpPr/>
          <p:nvPr/>
        </p:nvSpPr>
        <p:spPr>
          <a:xfrm>
            <a:off x="5257800" y="5279612"/>
            <a:ext cx="152400" cy="76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520DA57-7B66-3AFC-6DAB-6CF75CDF5E65}"/>
              </a:ext>
            </a:extLst>
          </p:cNvPr>
          <p:cNvSpPr/>
          <p:nvPr/>
        </p:nvSpPr>
        <p:spPr>
          <a:xfrm rot="16200000">
            <a:off x="6286500" y="5636447"/>
            <a:ext cx="152400" cy="76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9C798AC-1D21-369D-0651-C34AD81D5235}"/>
              </a:ext>
            </a:extLst>
          </p:cNvPr>
          <p:cNvSpPr/>
          <p:nvPr/>
        </p:nvSpPr>
        <p:spPr>
          <a:xfrm rot="7239512">
            <a:off x="7239000" y="5044504"/>
            <a:ext cx="152400" cy="76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E994F3-82AA-FB10-DA96-22D5EF2E2DFA}"/>
              </a:ext>
            </a:extLst>
          </p:cNvPr>
          <p:cNvSpPr/>
          <p:nvPr/>
        </p:nvSpPr>
        <p:spPr>
          <a:xfrm>
            <a:off x="3793464" y="4938141"/>
            <a:ext cx="381000" cy="182563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D0F91E-39E4-EC31-AB1E-ECD912BCF277}"/>
              </a:ext>
            </a:extLst>
          </p:cNvPr>
          <p:cNvSpPr/>
          <p:nvPr/>
        </p:nvSpPr>
        <p:spPr>
          <a:xfrm>
            <a:off x="4098264" y="4939546"/>
            <a:ext cx="381000" cy="182563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C935ECA-D7B5-5F8E-60CD-4D3D849F1DC6}"/>
              </a:ext>
            </a:extLst>
          </p:cNvPr>
          <p:cNvSpPr/>
          <p:nvPr/>
        </p:nvSpPr>
        <p:spPr>
          <a:xfrm>
            <a:off x="4232909" y="5441540"/>
            <a:ext cx="381000" cy="182563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ACBAD4-0689-0E56-C501-564A1F4A7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595365"/>
            <a:ext cx="7543800" cy="30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53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C9DDB-D04A-5FD9-B0DC-6DB93D41E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analysis tab, add the name of the gene and upload the pedigree file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CE35D-8061-3503-FC9D-D221DF462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462358"/>
            <a:ext cx="7543800" cy="448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/>
              <a:t>Evolution of Segregation analysis</a:t>
            </a:r>
            <a:endParaRPr lang="en-GB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9628"/>
            <a:ext cx="8209292" cy="81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2"/>
          <a:stretch/>
        </p:blipFill>
        <p:spPr bwMode="auto">
          <a:xfrm>
            <a:off x="-12311" y="1143000"/>
            <a:ext cx="4736711" cy="98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" y="3200400"/>
            <a:ext cx="4364966" cy="81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15834"/>
            <a:ext cx="7349167" cy="7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63" y="5704540"/>
            <a:ext cx="6172200" cy="110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7" y="4827429"/>
            <a:ext cx="4157663" cy="96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118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CC601-7FFA-218F-8661-B6C345BE1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Model incorporates multiple tumour types – gene specific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ACBAD4-0689-0E56-C501-564A1F4A7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903660"/>
            <a:ext cx="7543800" cy="305067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3A66444-EDAC-32E8-5830-533E38298BEB}"/>
              </a:ext>
            </a:extLst>
          </p:cNvPr>
          <p:cNvSpPr/>
          <p:nvPr/>
        </p:nvSpPr>
        <p:spPr>
          <a:xfrm>
            <a:off x="1943100" y="3818098"/>
            <a:ext cx="152400" cy="76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49CCC24-59EE-8A01-0C00-010C63C3EDB9}"/>
              </a:ext>
            </a:extLst>
          </p:cNvPr>
          <p:cNvSpPr/>
          <p:nvPr/>
        </p:nvSpPr>
        <p:spPr>
          <a:xfrm>
            <a:off x="1948279" y="4348118"/>
            <a:ext cx="152400" cy="76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CFEEA2A-BFEC-BBE6-16D8-F972BBE3B395}"/>
              </a:ext>
            </a:extLst>
          </p:cNvPr>
          <p:cNvSpPr/>
          <p:nvPr/>
        </p:nvSpPr>
        <p:spPr>
          <a:xfrm>
            <a:off x="3543300" y="4168434"/>
            <a:ext cx="152400" cy="76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10DC2A9-E687-FD81-F994-20F6AD3045BE}"/>
              </a:ext>
            </a:extLst>
          </p:cNvPr>
          <p:cNvSpPr/>
          <p:nvPr/>
        </p:nvSpPr>
        <p:spPr>
          <a:xfrm>
            <a:off x="5524500" y="3587907"/>
            <a:ext cx="152400" cy="76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520DA57-7B66-3AFC-6DAB-6CF75CDF5E65}"/>
              </a:ext>
            </a:extLst>
          </p:cNvPr>
          <p:cNvSpPr/>
          <p:nvPr/>
        </p:nvSpPr>
        <p:spPr>
          <a:xfrm rot="16200000">
            <a:off x="6553200" y="3944742"/>
            <a:ext cx="152400" cy="76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9C798AC-1D21-369D-0651-C34AD81D5235}"/>
              </a:ext>
            </a:extLst>
          </p:cNvPr>
          <p:cNvSpPr/>
          <p:nvPr/>
        </p:nvSpPr>
        <p:spPr>
          <a:xfrm rot="7239512">
            <a:off x="7505700" y="3352799"/>
            <a:ext cx="152400" cy="76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B82BA0C-2612-EE42-37A7-30D42F1C228A}"/>
              </a:ext>
            </a:extLst>
          </p:cNvPr>
          <p:cNvSpPr/>
          <p:nvPr/>
        </p:nvSpPr>
        <p:spPr>
          <a:xfrm>
            <a:off x="2077744" y="3809220"/>
            <a:ext cx="266700" cy="88543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33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3B69E9-1C41-F6B8-5E2D-AD647EADC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903660"/>
            <a:ext cx="7543800" cy="30506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CC601-7FFA-218F-8661-B6C345BE1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Model incorporates multiple tumour types – gene specific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E994F3-82AA-FB10-DA96-22D5EF2E2DFA}"/>
              </a:ext>
            </a:extLst>
          </p:cNvPr>
          <p:cNvSpPr/>
          <p:nvPr/>
        </p:nvSpPr>
        <p:spPr>
          <a:xfrm>
            <a:off x="4038600" y="3246436"/>
            <a:ext cx="381000" cy="182563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D0F91E-39E4-EC31-AB1E-ECD912BCF277}"/>
              </a:ext>
            </a:extLst>
          </p:cNvPr>
          <p:cNvSpPr/>
          <p:nvPr/>
        </p:nvSpPr>
        <p:spPr>
          <a:xfrm>
            <a:off x="4343400" y="3247841"/>
            <a:ext cx="381000" cy="182563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C935ECA-D7B5-5F8E-60CD-4D3D849F1DC6}"/>
              </a:ext>
            </a:extLst>
          </p:cNvPr>
          <p:cNvSpPr/>
          <p:nvPr/>
        </p:nvSpPr>
        <p:spPr>
          <a:xfrm>
            <a:off x="4446234" y="3749835"/>
            <a:ext cx="381000" cy="182563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55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CB3CA9-8ECC-FE7C-56B5-FEAAA3656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6553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09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02744-03C3-343E-B6C9-BB51A7806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results (pedigree and output)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759560-BA5A-0497-03F5-C83654799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82446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28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9D437E-2F72-25E4-B30A-88F9DE658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000"/>
            <a:ext cx="9144000" cy="6174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0D3DBCE-ACE0-4CAC-8D46-6A3BB1254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1" y="76200"/>
            <a:ext cx="8229600" cy="4525963"/>
          </a:xfrm>
        </p:spPr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a full pdf with all information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512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F1E807-CEDE-DA8D-4E34-807E9BBDA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"/>
            <a:ext cx="6553200" cy="3020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96C16-1E1A-C259-9978-E0E17A6D9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44" y="4419600"/>
            <a:ext cx="3492913" cy="992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D087A5-EC3F-A7A7-EA5E-EB76FCF68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59183"/>
            <a:ext cx="3939602" cy="3429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7993B9F-01F6-1239-FA14-C9E59CF02B7A}"/>
              </a:ext>
            </a:extLst>
          </p:cNvPr>
          <p:cNvSpPr/>
          <p:nvPr/>
        </p:nvSpPr>
        <p:spPr>
          <a:xfrm>
            <a:off x="4273357" y="6545586"/>
            <a:ext cx="298643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6A6E5B-380E-DD61-6E33-E6FB3CDB45C7}"/>
              </a:ext>
            </a:extLst>
          </p:cNvPr>
          <p:cNvSpPr/>
          <p:nvPr/>
        </p:nvSpPr>
        <p:spPr>
          <a:xfrm>
            <a:off x="1295400" y="1219200"/>
            <a:ext cx="3429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97D50-0665-09EB-F66D-E54A862E91D0}"/>
              </a:ext>
            </a:extLst>
          </p:cNvPr>
          <p:cNvSpPr txBox="1"/>
          <p:nvPr/>
        </p:nvSpPr>
        <p:spPr>
          <a:xfrm>
            <a:off x="469500" y="640485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Recommended by Enigma guidelines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E02069-2341-0A3C-CD76-6C81133664C3}"/>
              </a:ext>
            </a:extLst>
          </p:cNvPr>
          <p:cNvSpPr/>
          <p:nvPr/>
        </p:nvSpPr>
        <p:spPr>
          <a:xfrm>
            <a:off x="4495800" y="4343462"/>
            <a:ext cx="1295400" cy="38093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8A3AB4-C972-14D2-6DF9-98B681C34BE8}"/>
              </a:ext>
            </a:extLst>
          </p:cNvPr>
          <p:cNvSpPr/>
          <p:nvPr/>
        </p:nvSpPr>
        <p:spPr>
          <a:xfrm>
            <a:off x="4495800" y="5334000"/>
            <a:ext cx="1295400" cy="2286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EAFB42-5CCB-3502-5A5C-7C7ED5DBD50D}"/>
              </a:ext>
            </a:extLst>
          </p:cNvPr>
          <p:cNvSpPr/>
          <p:nvPr/>
        </p:nvSpPr>
        <p:spPr>
          <a:xfrm>
            <a:off x="4495800" y="6104878"/>
            <a:ext cx="1295400" cy="2286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30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/>
              <a:t>Additional thoughts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Meiosis counting may not be the best model for variants in CSGs</a:t>
            </a:r>
          </a:p>
          <a:p>
            <a:r>
              <a:rPr lang="en-US" sz="2400" dirty="0"/>
              <a:t>Bayes factor using COOL BAYES may provide a better approach when accurate penetrance estimates are available. However:</a:t>
            </a:r>
          </a:p>
          <a:p>
            <a:pPr lvl="1"/>
            <a:r>
              <a:rPr lang="en-US" sz="2000" dirty="0"/>
              <a:t>Not super user friendly </a:t>
            </a:r>
          </a:p>
          <a:p>
            <a:pPr lvl="1"/>
            <a:r>
              <a:rPr lang="en-US" sz="2000" dirty="0"/>
              <a:t>Creating pedigrees is time consuming and can be difficult (good for combining large ones though!)</a:t>
            </a:r>
          </a:p>
          <a:p>
            <a:pPr lvl="1"/>
            <a:r>
              <a:rPr lang="en-US" sz="2000" dirty="0"/>
              <a:t>Limited to specific genes </a:t>
            </a:r>
          </a:p>
          <a:p>
            <a:pPr lvl="1"/>
            <a:r>
              <a:rPr lang="en-US" sz="2000" dirty="0"/>
              <a:t>Risk of using a research online tool?</a:t>
            </a:r>
            <a:endParaRPr lang="en-GB" sz="2000" dirty="0"/>
          </a:p>
          <a:p>
            <a:r>
              <a:rPr lang="en-US" sz="2000" dirty="0"/>
              <a:t>Do we need to assess against published </a:t>
            </a:r>
            <a:r>
              <a:rPr lang="en-US" sz="2000"/>
              <a:t>Enigma co-segregation </a:t>
            </a:r>
            <a:r>
              <a:rPr lang="en-US" sz="2000" dirty="0"/>
              <a:t>analysis (although they recommend the tool)? Or using wider UK data?</a:t>
            </a:r>
          </a:p>
          <a:p>
            <a:r>
              <a:rPr lang="en-US" sz="2000" b="1" dirty="0"/>
              <a:t>Reduced penetrance variants and modified relative risk/reduced penetrance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B016A-9BE6-1F67-AC06-28ABC4F5B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85" r="50000" b="37409"/>
          <a:stretch/>
        </p:blipFill>
        <p:spPr>
          <a:xfrm>
            <a:off x="5791200" y="5785265"/>
            <a:ext cx="3238500" cy="9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6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5803DC-102E-130F-1F82-DAC1A18D2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" y="1613519"/>
            <a:ext cx="8979694" cy="2828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66A67E-0CD5-6223-A3DB-40DB39DDD5B0}"/>
              </a:ext>
            </a:extLst>
          </p:cNvPr>
          <p:cNvSpPr txBox="1"/>
          <p:nvPr/>
        </p:nvSpPr>
        <p:spPr>
          <a:xfrm>
            <a:off x="3406899" y="5611906"/>
            <a:ext cx="550849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Genetics in Medicine (2020) 22:2052–2059; https://doi.org/10.1038/s41436- 020-0920-4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20E2A-1746-7585-7E5A-60B01F0E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/>
              <a:t>Evolution of Segregation analysis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20510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/>
              <a:t>ACMG/AMP case counting – limitations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Evidence against </a:t>
            </a:r>
            <a:r>
              <a:rPr lang="en-US" sz="2400" dirty="0" err="1"/>
              <a:t>cosegregation</a:t>
            </a:r>
            <a:r>
              <a:rPr lang="en-US" sz="2400" dirty="0"/>
              <a:t> is not fully considered by the PP1 rules which may lead to a systematic bias towards a type I error (false positive)</a:t>
            </a:r>
          </a:p>
          <a:p>
            <a:pPr algn="just"/>
            <a:r>
              <a:rPr lang="en-US" sz="2400" dirty="0"/>
              <a:t>Age of onset is not taken into account which could cause false counting</a:t>
            </a:r>
          </a:p>
          <a:p>
            <a:pPr lvl="1" algn="just"/>
            <a:r>
              <a:rPr lang="en-US" sz="2000" dirty="0"/>
              <a:t>For example diagnosis with cancer at 80 years of age provides little evidence for pathogenicity but absence of cancer before 80 years of age in individuals carrying a variant provides evidence against pathogenicity.</a:t>
            </a:r>
          </a:p>
          <a:p>
            <a:pPr algn="just"/>
            <a:r>
              <a:rPr lang="en-GB" sz="2400" dirty="0"/>
              <a:t>Does not fully consider </a:t>
            </a:r>
            <a:r>
              <a:rPr lang="en-GB" sz="2400" b="1" dirty="0"/>
              <a:t>sex</a:t>
            </a:r>
            <a:r>
              <a:rPr lang="en-GB" sz="2400" dirty="0"/>
              <a:t>, </a:t>
            </a:r>
            <a:r>
              <a:rPr lang="en-GB" sz="2400" b="1" dirty="0"/>
              <a:t>phenocopy</a:t>
            </a:r>
            <a:r>
              <a:rPr lang="en-GB" sz="2400" dirty="0"/>
              <a:t>, </a:t>
            </a:r>
            <a:r>
              <a:rPr lang="en-GB" sz="2400" b="1" dirty="0"/>
              <a:t>incomplete penetrance</a:t>
            </a:r>
            <a:r>
              <a:rPr lang="en-GB" sz="2400" dirty="0"/>
              <a:t>, </a:t>
            </a:r>
            <a:r>
              <a:rPr lang="en-GB" sz="2400" b="1" dirty="0"/>
              <a:t>allele frequency</a:t>
            </a:r>
            <a:r>
              <a:rPr lang="en-GB" sz="2400" dirty="0"/>
              <a:t>, and </a:t>
            </a:r>
            <a:r>
              <a:rPr lang="en-GB" sz="2400" b="1" dirty="0"/>
              <a:t>multiple diseases </a:t>
            </a:r>
            <a:r>
              <a:rPr lang="en-GB" sz="2400" dirty="0"/>
              <a:t>associated with the same gene</a:t>
            </a:r>
          </a:p>
          <a:p>
            <a:pPr lvl="1"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416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/>
              <a:t>ACMG/AMP case counting – limitations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Evidence against </a:t>
            </a:r>
            <a:r>
              <a:rPr lang="en-US" sz="2400" dirty="0" err="1"/>
              <a:t>cosegregation</a:t>
            </a:r>
            <a:r>
              <a:rPr lang="en-US" sz="2400" dirty="0"/>
              <a:t> is not fully considered by the PP1 rules which may lead to a systematic bias towards a type I error (false positive)</a:t>
            </a:r>
          </a:p>
          <a:p>
            <a:pPr algn="just"/>
            <a:r>
              <a:rPr lang="en-US" sz="2400" dirty="0"/>
              <a:t>Age of onset is not taken into account which could cause false counting</a:t>
            </a:r>
          </a:p>
          <a:p>
            <a:pPr lvl="1" algn="just"/>
            <a:r>
              <a:rPr lang="en-US" sz="2000" dirty="0"/>
              <a:t>For example diagnosis with cancer at 80 years of age provides little evidence for pathogenicity but absence of cancer before 80 years of age in individuals carrying a variant provides evidence against pathogenicity.</a:t>
            </a:r>
          </a:p>
          <a:p>
            <a:pPr algn="just"/>
            <a:r>
              <a:rPr lang="en-GB" sz="2400" dirty="0"/>
              <a:t>Does not fully consider </a:t>
            </a:r>
            <a:r>
              <a:rPr lang="en-GB" sz="2400" b="1" dirty="0"/>
              <a:t>sex</a:t>
            </a:r>
            <a:r>
              <a:rPr lang="en-GB" sz="2400" dirty="0"/>
              <a:t>, </a:t>
            </a:r>
            <a:r>
              <a:rPr lang="en-GB" sz="2400" b="1" dirty="0"/>
              <a:t>phenocopy</a:t>
            </a:r>
            <a:r>
              <a:rPr lang="en-GB" sz="2400" dirty="0"/>
              <a:t>, </a:t>
            </a:r>
            <a:r>
              <a:rPr lang="en-GB" sz="2400" b="1" dirty="0"/>
              <a:t>incomplete penetrance</a:t>
            </a:r>
            <a:r>
              <a:rPr lang="en-GB" sz="2400" dirty="0"/>
              <a:t>, </a:t>
            </a:r>
            <a:r>
              <a:rPr lang="en-GB" sz="2400" b="1" dirty="0"/>
              <a:t>allele frequency</a:t>
            </a:r>
            <a:r>
              <a:rPr lang="en-GB" sz="2400" dirty="0"/>
              <a:t>, and </a:t>
            </a:r>
            <a:r>
              <a:rPr lang="en-GB" sz="2400" b="1" dirty="0"/>
              <a:t>multiple diseases </a:t>
            </a:r>
            <a:r>
              <a:rPr lang="en-GB" sz="2400" dirty="0"/>
              <a:t>associated with the same gene</a:t>
            </a:r>
          </a:p>
          <a:p>
            <a:pPr lvl="1" algn="just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FF96D-895F-2496-FBF2-BF269305EC9F}"/>
              </a:ext>
            </a:extLst>
          </p:cNvPr>
          <p:cNvSpPr txBox="1"/>
          <p:nvPr/>
        </p:nvSpPr>
        <p:spPr>
          <a:xfrm rot="20456742">
            <a:off x="2286000" y="2428915"/>
            <a:ext cx="4572000" cy="2554545"/>
          </a:xfrm>
          <a:prstGeom prst="rect">
            <a:avLst/>
          </a:prstGeom>
          <a:solidFill>
            <a:schemeClr val="bg1"/>
          </a:solidFill>
          <a:ln w="539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meiosis counting is not suitable for complex diseases like cancers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4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/>
              <a:t>Bayes-factor based approach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Measures the likelihood that co-segregation patterns represent a gene–disease penetrance model. </a:t>
            </a:r>
            <a:endParaRPr lang="en-GB" sz="2400" dirty="0"/>
          </a:p>
          <a:p>
            <a:pPr algn="just"/>
            <a:r>
              <a:rPr lang="en-US" sz="2400" dirty="0"/>
              <a:t>Considers </a:t>
            </a:r>
            <a:r>
              <a:rPr lang="en-US" sz="2400" b="1" dirty="0"/>
              <a:t>allele frequency</a:t>
            </a:r>
            <a:r>
              <a:rPr lang="en-US" sz="2400" dirty="0"/>
              <a:t>, </a:t>
            </a:r>
            <a:r>
              <a:rPr lang="en-US" sz="2400" b="1" dirty="0"/>
              <a:t>background disease,</a:t>
            </a:r>
            <a:r>
              <a:rPr lang="en-US" sz="2400" dirty="0"/>
              <a:t> </a:t>
            </a:r>
            <a:r>
              <a:rPr lang="en-US" sz="2400" b="1" dirty="0"/>
              <a:t>incidence </a:t>
            </a:r>
            <a:r>
              <a:rPr lang="en-US" sz="2400" dirty="0"/>
              <a:t>in the population, expected </a:t>
            </a:r>
            <a:r>
              <a:rPr lang="en-US" sz="2400" b="1" dirty="0"/>
              <a:t>risk elevation</a:t>
            </a:r>
            <a:r>
              <a:rPr lang="en-US" sz="2400" dirty="0"/>
              <a:t> conferred by a pathogenic variant, and </a:t>
            </a:r>
            <a:r>
              <a:rPr lang="en-US" sz="2400" b="1" dirty="0"/>
              <a:t>age </a:t>
            </a:r>
            <a:r>
              <a:rPr lang="en-US" sz="2400" dirty="0"/>
              <a:t>and </a:t>
            </a:r>
            <a:r>
              <a:rPr lang="en-US" sz="2400" b="1" dirty="0"/>
              <a:t>sex</a:t>
            </a:r>
            <a:r>
              <a:rPr lang="en-US" sz="2400" dirty="0"/>
              <a:t> of each individual</a:t>
            </a:r>
          </a:p>
          <a:p>
            <a:pPr algn="just"/>
            <a:r>
              <a:rPr lang="en-US" sz="2400" dirty="0"/>
              <a:t>Superior </a:t>
            </a:r>
            <a:r>
              <a:rPr lang="en-US" sz="2400" b="1" dirty="0"/>
              <a:t>power</a:t>
            </a:r>
            <a:r>
              <a:rPr lang="en-US" sz="2400" dirty="0"/>
              <a:t>, </a:t>
            </a:r>
            <a:r>
              <a:rPr lang="en-US" sz="2400" b="1" dirty="0"/>
              <a:t>accuracy</a:t>
            </a:r>
            <a:r>
              <a:rPr lang="en-US" sz="2400" dirty="0"/>
              <a:t>, and </a:t>
            </a:r>
            <a:r>
              <a:rPr lang="en-US" sz="2400" b="1" dirty="0"/>
              <a:t>flexibility</a:t>
            </a:r>
            <a:r>
              <a:rPr lang="en-US" sz="2400" dirty="0"/>
              <a:t> compared with meiosis counting</a:t>
            </a:r>
          </a:p>
          <a:p>
            <a:pPr algn="just"/>
            <a:r>
              <a:rPr lang="en-US" sz="2400" b="1" dirty="0"/>
              <a:t>produces a Bayes factor, which can be integrated with other lines of evidence </a:t>
            </a:r>
            <a:r>
              <a:rPr lang="en-US" sz="2400" dirty="0"/>
              <a:t>within a quantitative multifactorial likelihood variant classification scheme</a:t>
            </a:r>
          </a:p>
          <a:p>
            <a:pPr algn="just"/>
            <a:r>
              <a:rPr lang="en-US" sz="2400" dirty="0"/>
              <a:t>BUT requires parameters that may </a:t>
            </a:r>
            <a:r>
              <a:rPr lang="en-US" sz="2400" b="1" dirty="0"/>
              <a:t>only be accessible for well-studied genes</a:t>
            </a:r>
          </a:p>
        </p:txBody>
      </p:sp>
    </p:spTree>
    <p:extLst>
      <p:ext uri="{BB962C8B-B14F-4D97-AF65-F5344CB8AC3E}">
        <p14:creationId xmlns:p14="http://schemas.microsoft.com/office/powerpoint/2010/main" val="33015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/>
              <a:t>Explored models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0" y="1447800"/>
            <a:ext cx="2286000" cy="1981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dirty="0"/>
              <a:t>Age-dependent cancer incidence rate in the general population was obtained from the Cancer Incidence in Five </a:t>
            </a:r>
            <a:r>
              <a:rPr lang="en-GB" sz="1400" dirty="0"/>
              <a:t>Continents</a:t>
            </a:r>
          </a:p>
          <a:p>
            <a:pPr marL="0" indent="0" algn="just">
              <a:buNone/>
            </a:pPr>
            <a:r>
              <a:rPr lang="en-GB" sz="1400" dirty="0"/>
              <a:t> </a:t>
            </a:r>
            <a:r>
              <a:rPr lang="fr-FR" sz="1400" dirty="0">
                <a:hlinkClick r:id="rId2"/>
              </a:rPr>
              <a:t>http://iarc.fr/en/publications/pdfs-online/epi/sp164/</a:t>
            </a:r>
            <a:r>
              <a:rPr lang="fr-FR" sz="1400" dirty="0"/>
              <a:t> </a:t>
            </a:r>
            <a:endParaRPr lang="en-GB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438900" y="3978117"/>
            <a:ext cx="2971800" cy="1469813"/>
            <a:chOff x="4854858" y="5029200"/>
            <a:chExt cx="3222342" cy="146981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858" y="5029200"/>
              <a:ext cx="2750821" cy="145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230268" y="6341852"/>
              <a:ext cx="1846932" cy="157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03D183-D792-A928-4A75-43CAFB6DE63F}"/>
              </a:ext>
            </a:extLst>
          </p:cNvPr>
          <p:cNvSpPr txBox="1">
            <a:spLocks/>
          </p:cNvSpPr>
          <p:nvPr/>
        </p:nvSpPr>
        <p:spPr>
          <a:xfrm>
            <a:off x="163282" y="1600200"/>
            <a:ext cx="6139375" cy="4635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Incidence rate model</a:t>
            </a:r>
          </a:p>
          <a:p>
            <a:pPr lvl="1"/>
            <a:r>
              <a:rPr lang="en-GB" dirty="0"/>
              <a:t>Incidence in pathogenic variant carriers calculated as: incidence without a pathogenic variant X relative risk for the disease for each age group</a:t>
            </a:r>
          </a:p>
          <a:p>
            <a:r>
              <a:rPr lang="en-GB" b="1" dirty="0"/>
              <a:t>Cumulative rate model</a:t>
            </a:r>
          </a:p>
          <a:p>
            <a:pPr lvl="1"/>
            <a:r>
              <a:rPr lang="en-GB" dirty="0"/>
              <a:t>Based on probability of having any of diseases considered at any age before the last examination</a:t>
            </a:r>
          </a:p>
          <a:p>
            <a:r>
              <a:rPr lang="en-GB" b="1" dirty="0"/>
              <a:t>Survival penetrance model</a:t>
            </a:r>
          </a:p>
          <a:p>
            <a:pPr lvl="1"/>
            <a:r>
              <a:rPr lang="en-GB" dirty="0"/>
              <a:t>For affected individuals: probability of not developing any of the relevant diseases before age t X probability of developing the observed disease at age t</a:t>
            </a:r>
          </a:p>
        </p:txBody>
      </p:sp>
    </p:spTree>
    <p:extLst>
      <p:ext uri="{BB962C8B-B14F-4D97-AF65-F5344CB8AC3E}">
        <p14:creationId xmlns:p14="http://schemas.microsoft.com/office/powerpoint/2010/main" val="364690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0339"/>
            <a:ext cx="8650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89BB5C-417E-6EF0-8461-2FAE8AAA8221}"/>
              </a:ext>
            </a:extLst>
          </p:cNvPr>
          <p:cNvSpPr/>
          <p:nvPr/>
        </p:nvSpPr>
        <p:spPr>
          <a:xfrm>
            <a:off x="1905000" y="2819400"/>
            <a:ext cx="457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DF98C8-DF63-1417-3905-A6800600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723"/>
            <a:ext cx="8458200" cy="994172"/>
          </a:xfrm>
        </p:spPr>
        <p:txBody>
          <a:bodyPr>
            <a:noAutofit/>
          </a:bodyPr>
          <a:lstStyle/>
          <a:p>
            <a:r>
              <a:rPr lang="en-GB" sz="3000" b="1" dirty="0"/>
              <a:t>Model comparison for hypothetical </a:t>
            </a:r>
            <a:r>
              <a:rPr lang="en-GB" sz="3000" b="1" i="1" dirty="0"/>
              <a:t>BRCA1</a:t>
            </a:r>
            <a:r>
              <a:rPr lang="en-GB" sz="3000" b="1" dirty="0"/>
              <a:t> pedigree</a:t>
            </a:r>
          </a:p>
        </p:txBody>
      </p:sp>
    </p:spTree>
    <p:extLst>
      <p:ext uri="{BB962C8B-B14F-4D97-AF65-F5344CB8AC3E}">
        <p14:creationId xmlns:p14="http://schemas.microsoft.com/office/powerpoint/2010/main" val="68416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435" y="1342484"/>
            <a:ext cx="808995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/>
              <a:t>They set the relative risk to 1 for 80-90 age group, if model correct would expect: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GB" sz="1600" dirty="0"/>
              <a:t>Bayes factor not to be affected by cancer diagnosis in II-I in view of age (81)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GB" sz="1600" dirty="0"/>
              <a:t>Bayes factor to be lower if II-I has variant</a:t>
            </a:r>
            <a:r>
              <a:rPr lang="en-GB" sz="1600" b="1" dirty="0"/>
              <a:t>, because presence of the variant in unaffected older individuals is evidence against pathogenicity</a:t>
            </a:r>
            <a:r>
              <a:rPr lang="en-GB" sz="1600" dirty="0"/>
              <a:t>, </a:t>
            </a:r>
            <a:r>
              <a:rPr lang="en-GB" sz="1600" b="1" dirty="0"/>
              <a:t>while absence of the variant in unaffected individuals is complementary evidence that the variant </a:t>
            </a:r>
            <a:r>
              <a:rPr lang="en-GB" sz="1600" b="1" dirty="0" err="1"/>
              <a:t>cosegregates</a:t>
            </a:r>
            <a:r>
              <a:rPr lang="en-GB" sz="1600" b="1" dirty="0"/>
              <a:t> with the disease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124200"/>
            <a:ext cx="64007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F74BF9-4AC6-C8A0-C3B9-B3FABC1B2675}"/>
              </a:ext>
            </a:extLst>
          </p:cNvPr>
          <p:cNvSpPr txBox="1">
            <a:spLocks/>
          </p:cNvSpPr>
          <p:nvPr/>
        </p:nvSpPr>
        <p:spPr>
          <a:xfrm>
            <a:off x="457200" y="193723"/>
            <a:ext cx="84582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/>
              <a:t>Model comparison for hypothetical </a:t>
            </a:r>
            <a:r>
              <a:rPr lang="en-GB" sz="3000" b="1" i="1" dirty="0"/>
              <a:t>BRCA1</a:t>
            </a:r>
            <a:r>
              <a:rPr lang="en-GB" sz="3000" b="1" dirty="0"/>
              <a:t> pedigree</a:t>
            </a:r>
          </a:p>
        </p:txBody>
      </p:sp>
    </p:spTree>
    <p:extLst>
      <p:ext uri="{BB962C8B-B14F-4D97-AF65-F5344CB8AC3E}">
        <p14:creationId xmlns:p14="http://schemas.microsoft.com/office/powerpoint/2010/main" val="83399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57E092DB5D141BD4A6AFB9F661ED0" ma:contentTypeVersion="15" ma:contentTypeDescription="Create a new document." ma:contentTypeScope="" ma:versionID="5134fffdec92e421f9db111fe9837f55">
  <xsd:schema xmlns:xsd="http://www.w3.org/2001/XMLSchema" xmlns:xs="http://www.w3.org/2001/XMLSchema" xmlns:p="http://schemas.microsoft.com/office/2006/metadata/properties" xmlns:ns2="53fe7c3f-b21f-4a25-a13e-cc28e46afb3f" xmlns:ns3="13b5651f-c8a0-4049-80b6-cef4aa785035" targetNamespace="http://schemas.microsoft.com/office/2006/metadata/properties" ma:root="true" ma:fieldsID="edc9ae52cf0e6ce255a6febcb42c5bb1" ns2:_="" ns3:_="">
    <xsd:import namespace="53fe7c3f-b21f-4a25-a13e-cc28e46afb3f"/>
    <xsd:import namespace="13b5651f-c8a0-4049-80b6-cef4aa785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DateTaken" minOccurs="0"/>
                <xsd:element ref="ns2:MediaServiceOCR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e7c3f-b21f-4a25-a13e-cc28e46afb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d4fd8df-27a2-471a-8ee0-8381213365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5651f-c8a0-4049-80b6-cef4aa78503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6c9a108-0d9b-4b30-abb4-74dc3dab6ee1}" ma:internalName="TaxCatchAll" ma:showField="CatchAllData" ma:web="13b5651f-c8a0-4049-80b6-cef4aa785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A1AC47-251C-4870-827B-FD0A4E9BB274}"/>
</file>

<file path=customXml/itemProps2.xml><?xml version="1.0" encoding="utf-8"?>
<ds:datastoreItem xmlns:ds="http://schemas.openxmlformats.org/officeDocument/2006/customXml" ds:itemID="{D31BA703-CEF8-4709-9DD3-30F5AD6C4BCD}"/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1278</Words>
  <Application>Microsoft Office PowerPoint</Application>
  <PresentationFormat>On-screen Show (4:3)</PresentationFormat>
  <Paragraphs>139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COsegregation OnLine (COOL) -accurate Bayes factor co-segregation analysis</vt:lpstr>
      <vt:lpstr>Evolution of Segregation analysis</vt:lpstr>
      <vt:lpstr>Evolution of Segregation analysis</vt:lpstr>
      <vt:lpstr>ACMG/AMP case counting – limitations</vt:lpstr>
      <vt:lpstr>ACMG/AMP case counting – limitations</vt:lpstr>
      <vt:lpstr>Bayes-factor based approach</vt:lpstr>
      <vt:lpstr>Explored models</vt:lpstr>
      <vt:lpstr>Model comparison for hypothetical BRCA1 pedigree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Co-segregation and meiosis counting</dc:title>
  <dc:creator>Burghel George (R0A) Manchester University NHS FT</dc:creator>
  <cp:lastModifiedBy>Burghel George (R0A) Manchester University NHS FT</cp:lastModifiedBy>
  <cp:revision>22</cp:revision>
  <dcterms:created xsi:type="dcterms:W3CDTF">2006-08-16T00:00:00Z</dcterms:created>
  <dcterms:modified xsi:type="dcterms:W3CDTF">2024-02-09T09:47:46Z</dcterms:modified>
</cp:coreProperties>
</file>