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7" r:id="rId2"/>
    <p:sldId id="259" r:id="rId3"/>
    <p:sldId id="260" r:id="rId4"/>
    <p:sldId id="261" r:id="rId5"/>
    <p:sldId id="264" r:id="rId6"/>
    <p:sldId id="266" r:id="rId7"/>
    <p:sldId id="267" r:id="rId8"/>
    <p:sldId id="258" r:id="rId9"/>
    <p:sldId id="262" r:id="rId10"/>
    <p:sldId id="263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5B9"/>
    <a:srgbClr val="F2D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88478" autoAdjust="0"/>
  </p:normalViewPr>
  <p:slideViewPr>
    <p:cSldViewPr snapToGrid="0">
      <p:cViewPr varScale="1">
        <p:scale>
          <a:sx n="112" d="100"/>
          <a:sy n="112" d="100"/>
        </p:scale>
        <p:origin x="5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FBDE49-02BF-4D4C-8682-5FBBB45AE93B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4BCA7B39-3A65-4344-BA50-5063F9CE4787}">
      <dgm:prSet phldrT="[Text]"/>
      <dgm:spPr/>
      <dgm:t>
        <a:bodyPr/>
        <a:lstStyle/>
        <a:p>
          <a:r>
            <a:rPr lang="en-GB" dirty="0"/>
            <a:t>High level evidence for gene-disease association </a:t>
          </a:r>
        </a:p>
        <a:p>
          <a:r>
            <a:rPr lang="en-GB" dirty="0"/>
            <a:t>(Green genes)</a:t>
          </a:r>
        </a:p>
      </dgm:t>
    </dgm:pt>
    <dgm:pt modelId="{9A25452D-B5F4-4146-BB6B-E10F974F953A}" type="parTrans" cxnId="{969715C1-2886-497A-9D76-2D012C018561}">
      <dgm:prSet/>
      <dgm:spPr/>
      <dgm:t>
        <a:bodyPr/>
        <a:lstStyle/>
        <a:p>
          <a:endParaRPr lang="en-GB"/>
        </a:p>
      </dgm:t>
    </dgm:pt>
    <dgm:pt modelId="{CA2590B2-829C-4C4B-8E6A-2E94A9533128}" type="sibTrans" cxnId="{969715C1-2886-497A-9D76-2D012C018561}">
      <dgm:prSet/>
      <dgm:spPr/>
      <dgm:t>
        <a:bodyPr/>
        <a:lstStyle/>
        <a:p>
          <a:endParaRPr lang="en-GB"/>
        </a:p>
      </dgm:t>
    </dgm:pt>
    <dgm:pt modelId="{05DC854C-AD41-4934-9F23-F6EB7F5739D3}">
      <dgm:prSet phldrT="[Text]"/>
      <dgm:spPr/>
      <dgm:t>
        <a:bodyPr/>
        <a:lstStyle/>
        <a:p>
          <a:r>
            <a:rPr lang="en-GB" i="1" dirty="0"/>
            <a:t>DDX41</a:t>
          </a:r>
        </a:p>
      </dgm:t>
    </dgm:pt>
    <dgm:pt modelId="{02F6EB9B-7326-44F6-8298-E56D2CEC8C7D}" type="parTrans" cxnId="{83D0D6BC-A080-4554-B0B5-2C336907D5B0}">
      <dgm:prSet/>
      <dgm:spPr/>
      <dgm:t>
        <a:bodyPr/>
        <a:lstStyle/>
        <a:p>
          <a:endParaRPr lang="en-GB"/>
        </a:p>
      </dgm:t>
    </dgm:pt>
    <dgm:pt modelId="{A0DCAC75-0E20-4765-94C8-471C2E6F23FA}" type="sibTrans" cxnId="{83D0D6BC-A080-4554-B0B5-2C336907D5B0}">
      <dgm:prSet/>
      <dgm:spPr/>
      <dgm:t>
        <a:bodyPr/>
        <a:lstStyle/>
        <a:p>
          <a:endParaRPr lang="en-GB"/>
        </a:p>
      </dgm:t>
    </dgm:pt>
    <dgm:pt modelId="{7AAAC054-C219-4B51-889D-DE156C69A487}">
      <dgm:prSet phldrT="[Text]"/>
      <dgm:spPr>
        <a:solidFill>
          <a:srgbClr val="FFC000"/>
        </a:solidFill>
        <a:ln>
          <a:solidFill>
            <a:srgbClr val="F2D606"/>
          </a:solidFill>
        </a:ln>
      </dgm:spPr>
      <dgm:t>
        <a:bodyPr/>
        <a:lstStyle/>
        <a:p>
          <a:r>
            <a:rPr lang="en-GB" dirty="0"/>
            <a:t>Moderate level evidence for gene-disease association</a:t>
          </a:r>
        </a:p>
        <a:p>
          <a:r>
            <a:rPr lang="en-GB" dirty="0"/>
            <a:t>(Amber genes)</a:t>
          </a:r>
        </a:p>
      </dgm:t>
    </dgm:pt>
    <dgm:pt modelId="{AFEC1D88-1C64-44D4-BE0B-62FA4C2D6AE6}" type="parTrans" cxnId="{4CB71AA9-E4BD-4237-B2E2-92A9449551A4}">
      <dgm:prSet/>
      <dgm:spPr/>
      <dgm:t>
        <a:bodyPr/>
        <a:lstStyle/>
        <a:p>
          <a:endParaRPr lang="en-GB"/>
        </a:p>
      </dgm:t>
    </dgm:pt>
    <dgm:pt modelId="{2BACE5D5-4BC6-4D97-BC6C-0C770F3F6377}" type="sibTrans" cxnId="{4CB71AA9-E4BD-4237-B2E2-92A9449551A4}">
      <dgm:prSet/>
      <dgm:spPr/>
      <dgm:t>
        <a:bodyPr/>
        <a:lstStyle/>
        <a:p>
          <a:endParaRPr lang="en-GB"/>
        </a:p>
      </dgm:t>
    </dgm:pt>
    <dgm:pt modelId="{36ED21B7-A784-44C3-937F-5512E38F4EC1}">
      <dgm:prSet phldrT="[Text]"/>
      <dgm:spPr/>
      <dgm:t>
        <a:bodyPr/>
        <a:lstStyle/>
        <a:p>
          <a:r>
            <a:rPr lang="en-GB" dirty="0"/>
            <a:t>Others?</a:t>
          </a:r>
        </a:p>
      </dgm:t>
    </dgm:pt>
    <dgm:pt modelId="{97195F2D-6FEC-4B64-9ED4-1F1C41D0FCBD}" type="parTrans" cxnId="{FF97514A-2092-4308-9CD6-A6682942F89F}">
      <dgm:prSet/>
      <dgm:spPr/>
      <dgm:t>
        <a:bodyPr/>
        <a:lstStyle/>
        <a:p>
          <a:endParaRPr lang="en-GB"/>
        </a:p>
      </dgm:t>
    </dgm:pt>
    <dgm:pt modelId="{F17491AA-74F4-4346-A0F7-82A8733DEA05}" type="sibTrans" cxnId="{FF97514A-2092-4308-9CD6-A6682942F89F}">
      <dgm:prSet/>
      <dgm:spPr/>
      <dgm:t>
        <a:bodyPr/>
        <a:lstStyle/>
        <a:p>
          <a:endParaRPr lang="en-GB"/>
        </a:p>
      </dgm:t>
    </dgm:pt>
    <dgm:pt modelId="{3AE3F998-8B7A-4405-9FA3-8D2502C22D99}">
      <dgm:prSet phldrT="[Text]"/>
      <dgm:spPr/>
      <dgm:t>
        <a:bodyPr/>
        <a:lstStyle/>
        <a:p>
          <a:r>
            <a:rPr lang="en-GB" i="1" dirty="0"/>
            <a:t>MDB4</a:t>
          </a:r>
        </a:p>
      </dgm:t>
    </dgm:pt>
    <dgm:pt modelId="{F29EEB43-757C-4F4C-B173-8A702E69CFB9}" type="parTrans" cxnId="{FEB0FBCB-B7F3-47E0-B21D-95AFA27EF0D5}">
      <dgm:prSet/>
      <dgm:spPr/>
      <dgm:t>
        <a:bodyPr/>
        <a:lstStyle/>
        <a:p>
          <a:endParaRPr lang="en-GB"/>
        </a:p>
      </dgm:t>
    </dgm:pt>
    <dgm:pt modelId="{40A312F6-105F-4D9B-BF1D-8C794ACCE472}" type="sibTrans" cxnId="{FEB0FBCB-B7F3-47E0-B21D-95AFA27EF0D5}">
      <dgm:prSet/>
      <dgm:spPr/>
      <dgm:t>
        <a:bodyPr/>
        <a:lstStyle/>
        <a:p>
          <a:endParaRPr lang="en-GB"/>
        </a:p>
      </dgm:t>
    </dgm:pt>
    <dgm:pt modelId="{E92974B7-F5D9-4CCD-9D39-50F70FD521BC}">
      <dgm:prSet phldrT="[Text]"/>
      <dgm:spPr/>
      <dgm:t>
        <a:bodyPr/>
        <a:lstStyle/>
        <a:p>
          <a:r>
            <a:rPr lang="en-GB" i="1" dirty="0"/>
            <a:t>ETV6</a:t>
          </a:r>
        </a:p>
      </dgm:t>
    </dgm:pt>
    <dgm:pt modelId="{ED0E8603-AB9E-453C-95EC-CA5A3390ABAD}" type="parTrans" cxnId="{85B52F86-3BDE-47E5-9C56-3E6414DCF7D7}">
      <dgm:prSet/>
      <dgm:spPr/>
      <dgm:t>
        <a:bodyPr/>
        <a:lstStyle/>
        <a:p>
          <a:endParaRPr lang="en-GB"/>
        </a:p>
      </dgm:t>
    </dgm:pt>
    <dgm:pt modelId="{E43C71C1-9B0A-4C50-9951-BDBF951C64A6}" type="sibTrans" cxnId="{85B52F86-3BDE-47E5-9C56-3E6414DCF7D7}">
      <dgm:prSet/>
      <dgm:spPr/>
      <dgm:t>
        <a:bodyPr/>
        <a:lstStyle/>
        <a:p>
          <a:endParaRPr lang="en-GB"/>
        </a:p>
      </dgm:t>
    </dgm:pt>
    <dgm:pt modelId="{19D4F95F-F131-4A60-937F-42BFD27F4808}">
      <dgm:prSet phldrT="[Text]"/>
      <dgm:spPr/>
      <dgm:t>
        <a:bodyPr/>
        <a:lstStyle/>
        <a:p>
          <a:r>
            <a:rPr lang="en-GB" i="1" dirty="0"/>
            <a:t>ANKRD26</a:t>
          </a:r>
        </a:p>
      </dgm:t>
    </dgm:pt>
    <dgm:pt modelId="{D00A9506-C90B-446A-BE8F-004492A84B02}" type="parTrans" cxnId="{BE302CD2-DA7B-4691-9BED-95DC3320745D}">
      <dgm:prSet/>
      <dgm:spPr/>
      <dgm:t>
        <a:bodyPr/>
        <a:lstStyle/>
        <a:p>
          <a:endParaRPr lang="en-GB"/>
        </a:p>
      </dgm:t>
    </dgm:pt>
    <dgm:pt modelId="{ED053380-FBA4-4E7F-953E-873ACD26E154}" type="sibTrans" cxnId="{BE302CD2-DA7B-4691-9BED-95DC3320745D}">
      <dgm:prSet/>
      <dgm:spPr/>
      <dgm:t>
        <a:bodyPr/>
        <a:lstStyle/>
        <a:p>
          <a:endParaRPr lang="en-GB"/>
        </a:p>
      </dgm:t>
    </dgm:pt>
    <dgm:pt modelId="{E2DE11EF-06B9-4B44-8CC9-8FA01124A0F5}">
      <dgm:prSet phldrT="[Text]"/>
      <dgm:spPr/>
      <dgm:t>
        <a:bodyPr/>
        <a:lstStyle/>
        <a:p>
          <a:r>
            <a:rPr lang="en-GB" i="1" dirty="0"/>
            <a:t>GATA2</a:t>
          </a:r>
        </a:p>
      </dgm:t>
    </dgm:pt>
    <dgm:pt modelId="{D1D58548-CA3E-495D-9494-FE513755EA6C}" type="parTrans" cxnId="{8A8DCE40-CB23-4834-9A2C-E6630492BB1E}">
      <dgm:prSet/>
      <dgm:spPr/>
      <dgm:t>
        <a:bodyPr/>
        <a:lstStyle/>
        <a:p>
          <a:endParaRPr lang="en-GB"/>
        </a:p>
      </dgm:t>
    </dgm:pt>
    <dgm:pt modelId="{D6FFB075-7647-4F1B-A34A-05CA66329C50}" type="sibTrans" cxnId="{8A8DCE40-CB23-4834-9A2C-E6630492BB1E}">
      <dgm:prSet/>
      <dgm:spPr/>
      <dgm:t>
        <a:bodyPr/>
        <a:lstStyle/>
        <a:p>
          <a:endParaRPr lang="en-GB"/>
        </a:p>
      </dgm:t>
    </dgm:pt>
    <dgm:pt modelId="{E665CFB3-479D-469C-8704-7F36662C9EDF}">
      <dgm:prSet phldrT="[Text]"/>
      <dgm:spPr/>
      <dgm:t>
        <a:bodyPr/>
        <a:lstStyle/>
        <a:p>
          <a:r>
            <a:rPr lang="en-GB" i="1" dirty="0"/>
            <a:t>CEBPA </a:t>
          </a:r>
        </a:p>
      </dgm:t>
    </dgm:pt>
    <dgm:pt modelId="{0B593327-0636-44CD-BE36-9EB0FA0C9E44}" type="parTrans" cxnId="{C7D856A9-6528-451E-AC77-6E557D3DA231}">
      <dgm:prSet/>
      <dgm:spPr/>
      <dgm:t>
        <a:bodyPr/>
        <a:lstStyle/>
        <a:p>
          <a:endParaRPr lang="en-GB"/>
        </a:p>
      </dgm:t>
    </dgm:pt>
    <dgm:pt modelId="{9FF8D992-17EB-4929-A6FA-21A4F2E50415}" type="sibTrans" cxnId="{C7D856A9-6528-451E-AC77-6E557D3DA231}">
      <dgm:prSet/>
      <dgm:spPr/>
      <dgm:t>
        <a:bodyPr/>
        <a:lstStyle/>
        <a:p>
          <a:endParaRPr lang="en-GB"/>
        </a:p>
      </dgm:t>
    </dgm:pt>
    <dgm:pt modelId="{04DC9E53-72AD-46D3-A666-471090B39FF8}">
      <dgm:prSet phldrT="[Text]"/>
      <dgm:spPr/>
      <dgm:t>
        <a:bodyPr/>
        <a:lstStyle/>
        <a:p>
          <a:r>
            <a:rPr lang="en-GB" i="1" dirty="0"/>
            <a:t>TERT</a:t>
          </a:r>
        </a:p>
      </dgm:t>
    </dgm:pt>
    <dgm:pt modelId="{88E5B410-F55D-4A9B-B974-152A0C1C42F6}" type="parTrans" cxnId="{43CA2979-CD45-4CC9-BDB1-42924135B039}">
      <dgm:prSet/>
      <dgm:spPr/>
      <dgm:t>
        <a:bodyPr/>
        <a:lstStyle/>
        <a:p>
          <a:endParaRPr lang="en-GB"/>
        </a:p>
      </dgm:t>
    </dgm:pt>
    <dgm:pt modelId="{976621AE-E30F-4CC3-B7EC-55C8A9B0B343}" type="sibTrans" cxnId="{43CA2979-CD45-4CC9-BDB1-42924135B039}">
      <dgm:prSet/>
      <dgm:spPr/>
      <dgm:t>
        <a:bodyPr/>
        <a:lstStyle/>
        <a:p>
          <a:endParaRPr lang="en-GB"/>
        </a:p>
      </dgm:t>
    </dgm:pt>
    <dgm:pt modelId="{51A6FB5B-8D0A-4C73-BF8F-158E5D866FED}">
      <dgm:prSet phldrT="[Text]"/>
      <dgm:spPr/>
      <dgm:t>
        <a:bodyPr/>
        <a:lstStyle/>
        <a:p>
          <a:r>
            <a:rPr lang="en-GB" i="1" dirty="0"/>
            <a:t>TERC</a:t>
          </a:r>
        </a:p>
      </dgm:t>
    </dgm:pt>
    <dgm:pt modelId="{D3173CD3-A9CC-47E4-AD86-7866FA9F3313}" type="parTrans" cxnId="{CB48A8DA-29F3-42AB-9B8D-835F0B5F83AE}">
      <dgm:prSet/>
      <dgm:spPr/>
      <dgm:t>
        <a:bodyPr/>
        <a:lstStyle/>
        <a:p>
          <a:endParaRPr lang="en-GB"/>
        </a:p>
      </dgm:t>
    </dgm:pt>
    <dgm:pt modelId="{07310A9E-9257-4020-8A75-AD08E19A696A}" type="sibTrans" cxnId="{CB48A8DA-29F3-42AB-9B8D-835F0B5F83AE}">
      <dgm:prSet/>
      <dgm:spPr/>
      <dgm:t>
        <a:bodyPr/>
        <a:lstStyle/>
        <a:p>
          <a:endParaRPr lang="en-GB"/>
        </a:p>
      </dgm:t>
    </dgm:pt>
    <dgm:pt modelId="{DDC09486-3906-4CE5-8CE1-CE921DB297C9}">
      <dgm:prSet phldrT="[Text]"/>
      <dgm:spPr/>
      <dgm:t>
        <a:bodyPr/>
        <a:lstStyle/>
        <a:p>
          <a:r>
            <a:rPr lang="en-GB" i="1" dirty="0"/>
            <a:t>TP53</a:t>
          </a:r>
        </a:p>
      </dgm:t>
    </dgm:pt>
    <dgm:pt modelId="{54366C3E-2EA4-4A8C-92EE-D60BB36C6FA9}" type="parTrans" cxnId="{3D1096E7-0BC1-4B43-84CF-5B6BEFEEA92C}">
      <dgm:prSet/>
      <dgm:spPr/>
      <dgm:t>
        <a:bodyPr/>
        <a:lstStyle/>
        <a:p>
          <a:endParaRPr lang="en-GB"/>
        </a:p>
      </dgm:t>
    </dgm:pt>
    <dgm:pt modelId="{F5ADA455-BE0E-42E0-A321-67A8EF9DFF08}" type="sibTrans" cxnId="{3D1096E7-0BC1-4B43-84CF-5B6BEFEEA92C}">
      <dgm:prSet/>
      <dgm:spPr/>
      <dgm:t>
        <a:bodyPr/>
        <a:lstStyle/>
        <a:p>
          <a:endParaRPr lang="en-GB"/>
        </a:p>
      </dgm:t>
    </dgm:pt>
    <dgm:pt modelId="{7A45EE3D-0C83-4670-82AE-07717CDDF5DD}">
      <dgm:prSet phldrT="[Text]"/>
      <dgm:spPr/>
      <dgm:t>
        <a:bodyPr/>
        <a:lstStyle/>
        <a:p>
          <a:r>
            <a:rPr lang="en-GB" i="1" dirty="0"/>
            <a:t>RUNX1</a:t>
          </a:r>
        </a:p>
      </dgm:t>
    </dgm:pt>
    <dgm:pt modelId="{F0D55E00-6EC7-4541-8502-701D4FC46489}" type="parTrans" cxnId="{C8CC8249-9C23-49AD-AD4B-11E6DA6F94F6}">
      <dgm:prSet/>
      <dgm:spPr/>
      <dgm:t>
        <a:bodyPr/>
        <a:lstStyle/>
        <a:p>
          <a:endParaRPr lang="en-GB"/>
        </a:p>
      </dgm:t>
    </dgm:pt>
    <dgm:pt modelId="{C97AD260-5F86-4A14-9AB5-39678CA3CDAF}" type="sibTrans" cxnId="{C8CC8249-9C23-49AD-AD4B-11E6DA6F94F6}">
      <dgm:prSet/>
      <dgm:spPr/>
      <dgm:t>
        <a:bodyPr/>
        <a:lstStyle/>
        <a:p>
          <a:endParaRPr lang="en-GB"/>
        </a:p>
      </dgm:t>
    </dgm:pt>
    <dgm:pt modelId="{AF25CFDD-A952-451F-919D-36F2CE647C49}">
      <dgm:prSet phldrT="[Text]"/>
      <dgm:spPr>
        <a:solidFill>
          <a:srgbClr val="FDF5B9">
            <a:alpha val="89804"/>
          </a:srgbClr>
        </a:solidFill>
        <a:ln>
          <a:solidFill>
            <a:srgbClr val="FDF5B9">
              <a:alpha val="90000"/>
            </a:srgbClr>
          </a:solidFill>
        </a:ln>
      </dgm:spPr>
      <dgm:t>
        <a:bodyPr/>
        <a:lstStyle/>
        <a:p>
          <a:r>
            <a:rPr lang="en-GB" i="1" dirty="0"/>
            <a:t>ACD</a:t>
          </a:r>
        </a:p>
      </dgm:t>
    </dgm:pt>
    <dgm:pt modelId="{9A742258-2652-4051-81E6-5759DD141794}" type="parTrans" cxnId="{657CD8AC-3559-4EF2-9F46-C0CDFE16F0DB}">
      <dgm:prSet/>
      <dgm:spPr/>
      <dgm:t>
        <a:bodyPr/>
        <a:lstStyle/>
        <a:p>
          <a:endParaRPr lang="en-GB"/>
        </a:p>
      </dgm:t>
    </dgm:pt>
    <dgm:pt modelId="{92CCF89B-F38E-4DAB-9A07-E58211AFCC67}" type="sibTrans" cxnId="{657CD8AC-3559-4EF2-9F46-C0CDFE16F0DB}">
      <dgm:prSet/>
      <dgm:spPr/>
      <dgm:t>
        <a:bodyPr/>
        <a:lstStyle/>
        <a:p>
          <a:endParaRPr lang="en-GB"/>
        </a:p>
      </dgm:t>
    </dgm:pt>
    <dgm:pt modelId="{D8BE457E-62A5-49CA-B8DE-A559D4144126}">
      <dgm:prSet phldrT="[Text]"/>
      <dgm:spPr>
        <a:solidFill>
          <a:srgbClr val="FDF5B9">
            <a:alpha val="89804"/>
          </a:srgbClr>
        </a:solidFill>
        <a:ln>
          <a:solidFill>
            <a:srgbClr val="FDF5B9">
              <a:alpha val="90000"/>
            </a:srgbClr>
          </a:solidFill>
        </a:ln>
      </dgm:spPr>
      <dgm:t>
        <a:bodyPr/>
        <a:lstStyle/>
        <a:p>
          <a:r>
            <a:rPr lang="en-GB" i="1" dirty="0"/>
            <a:t>RTEL1</a:t>
          </a:r>
        </a:p>
      </dgm:t>
    </dgm:pt>
    <dgm:pt modelId="{0B5025E7-155B-4EFB-97E9-4ED9E4CC4239}" type="parTrans" cxnId="{C5C0B0E5-6DB1-423A-B136-A4ABFB14900A}">
      <dgm:prSet/>
      <dgm:spPr/>
      <dgm:t>
        <a:bodyPr/>
        <a:lstStyle/>
        <a:p>
          <a:endParaRPr lang="en-GB"/>
        </a:p>
      </dgm:t>
    </dgm:pt>
    <dgm:pt modelId="{1C768D23-B5DF-4CFE-A8D2-D610F0408889}" type="sibTrans" cxnId="{C5C0B0E5-6DB1-423A-B136-A4ABFB14900A}">
      <dgm:prSet/>
      <dgm:spPr/>
      <dgm:t>
        <a:bodyPr/>
        <a:lstStyle/>
        <a:p>
          <a:endParaRPr lang="en-GB"/>
        </a:p>
      </dgm:t>
    </dgm:pt>
    <dgm:pt modelId="{49253DB9-7527-4629-B7AF-2998276DE9F3}">
      <dgm:prSet phldrT="[Text]"/>
      <dgm:spPr>
        <a:solidFill>
          <a:srgbClr val="FDF5B9">
            <a:alpha val="89804"/>
          </a:srgbClr>
        </a:solidFill>
        <a:ln>
          <a:solidFill>
            <a:srgbClr val="FDF5B9">
              <a:alpha val="90000"/>
            </a:srgbClr>
          </a:solidFill>
        </a:ln>
      </dgm:spPr>
      <dgm:t>
        <a:bodyPr/>
        <a:lstStyle/>
        <a:p>
          <a:r>
            <a:rPr lang="en-GB" i="1" dirty="0"/>
            <a:t>SRP72</a:t>
          </a:r>
        </a:p>
      </dgm:t>
    </dgm:pt>
    <dgm:pt modelId="{863D4D39-3D5C-421C-8537-F582DA4F9864}" type="parTrans" cxnId="{D40984A8-569A-414C-B7A0-04CA90ACEB73}">
      <dgm:prSet/>
      <dgm:spPr/>
      <dgm:t>
        <a:bodyPr/>
        <a:lstStyle/>
        <a:p>
          <a:endParaRPr lang="en-GB"/>
        </a:p>
      </dgm:t>
    </dgm:pt>
    <dgm:pt modelId="{5C524570-21D3-4025-BC39-09BCD93F8990}" type="sibTrans" cxnId="{D40984A8-569A-414C-B7A0-04CA90ACEB73}">
      <dgm:prSet/>
      <dgm:spPr/>
      <dgm:t>
        <a:bodyPr/>
        <a:lstStyle/>
        <a:p>
          <a:endParaRPr lang="en-GB"/>
        </a:p>
      </dgm:t>
    </dgm:pt>
    <dgm:pt modelId="{1C5B7547-E021-42B6-8EA6-85C24E5E03CC}">
      <dgm:prSet phldrT="[Text]"/>
      <dgm:spPr/>
      <dgm:t>
        <a:bodyPr/>
        <a:lstStyle/>
        <a:p>
          <a:r>
            <a:rPr lang="en-GB" i="1" dirty="0"/>
            <a:t>SBDS</a:t>
          </a:r>
        </a:p>
      </dgm:t>
    </dgm:pt>
    <dgm:pt modelId="{F492AE09-E625-4EDC-8E6C-660703D1EA9E}" type="parTrans" cxnId="{2B97E085-697B-4A28-BBDD-32D8931C97BB}">
      <dgm:prSet/>
      <dgm:spPr/>
      <dgm:t>
        <a:bodyPr/>
        <a:lstStyle/>
        <a:p>
          <a:endParaRPr lang="en-GB"/>
        </a:p>
      </dgm:t>
    </dgm:pt>
    <dgm:pt modelId="{4757FDD9-4FBA-4227-A9E0-140A8C2E7F8C}" type="sibTrans" cxnId="{2B97E085-697B-4A28-BBDD-32D8931C97BB}">
      <dgm:prSet/>
      <dgm:spPr/>
      <dgm:t>
        <a:bodyPr/>
        <a:lstStyle/>
        <a:p>
          <a:endParaRPr lang="en-GB"/>
        </a:p>
      </dgm:t>
    </dgm:pt>
    <dgm:pt modelId="{2AFA50EE-B4DA-4060-86DE-5E7505B4AC4C}">
      <dgm:prSet phldrT="[Text]"/>
      <dgm:spPr/>
      <dgm:t>
        <a:bodyPr/>
        <a:lstStyle/>
        <a:p>
          <a:r>
            <a:rPr lang="en-GB" i="1" dirty="0"/>
            <a:t>WAS</a:t>
          </a:r>
        </a:p>
      </dgm:t>
    </dgm:pt>
    <dgm:pt modelId="{627895CB-8117-4036-B160-06B988C86BBD}" type="parTrans" cxnId="{C0F2F3A6-50A7-48EA-9F03-6E7A84F5140E}">
      <dgm:prSet/>
      <dgm:spPr/>
      <dgm:t>
        <a:bodyPr/>
        <a:lstStyle/>
        <a:p>
          <a:endParaRPr lang="en-GB"/>
        </a:p>
      </dgm:t>
    </dgm:pt>
    <dgm:pt modelId="{00F03CD2-0E5C-4DA0-A43C-AECBB9D3F4C2}" type="sibTrans" cxnId="{C0F2F3A6-50A7-48EA-9F03-6E7A84F5140E}">
      <dgm:prSet/>
      <dgm:spPr/>
      <dgm:t>
        <a:bodyPr/>
        <a:lstStyle/>
        <a:p>
          <a:endParaRPr lang="en-GB"/>
        </a:p>
      </dgm:t>
    </dgm:pt>
    <dgm:pt modelId="{365E87EC-961A-41FE-A2A4-AFF7521B885D}">
      <dgm:prSet phldrT="[Text]"/>
      <dgm:spPr/>
      <dgm:t>
        <a:bodyPr/>
        <a:lstStyle/>
        <a:p>
          <a:r>
            <a:rPr lang="en-GB" i="1" dirty="0"/>
            <a:t>MECOM</a:t>
          </a:r>
        </a:p>
      </dgm:t>
    </dgm:pt>
    <dgm:pt modelId="{A2D3AC5F-BF67-47E7-847C-DA4680CBF9E4}" type="parTrans" cxnId="{5D55FD56-910D-4B38-AC8B-53A8B5B44706}">
      <dgm:prSet/>
      <dgm:spPr/>
      <dgm:t>
        <a:bodyPr/>
        <a:lstStyle/>
        <a:p>
          <a:endParaRPr lang="en-GB"/>
        </a:p>
      </dgm:t>
    </dgm:pt>
    <dgm:pt modelId="{9D0B256D-B7AD-427A-AED3-1CF0932D6528}" type="sibTrans" cxnId="{5D55FD56-910D-4B38-AC8B-53A8B5B44706}">
      <dgm:prSet/>
      <dgm:spPr/>
      <dgm:t>
        <a:bodyPr/>
        <a:lstStyle/>
        <a:p>
          <a:endParaRPr lang="en-GB"/>
        </a:p>
      </dgm:t>
    </dgm:pt>
    <dgm:pt modelId="{60C2BB6B-52E5-4F4D-98D8-DA223402CD58}">
      <dgm:prSet phldrT="[Text]"/>
      <dgm:spPr/>
      <dgm:t>
        <a:bodyPr/>
        <a:lstStyle/>
        <a:p>
          <a:r>
            <a:rPr lang="en-GB" i="1" dirty="0"/>
            <a:t>ERCC6L2</a:t>
          </a:r>
        </a:p>
      </dgm:t>
    </dgm:pt>
    <dgm:pt modelId="{31B7D2E8-B947-4844-8008-FDA74210EEA9}" type="parTrans" cxnId="{1785A796-0330-460D-BD23-562956496179}">
      <dgm:prSet/>
      <dgm:spPr/>
      <dgm:t>
        <a:bodyPr/>
        <a:lstStyle/>
        <a:p>
          <a:endParaRPr lang="en-GB"/>
        </a:p>
      </dgm:t>
    </dgm:pt>
    <dgm:pt modelId="{454CC77F-1101-4628-BD91-D03CAC168133}" type="sibTrans" cxnId="{1785A796-0330-460D-BD23-562956496179}">
      <dgm:prSet/>
      <dgm:spPr/>
      <dgm:t>
        <a:bodyPr/>
        <a:lstStyle/>
        <a:p>
          <a:endParaRPr lang="en-GB"/>
        </a:p>
      </dgm:t>
    </dgm:pt>
    <dgm:pt modelId="{013EB3B0-79FF-47CB-AE23-75BC16D2CB8C}">
      <dgm:prSet phldrT="[Text]"/>
      <dgm:spPr/>
      <dgm:t>
        <a:bodyPr/>
        <a:lstStyle/>
        <a:p>
          <a:r>
            <a:rPr lang="en-GB" i="0" dirty="0" err="1"/>
            <a:t>FANCx</a:t>
          </a:r>
          <a:r>
            <a:rPr lang="en-GB" i="0" dirty="0"/>
            <a:t> genes </a:t>
          </a:r>
        </a:p>
      </dgm:t>
    </dgm:pt>
    <dgm:pt modelId="{A9782908-EB5D-485A-A5CF-0692941BFE8E}" type="parTrans" cxnId="{FF744CBF-4285-4C7E-973F-EAC42EBB5F56}">
      <dgm:prSet/>
      <dgm:spPr/>
      <dgm:t>
        <a:bodyPr/>
        <a:lstStyle/>
        <a:p>
          <a:endParaRPr lang="en-GB"/>
        </a:p>
      </dgm:t>
    </dgm:pt>
    <dgm:pt modelId="{524814A2-415A-4246-B47E-D2CC7DCAFAFB}" type="sibTrans" cxnId="{FF744CBF-4285-4C7E-973F-EAC42EBB5F56}">
      <dgm:prSet/>
      <dgm:spPr/>
      <dgm:t>
        <a:bodyPr/>
        <a:lstStyle/>
        <a:p>
          <a:endParaRPr lang="en-GB"/>
        </a:p>
      </dgm:t>
    </dgm:pt>
    <dgm:pt modelId="{11F7FF7F-FF29-48C3-9308-399644556E84}">
      <dgm:prSet phldrT="[Text]"/>
      <dgm:spPr/>
      <dgm:t>
        <a:bodyPr/>
        <a:lstStyle/>
        <a:p>
          <a:r>
            <a:rPr lang="en-GB" i="1" dirty="0"/>
            <a:t>ATGB2</a:t>
          </a:r>
        </a:p>
      </dgm:t>
    </dgm:pt>
    <dgm:pt modelId="{E2C70331-8C02-4559-96E0-8592A5603B23}" type="parTrans" cxnId="{C59D9247-F618-4CF9-9B67-15225FAFFB66}">
      <dgm:prSet/>
      <dgm:spPr/>
      <dgm:t>
        <a:bodyPr/>
        <a:lstStyle/>
        <a:p>
          <a:endParaRPr lang="en-GB"/>
        </a:p>
      </dgm:t>
    </dgm:pt>
    <dgm:pt modelId="{9B8BCBAD-0644-4A6B-ACC8-3C36F2CB8C3C}" type="sibTrans" cxnId="{C59D9247-F618-4CF9-9B67-15225FAFFB66}">
      <dgm:prSet/>
      <dgm:spPr/>
      <dgm:t>
        <a:bodyPr/>
        <a:lstStyle/>
        <a:p>
          <a:endParaRPr lang="en-GB"/>
        </a:p>
      </dgm:t>
    </dgm:pt>
    <dgm:pt modelId="{4CDCDA98-4FC9-4081-A247-E96F42CF89DC}">
      <dgm:prSet phldrT="[Text]"/>
      <dgm:spPr/>
      <dgm:t>
        <a:bodyPr/>
        <a:lstStyle/>
        <a:p>
          <a:r>
            <a:rPr lang="en-GB" i="1" dirty="0"/>
            <a:t>SAMDL9</a:t>
          </a:r>
        </a:p>
      </dgm:t>
    </dgm:pt>
    <dgm:pt modelId="{72466EE8-B61C-4696-A5C7-FDF126ECCDCA}" type="parTrans" cxnId="{C068BB78-F65B-497E-831C-FDDD880C36F9}">
      <dgm:prSet/>
      <dgm:spPr/>
      <dgm:t>
        <a:bodyPr/>
        <a:lstStyle/>
        <a:p>
          <a:endParaRPr lang="en-GB"/>
        </a:p>
      </dgm:t>
    </dgm:pt>
    <dgm:pt modelId="{556B85C8-CD1B-490C-8785-EEB080F70F26}" type="sibTrans" cxnId="{C068BB78-F65B-497E-831C-FDDD880C36F9}">
      <dgm:prSet/>
      <dgm:spPr/>
      <dgm:t>
        <a:bodyPr/>
        <a:lstStyle/>
        <a:p>
          <a:endParaRPr lang="en-GB"/>
        </a:p>
      </dgm:t>
    </dgm:pt>
    <dgm:pt modelId="{6618B82D-10EC-47EC-A06E-B5B0AEE3A9AA}">
      <dgm:prSet phldrT="[Text]"/>
      <dgm:spPr>
        <a:solidFill>
          <a:srgbClr val="FDF5B9">
            <a:alpha val="89804"/>
          </a:srgbClr>
        </a:solidFill>
        <a:ln>
          <a:solidFill>
            <a:srgbClr val="FDF5B9">
              <a:alpha val="90000"/>
            </a:srgbClr>
          </a:solidFill>
        </a:ln>
      </dgm:spPr>
      <dgm:t>
        <a:bodyPr/>
        <a:lstStyle/>
        <a:p>
          <a:r>
            <a:rPr lang="en-GB" i="1" dirty="0"/>
            <a:t>CHEK2</a:t>
          </a:r>
        </a:p>
      </dgm:t>
    </dgm:pt>
    <dgm:pt modelId="{616164A8-F7E1-4709-A2FA-D265BBED3895}" type="parTrans" cxnId="{9662435E-D3EF-43A5-AF9B-D702495B0519}">
      <dgm:prSet/>
      <dgm:spPr/>
      <dgm:t>
        <a:bodyPr/>
        <a:lstStyle/>
        <a:p>
          <a:endParaRPr lang="en-GB"/>
        </a:p>
      </dgm:t>
    </dgm:pt>
    <dgm:pt modelId="{662CDC7D-272D-4BD2-AE43-3B0CAB8D5045}" type="sibTrans" cxnId="{9662435E-D3EF-43A5-AF9B-D702495B0519}">
      <dgm:prSet/>
      <dgm:spPr/>
      <dgm:t>
        <a:bodyPr/>
        <a:lstStyle/>
        <a:p>
          <a:endParaRPr lang="en-GB"/>
        </a:p>
      </dgm:t>
    </dgm:pt>
    <dgm:pt modelId="{671DE524-74EE-430E-8016-D5AED66D31CB}">
      <dgm:prSet phldrT="[Text]"/>
      <dgm:spPr>
        <a:solidFill>
          <a:srgbClr val="FDF5B9">
            <a:alpha val="89804"/>
          </a:srgbClr>
        </a:solidFill>
        <a:ln>
          <a:solidFill>
            <a:srgbClr val="FDF5B9">
              <a:alpha val="90000"/>
            </a:srgbClr>
          </a:solidFill>
        </a:ln>
      </dgm:spPr>
      <dgm:t>
        <a:bodyPr/>
        <a:lstStyle/>
        <a:p>
          <a:r>
            <a:rPr lang="en-GB" i="1" dirty="0"/>
            <a:t>SAMD9</a:t>
          </a:r>
        </a:p>
      </dgm:t>
    </dgm:pt>
    <dgm:pt modelId="{305C01B8-253F-4231-8089-07637D77863A}" type="parTrans" cxnId="{404BAF44-4776-4027-902F-B6B7210B0F69}">
      <dgm:prSet/>
      <dgm:spPr/>
      <dgm:t>
        <a:bodyPr/>
        <a:lstStyle/>
        <a:p>
          <a:endParaRPr lang="en-GB"/>
        </a:p>
      </dgm:t>
    </dgm:pt>
    <dgm:pt modelId="{9A40C5ED-8DB4-44A7-91D5-0D69DCACF83A}" type="sibTrans" cxnId="{404BAF44-4776-4027-902F-B6B7210B0F69}">
      <dgm:prSet/>
      <dgm:spPr/>
      <dgm:t>
        <a:bodyPr/>
        <a:lstStyle/>
        <a:p>
          <a:endParaRPr lang="en-GB"/>
        </a:p>
      </dgm:t>
    </dgm:pt>
    <dgm:pt modelId="{0A13DA2E-F34D-41E8-8408-F3B57F47BCB3}" type="pres">
      <dgm:prSet presAssocID="{13FBDE49-02BF-4D4C-8682-5FBBB45AE93B}" presName="Name0" presStyleCnt="0">
        <dgm:presLayoutVars>
          <dgm:dir/>
          <dgm:animLvl val="lvl"/>
          <dgm:resizeHandles val="exact"/>
        </dgm:presLayoutVars>
      </dgm:prSet>
      <dgm:spPr/>
    </dgm:pt>
    <dgm:pt modelId="{9072C35F-55A2-4E82-98FF-67469AF2772A}" type="pres">
      <dgm:prSet presAssocID="{4BCA7B39-3A65-4344-BA50-5063F9CE4787}" presName="composite" presStyleCnt="0"/>
      <dgm:spPr/>
    </dgm:pt>
    <dgm:pt modelId="{E8DEFB93-3DFC-42F1-8060-53CD07BCB8B2}" type="pres">
      <dgm:prSet presAssocID="{4BCA7B39-3A65-4344-BA50-5063F9CE478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B8C4FD0-D14D-438B-85D6-FFF018B909DC}" type="pres">
      <dgm:prSet presAssocID="{4BCA7B39-3A65-4344-BA50-5063F9CE4787}" presName="desTx" presStyleLbl="alignAccFollowNode1" presStyleIdx="0" presStyleCnt="3">
        <dgm:presLayoutVars>
          <dgm:bulletEnabled val="1"/>
        </dgm:presLayoutVars>
      </dgm:prSet>
      <dgm:spPr/>
    </dgm:pt>
    <dgm:pt modelId="{4B754415-D835-4ADC-A2CF-B5E1FCB9A1AF}" type="pres">
      <dgm:prSet presAssocID="{CA2590B2-829C-4C4B-8E6A-2E94A9533128}" presName="space" presStyleCnt="0"/>
      <dgm:spPr/>
    </dgm:pt>
    <dgm:pt modelId="{B42D106C-E073-46C0-85A8-431C93229C12}" type="pres">
      <dgm:prSet presAssocID="{7AAAC054-C219-4B51-889D-DE156C69A487}" presName="composite" presStyleCnt="0"/>
      <dgm:spPr/>
    </dgm:pt>
    <dgm:pt modelId="{D6D6AB2B-C586-4BD7-B12C-42F66B2031DD}" type="pres">
      <dgm:prSet presAssocID="{7AAAC054-C219-4B51-889D-DE156C69A48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C4F7117-1088-4A4A-8E4C-150784FAF0FF}" type="pres">
      <dgm:prSet presAssocID="{7AAAC054-C219-4B51-889D-DE156C69A487}" presName="desTx" presStyleLbl="alignAccFollowNode1" presStyleIdx="1" presStyleCnt="3">
        <dgm:presLayoutVars>
          <dgm:bulletEnabled val="1"/>
        </dgm:presLayoutVars>
      </dgm:prSet>
      <dgm:spPr/>
    </dgm:pt>
    <dgm:pt modelId="{08CF6504-AFC1-4259-9152-038A605C99ED}" type="pres">
      <dgm:prSet presAssocID="{2BACE5D5-4BC6-4D97-BC6C-0C770F3F6377}" presName="space" presStyleCnt="0"/>
      <dgm:spPr/>
    </dgm:pt>
    <dgm:pt modelId="{4242520B-E5CC-450A-957C-1E56A8571B61}" type="pres">
      <dgm:prSet presAssocID="{36ED21B7-A784-44C3-937F-5512E38F4EC1}" presName="composite" presStyleCnt="0"/>
      <dgm:spPr/>
    </dgm:pt>
    <dgm:pt modelId="{0E3190E1-61B4-44D2-8C2B-C374A17E5935}" type="pres">
      <dgm:prSet presAssocID="{36ED21B7-A784-44C3-937F-5512E38F4EC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5B0FA36-8D5C-405C-A9C7-F4309847A48D}" type="pres">
      <dgm:prSet presAssocID="{36ED21B7-A784-44C3-937F-5512E38F4EC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29BD107-ADB8-469D-8D60-6C89B9C034B0}" type="presOf" srcId="{DDC09486-3906-4CE5-8CE1-CE921DB297C9}" destId="{4B8C4FD0-D14D-438B-85D6-FFF018B909DC}" srcOrd="0" destOrd="8" presId="urn:microsoft.com/office/officeart/2005/8/layout/hList1"/>
    <dgm:cxn modelId="{0F7F5509-C1C0-4B8B-8D22-97DDA836F5A7}" type="presOf" srcId="{6618B82D-10EC-47EC-A06E-B5B0AEE3A9AA}" destId="{DC4F7117-1088-4A4A-8E4C-150784FAF0FF}" srcOrd="0" destOrd="0" presId="urn:microsoft.com/office/officeart/2005/8/layout/hList1"/>
    <dgm:cxn modelId="{50752116-111C-4959-B8CC-B00BD6E23710}" type="presOf" srcId="{04DC9E53-72AD-46D3-A666-471090B39FF8}" destId="{4B8C4FD0-D14D-438B-85D6-FFF018B909DC}" srcOrd="0" destOrd="6" presId="urn:microsoft.com/office/officeart/2005/8/layout/hList1"/>
    <dgm:cxn modelId="{9FB7441B-2403-4649-9B9C-30443E922581}" type="presOf" srcId="{E665CFB3-479D-469C-8704-7F36662C9EDF}" destId="{4B8C4FD0-D14D-438B-85D6-FFF018B909DC}" srcOrd="0" destOrd="4" presId="urn:microsoft.com/office/officeart/2005/8/layout/hList1"/>
    <dgm:cxn modelId="{1D539934-6D6C-49EB-9975-525A2076B9CD}" type="presOf" srcId="{2AFA50EE-B4DA-4060-86DE-5E7505B4AC4C}" destId="{F5B0FA36-8D5C-405C-A9C7-F4309847A48D}" srcOrd="0" destOrd="2" presId="urn:microsoft.com/office/officeart/2005/8/layout/hList1"/>
    <dgm:cxn modelId="{1E648B38-7837-4411-A640-C8D2F76B472C}" type="presOf" srcId="{49253DB9-7527-4629-B7AF-2998276DE9F3}" destId="{DC4F7117-1088-4A4A-8E4C-150784FAF0FF}" srcOrd="0" destOrd="4" presId="urn:microsoft.com/office/officeart/2005/8/layout/hList1"/>
    <dgm:cxn modelId="{B3D4D73F-88F2-4771-90B6-10F1A148C3D7}" type="presOf" srcId="{11F7FF7F-FF29-48C3-9308-399644556E84}" destId="{F5B0FA36-8D5C-405C-A9C7-F4309847A48D}" srcOrd="0" destOrd="6" presId="urn:microsoft.com/office/officeart/2005/8/layout/hList1"/>
    <dgm:cxn modelId="{8A8DCE40-CB23-4834-9A2C-E6630492BB1E}" srcId="{4BCA7B39-3A65-4344-BA50-5063F9CE4787}" destId="{E2DE11EF-06B9-4B44-8CC9-8FA01124A0F5}" srcOrd="3" destOrd="0" parTransId="{D1D58548-CA3E-495D-9494-FE513755EA6C}" sibTransId="{D6FFB075-7647-4F1B-A34A-05CA66329C50}"/>
    <dgm:cxn modelId="{9662435E-D3EF-43A5-AF9B-D702495B0519}" srcId="{7AAAC054-C219-4B51-889D-DE156C69A487}" destId="{6618B82D-10EC-47EC-A06E-B5B0AEE3A9AA}" srcOrd="0" destOrd="0" parTransId="{616164A8-F7E1-4709-A2FA-D265BBED3895}" sibTransId="{662CDC7D-272D-4BD2-AE43-3B0CAB8D5045}"/>
    <dgm:cxn modelId="{92B3E55E-C952-4287-89D0-759402AF9C8A}" type="presOf" srcId="{7AAAC054-C219-4B51-889D-DE156C69A487}" destId="{D6D6AB2B-C586-4BD7-B12C-42F66B2031DD}" srcOrd="0" destOrd="0" presId="urn:microsoft.com/office/officeart/2005/8/layout/hList1"/>
    <dgm:cxn modelId="{E6317542-2336-4A90-A383-86D2A20BE0DE}" type="presOf" srcId="{E2DE11EF-06B9-4B44-8CC9-8FA01124A0F5}" destId="{4B8C4FD0-D14D-438B-85D6-FFF018B909DC}" srcOrd="0" destOrd="3" presId="urn:microsoft.com/office/officeart/2005/8/layout/hList1"/>
    <dgm:cxn modelId="{404BAF44-4776-4027-902F-B6B7210B0F69}" srcId="{7AAAC054-C219-4B51-889D-DE156C69A487}" destId="{671DE524-74EE-430E-8016-D5AED66D31CB}" srcOrd="1" destOrd="0" parTransId="{305C01B8-253F-4231-8089-07637D77863A}" sibTransId="{9A40C5ED-8DB4-44A7-91D5-0D69DCACF83A}"/>
    <dgm:cxn modelId="{4882FB65-8DE4-489E-BDFF-2373CB8C256B}" type="presOf" srcId="{13FBDE49-02BF-4D4C-8682-5FBBB45AE93B}" destId="{0A13DA2E-F34D-41E8-8408-F3B57F47BCB3}" srcOrd="0" destOrd="0" presId="urn:microsoft.com/office/officeart/2005/8/layout/hList1"/>
    <dgm:cxn modelId="{C59D9247-F618-4CF9-9B67-15225FAFFB66}" srcId="{36ED21B7-A784-44C3-937F-5512E38F4EC1}" destId="{11F7FF7F-FF29-48C3-9308-399644556E84}" srcOrd="6" destOrd="0" parTransId="{E2C70331-8C02-4559-96E0-8592A5603B23}" sibTransId="{9B8BCBAD-0644-4A6B-ACC8-3C36F2CB8C3C}"/>
    <dgm:cxn modelId="{C8CC8249-9C23-49AD-AD4B-11E6DA6F94F6}" srcId="{4BCA7B39-3A65-4344-BA50-5063F9CE4787}" destId="{7A45EE3D-0C83-4670-82AE-07717CDDF5DD}" srcOrd="5" destOrd="0" parTransId="{F0D55E00-6EC7-4541-8502-701D4FC46489}" sibTransId="{C97AD260-5F86-4A14-9AB5-39678CA3CDAF}"/>
    <dgm:cxn modelId="{C5D85E4A-EB17-43DC-9D2C-D25248196886}" type="presOf" srcId="{51A6FB5B-8D0A-4C73-BF8F-158E5D866FED}" destId="{4B8C4FD0-D14D-438B-85D6-FFF018B909DC}" srcOrd="0" destOrd="7" presId="urn:microsoft.com/office/officeart/2005/8/layout/hList1"/>
    <dgm:cxn modelId="{FF97514A-2092-4308-9CD6-A6682942F89F}" srcId="{13FBDE49-02BF-4D4C-8682-5FBBB45AE93B}" destId="{36ED21B7-A784-44C3-937F-5512E38F4EC1}" srcOrd="2" destOrd="0" parTransId="{97195F2D-6FEC-4B64-9ED4-1F1C41D0FCBD}" sibTransId="{F17491AA-74F4-4346-A0F7-82A8733DEA05}"/>
    <dgm:cxn modelId="{7CEEF74B-8C89-4483-B73A-5068B78D005B}" type="presOf" srcId="{013EB3B0-79FF-47CB-AE23-75BC16D2CB8C}" destId="{F5B0FA36-8D5C-405C-A9C7-F4309847A48D}" srcOrd="0" destOrd="5" presId="urn:microsoft.com/office/officeart/2005/8/layout/hList1"/>
    <dgm:cxn modelId="{BF5BDF4D-808F-4352-8EDB-4A49CBAF86AE}" type="presOf" srcId="{36ED21B7-A784-44C3-937F-5512E38F4EC1}" destId="{0E3190E1-61B4-44D2-8C2B-C374A17E5935}" srcOrd="0" destOrd="0" presId="urn:microsoft.com/office/officeart/2005/8/layout/hList1"/>
    <dgm:cxn modelId="{85B2A570-36BE-480E-A439-2DCAB71DF81E}" type="presOf" srcId="{05DC854C-AD41-4934-9F23-F6EB7F5739D3}" destId="{4B8C4FD0-D14D-438B-85D6-FFF018B909DC}" srcOrd="0" destOrd="0" presId="urn:microsoft.com/office/officeart/2005/8/layout/hList1"/>
    <dgm:cxn modelId="{F0679374-6C10-4D4F-86DB-AB4F8B406FE9}" type="presOf" srcId="{3AE3F998-8B7A-4405-9FA3-8D2502C22D99}" destId="{F5B0FA36-8D5C-405C-A9C7-F4309847A48D}" srcOrd="0" destOrd="0" presId="urn:microsoft.com/office/officeart/2005/8/layout/hList1"/>
    <dgm:cxn modelId="{5D55FD56-910D-4B38-AC8B-53A8B5B44706}" srcId="{36ED21B7-A784-44C3-937F-5512E38F4EC1}" destId="{365E87EC-961A-41FE-A2A4-AFF7521B885D}" srcOrd="3" destOrd="0" parTransId="{A2D3AC5F-BF67-47E7-847C-DA4680CBF9E4}" sibTransId="{9D0B256D-B7AD-427A-AED3-1CF0932D6528}"/>
    <dgm:cxn modelId="{C068BB78-F65B-497E-831C-FDDD880C36F9}" srcId="{4BCA7B39-3A65-4344-BA50-5063F9CE4787}" destId="{4CDCDA98-4FC9-4081-A247-E96F42CF89DC}" srcOrd="9" destOrd="0" parTransId="{72466EE8-B61C-4696-A5C7-FDF126ECCDCA}" sibTransId="{556B85C8-CD1B-490C-8785-EEB080F70F26}"/>
    <dgm:cxn modelId="{43CA2979-CD45-4CC9-BDB1-42924135B039}" srcId="{4BCA7B39-3A65-4344-BA50-5063F9CE4787}" destId="{04DC9E53-72AD-46D3-A666-471090B39FF8}" srcOrd="6" destOrd="0" parTransId="{88E5B410-F55D-4A9B-B974-152A0C1C42F6}" sibTransId="{976621AE-E30F-4CC3-B7EC-55C8A9B0B343}"/>
    <dgm:cxn modelId="{2B97E085-697B-4A28-BBDD-32D8931C97BB}" srcId="{36ED21B7-A784-44C3-937F-5512E38F4EC1}" destId="{1C5B7547-E021-42B6-8EA6-85C24E5E03CC}" srcOrd="1" destOrd="0" parTransId="{F492AE09-E625-4EDC-8E6C-660703D1EA9E}" sibTransId="{4757FDD9-4FBA-4227-A9E0-140A8C2E7F8C}"/>
    <dgm:cxn modelId="{85B52F86-3BDE-47E5-9C56-3E6414DCF7D7}" srcId="{4BCA7B39-3A65-4344-BA50-5063F9CE4787}" destId="{E92974B7-F5D9-4CCD-9D39-50F70FD521BC}" srcOrd="1" destOrd="0" parTransId="{ED0E8603-AB9E-453C-95EC-CA5A3390ABAD}" sibTransId="{E43C71C1-9B0A-4C50-9951-BDBF951C64A6}"/>
    <dgm:cxn modelId="{DFF94687-A0DA-4400-952E-1B06338923B1}" type="presOf" srcId="{E92974B7-F5D9-4CCD-9D39-50F70FD521BC}" destId="{4B8C4FD0-D14D-438B-85D6-FFF018B909DC}" srcOrd="0" destOrd="1" presId="urn:microsoft.com/office/officeart/2005/8/layout/hList1"/>
    <dgm:cxn modelId="{1785A796-0330-460D-BD23-562956496179}" srcId="{36ED21B7-A784-44C3-937F-5512E38F4EC1}" destId="{60C2BB6B-52E5-4F4D-98D8-DA223402CD58}" srcOrd="4" destOrd="0" parTransId="{31B7D2E8-B947-4844-8008-FDA74210EEA9}" sibTransId="{454CC77F-1101-4628-BD91-D03CAC168133}"/>
    <dgm:cxn modelId="{3749E997-D577-4A78-B1DC-EE8A4E07C2C2}" type="presOf" srcId="{4CDCDA98-4FC9-4081-A247-E96F42CF89DC}" destId="{4B8C4FD0-D14D-438B-85D6-FFF018B909DC}" srcOrd="0" destOrd="9" presId="urn:microsoft.com/office/officeart/2005/8/layout/hList1"/>
    <dgm:cxn modelId="{9908A49C-0EAD-4CB2-8EF7-6D0DD38CB97C}" type="presOf" srcId="{19D4F95F-F131-4A60-937F-42BFD27F4808}" destId="{4B8C4FD0-D14D-438B-85D6-FFF018B909DC}" srcOrd="0" destOrd="2" presId="urn:microsoft.com/office/officeart/2005/8/layout/hList1"/>
    <dgm:cxn modelId="{7CAF539F-C404-4C0B-8E8C-C626E8F31A75}" type="presOf" srcId="{671DE524-74EE-430E-8016-D5AED66D31CB}" destId="{DC4F7117-1088-4A4A-8E4C-150784FAF0FF}" srcOrd="0" destOrd="1" presId="urn:microsoft.com/office/officeart/2005/8/layout/hList1"/>
    <dgm:cxn modelId="{FC7A84A5-07EC-4CEA-9553-3F373E227B92}" type="presOf" srcId="{D8BE457E-62A5-49CA-B8DE-A559D4144126}" destId="{DC4F7117-1088-4A4A-8E4C-150784FAF0FF}" srcOrd="0" destOrd="3" presId="urn:microsoft.com/office/officeart/2005/8/layout/hList1"/>
    <dgm:cxn modelId="{C0F2F3A6-50A7-48EA-9F03-6E7A84F5140E}" srcId="{36ED21B7-A784-44C3-937F-5512E38F4EC1}" destId="{2AFA50EE-B4DA-4060-86DE-5E7505B4AC4C}" srcOrd="2" destOrd="0" parTransId="{627895CB-8117-4036-B160-06B988C86BBD}" sibTransId="{00F03CD2-0E5C-4DA0-A43C-AECBB9D3F4C2}"/>
    <dgm:cxn modelId="{D40984A8-569A-414C-B7A0-04CA90ACEB73}" srcId="{7AAAC054-C219-4B51-889D-DE156C69A487}" destId="{49253DB9-7527-4629-B7AF-2998276DE9F3}" srcOrd="4" destOrd="0" parTransId="{863D4D39-3D5C-421C-8537-F582DA4F9864}" sibTransId="{5C524570-21D3-4025-BC39-09BCD93F8990}"/>
    <dgm:cxn modelId="{4CB71AA9-E4BD-4237-B2E2-92A9449551A4}" srcId="{13FBDE49-02BF-4D4C-8682-5FBBB45AE93B}" destId="{7AAAC054-C219-4B51-889D-DE156C69A487}" srcOrd="1" destOrd="0" parTransId="{AFEC1D88-1C64-44D4-BE0B-62FA4C2D6AE6}" sibTransId="{2BACE5D5-4BC6-4D97-BC6C-0C770F3F6377}"/>
    <dgm:cxn modelId="{C7D856A9-6528-451E-AC77-6E557D3DA231}" srcId="{4BCA7B39-3A65-4344-BA50-5063F9CE4787}" destId="{E665CFB3-479D-469C-8704-7F36662C9EDF}" srcOrd="4" destOrd="0" parTransId="{0B593327-0636-44CD-BE36-9EB0FA0C9E44}" sibTransId="{9FF8D992-17EB-4929-A6FA-21A4F2E50415}"/>
    <dgm:cxn modelId="{657CD8AC-3559-4EF2-9F46-C0CDFE16F0DB}" srcId="{7AAAC054-C219-4B51-889D-DE156C69A487}" destId="{AF25CFDD-A952-451F-919D-36F2CE647C49}" srcOrd="2" destOrd="0" parTransId="{9A742258-2652-4051-81E6-5759DD141794}" sibTransId="{92CCF89B-F38E-4DAB-9A07-E58211AFCC67}"/>
    <dgm:cxn modelId="{5D56F6B6-5B59-4782-A9CA-F443881D1721}" type="presOf" srcId="{7A45EE3D-0C83-4670-82AE-07717CDDF5DD}" destId="{4B8C4FD0-D14D-438B-85D6-FFF018B909DC}" srcOrd="0" destOrd="5" presId="urn:microsoft.com/office/officeart/2005/8/layout/hList1"/>
    <dgm:cxn modelId="{E749F4B9-76C5-4891-A382-DCC8335D813A}" type="presOf" srcId="{365E87EC-961A-41FE-A2A4-AFF7521B885D}" destId="{F5B0FA36-8D5C-405C-A9C7-F4309847A48D}" srcOrd="0" destOrd="3" presId="urn:microsoft.com/office/officeart/2005/8/layout/hList1"/>
    <dgm:cxn modelId="{83D0D6BC-A080-4554-B0B5-2C336907D5B0}" srcId="{4BCA7B39-3A65-4344-BA50-5063F9CE4787}" destId="{05DC854C-AD41-4934-9F23-F6EB7F5739D3}" srcOrd="0" destOrd="0" parTransId="{02F6EB9B-7326-44F6-8298-E56D2CEC8C7D}" sibTransId="{A0DCAC75-0E20-4765-94C8-471C2E6F23FA}"/>
    <dgm:cxn modelId="{FF744CBF-4285-4C7E-973F-EAC42EBB5F56}" srcId="{36ED21B7-A784-44C3-937F-5512E38F4EC1}" destId="{013EB3B0-79FF-47CB-AE23-75BC16D2CB8C}" srcOrd="5" destOrd="0" parTransId="{A9782908-EB5D-485A-A5CF-0692941BFE8E}" sibTransId="{524814A2-415A-4246-B47E-D2CC7DCAFAFB}"/>
    <dgm:cxn modelId="{8BFD8CBF-BBF4-4F69-9726-0111CAD5C9CE}" type="presOf" srcId="{60C2BB6B-52E5-4F4D-98D8-DA223402CD58}" destId="{F5B0FA36-8D5C-405C-A9C7-F4309847A48D}" srcOrd="0" destOrd="4" presId="urn:microsoft.com/office/officeart/2005/8/layout/hList1"/>
    <dgm:cxn modelId="{969715C1-2886-497A-9D76-2D012C018561}" srcId="{13FBDE49-02BF-4D4C-8682-5FBBB45AE93B}" destId="{4BCA7B39-3A65-4344-BA50-5063F9CE4787}" srcOrd="0" destOrd="0" parTransId="{9A25452D-B5F4-4146-BB6B-E10F974F953A}" sibTransId="{CA2590B2-829C-4C4B-8E6A-2E94A9533128}"/>
    <dgm:cxn modelId="{FEB0FBCB-B7F3-47E0-B21D-95AFA27EF0D5}" srcId="{36ED21B7-A784-44C3-937F-5512E38F4EC1}" destId="{3AE3F998-8B7A-4405-9FA3-8D2502C22D99}" srcOrd="0" destOrd="0" parTransId="{F29EEB43-757C-4F4C-B173-8A702E69CFB9}" sibTransId="{40A312F6-105F-4D9B-BF1D-8C794ACCE472}"/>
    <dgm:cxn modelId="{BE302CD2-DA7B-4691-9BED-95DC3320745D}" srcId="{4BCA7B39-3A65-4344-BA50-5063F9CE4787}" destId="{19D4F95F-F131-4A60-937F-42BFD27F4808}" srcOrd="2" destOrd="0" parTransId="{D00A9506-C90B-446A-BE8F-004492A84B02}" sibTransId="{ED053380-FBA4-4E7F-953E-873ACD26E154}"/>
    <dgm:cxn modelId="{6F771AD3-FB12-4421-B018-F3394DF15DC5}" type="presOf" srcId="{AF25CFDD-A952-451F-919D-36F2CE647C49}" destId="{DC4F7117-1088-4A4A-8E4C-150784FAF0FF}" srcOrd="0" destOrd="2" presId="urn:microsoft.com/office/officeart/2005/8/layout/hList1"/>
    <dgm:cxn modelId="{CB48A8DA-29F3-42AB-9B8D-835F0B5F83AE}" srcId="{4BCA7B39-3A65-4344-BA50-5063F9CE4787}" destId="{51A6FB5B-8D0A-4C73-BF8F-158E5D866FED}" srcOrd="7" destOrd="0" parTransId="{D3173CD3-A9CC-47E4-AD86-7866FA9F3313}" sibTransId="{07310A9E-9257-4020-8A75-AD08E19A696A}"/>
    <dgm:cxn modelId="{B20D06DD-2172-4B2B-B2C4-FD4DA6E7EAD1}" type="presOf" srcId="{4BCA7B39-3A65-4344-BA50-5063F9CE4787}" destId="{E8DEFB93-3DFC-42F1-8060-53CD07BCB8B2}" srcOrd="0" destOrd="0" presId="urn:microsoft.com/office/officeart/2005/8/layout/hList1"/>
    <dgm:cxn modelId="{C5C0B0E5-6DB1-423A-B136-A4ABFB14900A}" srcId="{7AAAC054-C219-4B51-889D-DE156C69A487}" destId="{D8BE457E-62A5-49CA-B8DE-A559D4144126}" srcOrd="3" destOrd="0" parTransId="{0B5025E7-155B-4EFB-97E9-4ED9E4CC4239}" sibTransId="{1C768D23-B5DF-4CFE-A8D2-D610F0408889}"/>
    <dgm:cxn modelId="{3D1096E7-0BC1-4B43-84CF-5B6BEFEEA92C}" srcId="{4BCA7B39-3A65-4344-BA50-5063F9CE4787}" destId="{DDC09486-3906-4CE5-8CE1-CE921DB297C9}" srcOrd="8" destOrd="0" parTransId="{54366C3E-2EA4-4A8C-92EE-D60BB36C6FA9}" sibTransId="{F5ADA455-BE0E-42E0-A321-67A8EF9DFF08}"/>
    <dgm:cxn modelId="{154326F7-F981-41B7-95C8-E8DB5A852B20}" type="presOf" srcId="{1C5B7547-E021-42B6-8EA6-85C24E5E03CC}" destId="{F5B0FA36-8D5C-405C-A9C7-F4309847A48D}" srcOrd="0" destOrd="1" presId="urn:microsoft.com/office/officeart/2005/8/layout/hList1"/>
    <dgm:cxn modelId="{575B372C-5C1F-48C1-81B5-964A66DE65C1}" type="presParOf" srcId="{0A13DA2E-F34D-41E8-8408-F3B57F47BCB3}" destId="{9072C35F-55A2-4E82-98FF-67469AF2772A}" srcOrd="0" destOrd="0" presId="urn:microsoft.com/office/officeart/2005/8/layout/hList1"/>
    <dgm:cxn modelId="{4398360F-8575-40B0-899E-002CAA95733F}" type="presParOf" srcId="{9072C35F-55A2-4E82-98FF-67469AF2772A}" destId="{E8DEFB93-3DFC-42F1-8060-53CD07BCB8B2}" srcOrd="0" destOrd="0" presId="urn:microsoft.com/office/officeart/2005/8/layout/hList1"/>
    <dgm:cxn modelId="{048C7D4F-540D-41C0-9545-B1F2800B2FFC}" type="presParOf" srcId="{9072C35F-55A2-4E82-98FF-67469AF2772A}" destId="{4B8C4FD0-D14D-438B-85D6-FFF018B909DC}" srcOrd="1" destOrd="0" presId="urn:microsoft.com/office/officeart/2005/8/layout/hList1"/>
    <dgm:cxn modelId="{5366ACD8-13D8-4329-B6B5-43565BFDBA21}" type="presParOf" srcId="{0A13DA2E-F34D-41E8-8408-F3B57F47BCB3}" destId="{4B754415-D835-4ADC-A2CF-B5E1FCB9A1AF}" srcOrd="1" destOrd="0" presId="urn:microsoft.com/office/officeart/2005/8/layout/hList1"/>
    <dgm:cxn modelId="{72664E22-C866-4271-9473-A9A7A6AF570B}" type="presParOf" srcId="{0A13DA2E-F34D-41E8-8408-F3B57F47BCB3}" destId="{B42D106C-E073-46C0-85A8-431C93229C12}" srcOrd="2" destOrd="0" presId="urn:microsoft.com/office/officeart/2005/8/layout/hList1"/>
    <dgm:cxn modelId="{EDF34740-AE3D-46E8-B3E5-7996DCA7A317}" type="presParOf" srcId="{B42D106C-E073-46C0-85A8-431C93229C12}" destId="{D6D6AB2B-C586-4BD7-B12C-42F66B2031DD}" srcOrd="0" destOrd="0" presId="urn:microsoft.com/office/officeart/2005/8/layout/hList1"/>
    <dgm:cxn modelId="{1B0CDC96-5B8D-4FCA-B867-143C17C9380D}" type="presParOf" srcId="{B42D106C-E073-46C0-85A8-431C93229C12}" destId="{DC4F7117-1088-4A4A-8E4C-150784FAF0FF}" srcOrd="1" destOrd="0" presId="urn:microsoft.com/office/officeart/2005/8/layout/hList1"/>
    <dgm:cxn modelId="{52B74682-B179-43F9-8373-298283776AE0}" type="presParOf" srcId="{0A13DA2E-F34D-41E8-8408-F3B57F47BCB3}" destId="{08CF6504-AFC1-4259-9152-038A605C99ED}" srcOrd="3" destOrd="0" presId="urn:microsoft.com/office/officeart/2005/8/layout/hList1"/>
    <dgm:cxn modelId="{8B7215A2-C5DE-41C4-B390-6BFAA20FB93E}" type="presParOf" srcId="{0A13DA2E-F34D-41E8-8408-F3B57F47BCB3}" destId="{4242520B-E5CC-450A-957C-1E56A8571B61}" srcOrd="4" destOrd="0" presId="urn:microsoft.com/office/officeart/2005/8/layout/hList1"/>
    <dgm:cxn modelId="{40CBB78C-E37F-439E-B839-150254CECFF1}" type="presParOf" srcId="{4242520B-E5CC-450A-957C-1E56A8571B61}" destId="{0E3190E1-61B4-44D2-8C2B-C374A17E5935}" srcOrd="0" destOrd="0" presId="urn:microsoft.com/office/officeart/2005/8/layout/hList1"/>
    <dgm:cxn modelId="{A3AF463D-14D0-45A6-B0CF-7302CF0B71DB}" type="presParOf" srcId="{4242520B-E5CC-450A-957C-1E56A8571B61}" destId="{F5B0FA36-8D5C-405C-A9C7-F4309847A48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DEFB93-3DFC-42F1-8060-53CD07BCB8B2}">
      <dsp:nvSpPr>
        <dsp:cNvPr id="0" name=""/>
        <dsp:cNvSpPr/>
      </dsp:nvSpPr>
      <dsp:spPr>
        <a:xfrm>
          <a:off x="3143" y="43198"/>
          <a:ext cx="3064668" cy="9497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High level evidence for gene-disease association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(Green genes)</a:t>
          </a:r>
        </a:p>
      </dsp:txBody>
      <dsp:txXfrm>
        <a:off x="3143" y="43198"/>
        <a:ext cx="3064668" cy="949767"/>
      </dsp:txXfrm>
    </dsp:sp>
    <dsp:sp modelId="{4B8C4FD0-D14D-438B-85D6-FFF018B909DC}">
      <dsp:nvSpPr>
        <dsp:cNvPr id="0" name=""/>
        <dsp:cNvSpPr/>
      </dsp:nvSpPr>
      <dsp:spPr>
        <a:xfrm>
          <a:off x="3143" y="992966"/>
          <a:ext cx="3064668" cy="298655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i="1" kern="1200" dirty="0"/>
            <a:t>DDX41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i="1" kern="1200" dirty="0"/>
            <a:t>ETV6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i="1" kern="1200" dirty="0"/>
            <a:t>ANKRD26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i="1" kern="1200" dirty="0"/>
            <a:t>GATA2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i="1" kern="1200" dirty="0"/>
            <a:t>CEBPA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i="1" kern="1200" dirty="0"/>
            <a:t>RUNX1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i="1" kern="1200" dirty="0"/>
            <a:t>TERT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i="1" kern="1200" dirty="0"/>
            <a:t>TERC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i="1" kern="1200" dirty="0"/>
            <a:t>TP53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i="1" kern="1200" dirty="0"/>
            <a:t>SAMDL9</a:t>
          </a:r>
        </a:p>
      </dsp:txBody>
      <dsp:txXfrm>
        <a:off x="3143" y="992966"/>
        <a:ext cx="3064668" cy="2986559"/>
      </dsp:txXfrm>
    </dsp:sp>
    <dsp:sp modelId="{D6D6AB2B-C586-4BD7-B12C-42F66B2031DD}">
      <dsp:nvSpPr>
        <dsp:cNvPr id="0" name=""/>
        <dsp:cNvSpPr/>
      </dsp:nvSpPr>
      <dsp:spPr>
        <a:xfrm>
          <a:off x="3496865" y="43198"/>
          <a:ext cx="3064668" cy="949767"/>
        </a:xfrm>
        <a:prstGeom prst="rect">
          <a:avLst/>
        </a:prstGeom>
        <a:solidFill>
          <a:srgbClr val="FFC000"/>
        </a:solidFill>
        <a:ln w="15875" cap="flat" cmpd="sng" algn="ctr">
          <a:solidFill>
            <a:srgbClr val="F2D60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Moderate level evidence for gene-disease association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(Amber genes)</a:t>
          </a:r>
        </a:p>
      </dsp:txBody>
      <dsp:txXfrm>
        <a:off x="3496865" y="43198"/>
        <a:ext cx="3064668" cy="949767"/>
      </dsp:txXfrm>
    </dsp:sp>
    <dsp:sp modelId="{DC4F7117-1088-4A4A-8E4C-150784FAF0FF}">
      <dsp:nvSpPr>
        <dsp:cNvPr id="0" name=""/>
        <dsp:cNvSpPr/>
      </dsp:nvSpPr>
      <dsp:spPr>
        <a:xfrm>
          <a:off x="3496865" y="992966"/>
          <a:ext cx="3064668" cy="2986559"/>
        </a:xfrm>
        <a:prstGeom prst="rect">
          <a:avLst/>
        </a:prstGeom>
        <a:solidFill>
          <a:srgbClr val="FDF5B9">
            <a:alpha val="89804"/>
          </a:srgbClr>
        </a:solidFill>
        <a:ln w="15875" cap="flat" cmpd="sng" algn="ctr">
          <a:solidFill>
            <a:srgbClr val="FDF5B9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i="1" kern="1200" dirty="0"/>
            <a:t>CHEK2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i="1" kern="1200" dirty="0"/>
            <a:t>SAMD9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i="1" kern="1200" dirty="0"/>
            <a:t>ACD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i="1" kern="1200" dirty="0"/>
            <a:t>RTEL1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i="1" kern="1200" dirty="0"/>
            <a:t>SRP72</a:t>
          </a:r>
        </a:p>
      </dsp:txBody>
      <dsp:txXfrm>
        <a:off x="3496865" y="992966"/>
        <a:ext cx="3064668" cy="2986559"/>
      </dsp:txXfrm>
    </dsp:sp>
    <dsp:sp modelId="{0E3190E1-61B4-44D2-8C2B-C374A17E5935}">
      <dsp:nvSpPr>
        <dsp:cNvPr id="0" name=""/>
        <dsp:cNvSpPr/>
      </dsp:nvSpPr>
      <dsp:spPr>
        <a:xfrm>
          <a:off x="6990588" y="43198"/>
          <a:ext cx="3064668" cy="949767"/>
        </a:xfrm>
        <a:prstGeom prst="rect">
          <a:avLst/>
        </a:prstGeom>
        <a:solidFill>
          <a:schemeClr val="accent3">
            <a:hueOff val="-1225612"/>
            <a:satOff val="-19593"/>
            <a:lumOff val="1569"/>
            <a:alphaOff val="0"/>
          </a:schemeClr>
        </a:solidFill>
        <a:ln w="15875" cap="flat" cmpd="sng" algn="ctr">
          <a:solidFill>
            <a:schemeClr val="accent3">
              <a:hueOff val="-1225612"/>
              <a:satOff val="-19593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Others?</a:t>
          </a:r>
        </a:p>
      </dsp:txBody>
      <dsp:txXfrm>
        <a:off x="6990588" y="43198"/>
        <a:ext cx="3064668" cy="949767"/>
      </dsp:txXfrm>
    </dsp:sp>
    <dsp:sp modelId="{F5B0FA36-8D5C-405C-A9C7-F4309847A48D}">
      <dsp:nvSpPr>
        <dsp:cNvPr id="0" name=""/>
        <dsp:cNvSpPr/>
      </dsp:nvSpPr>
      <dsp:spPr>
        <a:xfrm>
          <a:off x="6990588" y="992966"/>
          <a:ext cx="3064668" cy="2986559"/>
        </a:xfrm>
        <a:prstGeom prst="rect">
          <a:avLst/>
        </a:prstGeom>
        <a:solidFill>
          <a:schemeClr val="accent3">
            <a:tint val="40000"/>
            <a:alpha val="90000"/>
            <a:hueOff val="-1729361"/>
            <a:satOff val="-12883"/>
            <a:lumOff val="-726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-1729361"/>
              <a:satOff val="-12883"/>
              <a:lumOff val="-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i="1" kern="1200" dirty="0"/>
            <a:t>MDB4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i="1" kern="1200" dirty="0"/>
            <a:t>SBDS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i="1" kern="1200" dirty="0"/>
            <a:t>WAS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i="1" kern="1200" dirty="0"/>
            <a:t>MECOM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i="1" kern="1200" dirty="0"/>
            <a:t>ERCC6L2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i="0" kern="1200" dirty="0" err="1"/>
            <a:t>FANCx</a:t>
          </a:r>
          <a:r>
            <a:rPr lang="en-GB" sz="1700" i="0" kern="1200" dirty="0"/>
            <a:t> genes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i="1" kern="1200" dirty="0"/>
            <a:t>ATGB2</a:t>
          </a:r>
        </a:p>
      </dsp:txBody>
      <dsp:txXfrm>
        <a:off x="6990588" y="992966"/>
        <a:ext cx="3064668" cy="2986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950BF-66E8-44B5-96A0-5CA194177B92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A2CB7-AD2F-4D1D-8CE2-B3A6E04DA7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635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median age at diagnosis of persons with sporadic AML is 65 years.</a:t>
            </a:r>
          </a:p>
          <a:p>
            <a:endParaRPr lang="en-GB" dirty="0"/>
          </a:p>
          <a:p>
            <a:pPr lvl="0"/>
            <a:r>
              <a:rPr lang="en-GB" dirty="0"/>
              <a:t>Germline events reportedly more likely N terminal, frameshift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RUNX1 Bleeding disproportionate to assessment of platelet function – platelets may  be n or mildly decreased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ETV6 – bleeding not all that common even w thrombocytopenia, B-ALL accounts for 2/3 cancers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ANKRD26 normal </a:t>
            </a:r>
            <a:r>
              <a:rPr lang="en-GB" sz="1200" dirty="0" err="1"/>
              <a:t>hemostasis</a:t>
            </a:r>
            <a:r>
              <a:rPr lang="en-GB" sz="1200" dirty="0"/>
              <a:t>/mild bleeding </a:t>
            </a:r>
          </a:p>
          <a:p>
            <a:endParaRPr lang="en-GB" sz="1200" dirty="0"/>
          </a:p>
          <a:p>
            <a:r>
              <a:rPr lang="en-GB" sz="1200" dirty="0"/>
              <a:t>Significant proportion of adolescents with monosomy 7 MDS have underlying GATA2 deficiency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A2CB7-AD2F-4D1D-8CE2-B3A6E04DA74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979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A2CB7-AD2F-4D1D-8CE2-B3A6E04DA74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074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B803C-50CF-4AD1-A391-98A36C057F88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BBD9-BB03-482D-A598-C0FD7BAC72B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78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B803C-50CF-4AD1-A391-98A36C057F88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BBD9-BB03-482D-A598-C0FD7BAC7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779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B803C-50CF-4AD1-A391-98A36C057F88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BBD9-BB03-482D-A598-C0FD7BAC7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43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B803C-50CF-4AD1-A391-98A36C057F88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BBD9-BB03-482D-A598-C0FD7BAC7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48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B803C-50CF-4AD1-A391-98A36C057F88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BBD9-BB03-482D-A598-C0FD7BAC72B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6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B803C-50CF-4AD1-A391-98A36C057F88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BBD9-BB03-482D-A598-C0FD7BAC7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13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B803C-50CF-4AD1-A391-98A36C057F88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BBD9-BB03-482D-A598-C0FD7BAC7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32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B803C-50CF-4AD1-A391-98A36C057F88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BBD9-BB03-482D-A598-C0FD7BAC7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82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B803C-50CF-4AD1-A391-98A36C057F88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BBD9-BB03-482D-A598-C0FD7BAC7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82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75B803C-50CF-4AD1-A391-98A36C057F88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C2BBD9-BB03-482D-A598-C0FD7BAC7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957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B803C-50CF-4AD1-A391-98A36C057F88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BBD9-BB03-482D-A598-C0FD7BAC7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15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3CD28F7-6BDB-45E3-8FF5-5CBD415719DF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B384981-77CA-4BF7-8B31-79AB6A27F9A7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88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ukcgg.org/information-education/ukcgg-consensus-meetings/#collapse59114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82C74-B8D2-4893-B471-F626BF8A1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0688"/>
            <a:ext cx="9144000" cy="2387600"/>
          </a:xfrm>
        </p:spPr>
        <p:txBody>
          <a:bodyPr>
            <a:noAutofit/>
          </a:bodyPr>
          <a:lstStyle/>
          <a:p>
            <a:pPr algn="l"/>
            <a:r>
              <a:rPr lang="en-GB" sz="2800" b="0" i="0" strike="noStrike" dirty="0">
                <a:solidFill>
                  <a:srgbClr val="212529"/>
                </a:solidFill>
              </a:rPr>
              <a:t>UKCGG, CanGene-CanVar and NHSE GLH Haematological Oncology Malignancies Working Group Consensus Meeting: Germline predisposition to haematological malignancies</a:t>
            </a:r>
            <a:br>
              <a:rPr lang="en-GB" sz="3600" b="0" i="0" strike="noStrike" dirty="0">
                <a:solidFill>
                  <a:srgbClr val="212529"/>
                </a:solidFill>
              </a:rPr>
            </a:br>
            <a:br>
              <a:rPr lang="en-GB" sz="1400" b="0" i="0" strike="noStrike" dirty="0">
                <a:solidFill>
                  <a:srgbClr val="212529"/>
                </a:solidFill>
              </a:rPr>
            </a:br>
            <a:r>
              <a:rPr lang="en-GB" sz="2400" b="0" i="0" strike="noStrike" dirty="0">
                <a:solidFill>
                  <a:srgbClr val="212529"/>
                </a:solidFill>
              </a:rPr>
              <a:t>Background, Outcomes and Next Steps…</a:t>
            </a:r>
            <a:endParaRPr lang="en-GB" sz="3600" b="0" i="0" strike="noStrike" dirty="0">
              <a:solidFill>
                <a:srgbClr val="0563C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2FAE70-4F09-4C0E-8B28-FC3C7B5FF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4766"/>
            <a:ext cx="9144000" cy="21797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cap="none" dirty="0"/>
              <a:t>Dr Terri McVeigh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cap="none" dirty="0"/>
              <a:t>Consultant Clinical Geneticist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cap="none" dirty="0"/>
              <a:t>The Royal Marsden NHS Foundation Trust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800" cap="none" dirty="0"/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74F8F9E-4666-4C9E-B6E8-C7FF719D9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0" y="197600"/>
            <a:ext cx="1838216" cy="1440700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BA38054-1577-443C-A4C9-1A63147EC2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221" y="59942"/>
            <a:ext cx="3672103" cy="14407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B0F624B-C81A-48F4-9772-E3568A19C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881" y="227251"/>
            <a:ext cx="2662238" cy="107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486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E4216-8A2D-0FC7-968A-9497EB8A7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Issues…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B6FAD-9BC8-92FB-6EB7-35C28C1BD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051665" cy="402336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Prior to germline testing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For which variants should we offer confirmatory germline testing?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/>
              <a:t>Variants present at VAF &gt; </a:t>
            </a:r>
            <a:r>
              <a:rPr lang="en-GB" dirty="0">
                <a:solidFill>
                  <a:schemeClr val="accent1"/>
                </a:solidFill>
              </a:rPr>
              <a:t>X</a:t>
            </a:r>
            <a:r>
              <a:rPr lang="en-GB" dirty="0"/>
              <a:t>%?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/>
              <a:t>On tumour only?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/>
              <a:t>Off-target incidental findings? Recessive traits?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/>
              <a:t>Would testing ever be offered for </a:t>
            </a:r>
            <a:r>
              <a:rPr lang="en-GB" b="1" dirty="0"/>
              <a:t>variants of uncertain significance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Germline testing pathways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What sample types should be used?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Who should undertake pre-test counselling? Haem/Genetics?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Handling of results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Is predictive testing useful?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What type (if any) screening should be arranged in pre-symptomatic </a:t>
            </a:r>
            <a:r>
              <a:rPr lang="en-GB" dirty="0" err="1"/>
              <a:t>inidividuals</a:t>
            </a:r>
            <a:r>
              <a:rPr lang="en-GB" dirty="0"/>
              <a:t>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Who is responsible for organising screening (if any) in the unaffected individual?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462CC6-B71C-7AAB-6E1E-8074FDCFD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330" y="2129414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40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642D5-EBB6-E12D-1047-891B3BC8A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Consensus meeting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6B762-64FA-F956-2BA5-30361B76F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1. To review current evidence regarding penetrance of and phenotype associated with pathogenic constitutional variants in </a:t>
            </a:r>
            <a:r>
              <a:rPr lang="en-GB" i="1" dirty="0"/>
              <a:t>DDX41, ETV6, CEBPA, RUNX1, ANKRD26 </a:t>
            </a:r>
            <a:r>
              <a:rPr lang="en-GB" dirty="0"/>
              <a:t>and </a:t>
            </a:r>
            <a:r>
              <a:rPr lang="en-GB" i="1" dirty="0"/>
              <a:t>GATA2</a:t>
            </a:r>
            <a:r>
              <a:rPr lang="en-GB" dirty="0"/>
              <a:t>. </a:t>
            </a:r>
          </a:p>
          <a:p>
            <a:r>
              <a:rPr lang="en-GB" dirty="0"/>
              <a:t>2. To establish current practice and agree future best practice regarding site-specific confirmatory constitutional testing where a variant of likely germline origin in one of these genes is identified during “somatic” testing, including sample selection and the pre-test counselling process. </a:t>
            </a:r>
          </a:p>
          <a:p>
            <a:r>
              <a:rPr lang="en-GB" dirty="0"/>
              <a:t>3. To outline indications and pathways for urgent and non-urgent predictive genetic testing where a variant of germline origin in one of these genes is confirmed in an affected individual. </a:t>
            </a:r>
          </a:p>
          <a:p>
            <a:r>
              <a:rPr lang="en-GB" dirty="0"/>
              <a:t>4. To discuss novel clinical referral pathways that need to be developed and implemented, including where and how consent for urgent constitutional testing (confirmatory/predictive) should be undertaken. </a:t>
            </a:r>
          </a:p>
          <a:p>
            <a:r>
              <a:rPr lang="en-GB" dirty="0"/>
              <a:t>5. To discuss best practice regarding screening of unaffected carriers of pathogenic variants in these genes, including type, frequency, and age of commencement of screening, if indicated. </a:t>
            </a:r>
          </a:p>
          <a:p>
            <a:r>
              <a:rPr lang="en-GB" dirty="0"/>
              <a:t>6. To consider the potential impact on resources and existing clinical pathways of the application of urgent pathways and carrier screening within the NHS. </a:t>
            </a:r>
          </a:p>
          <a:p>
            <a:r>
              <a:rPr lang="en-GB" dirty="0"/>
              <a:t>7. To identify knowledge gaps and the potential for national, collaborative, interdisciplinary research projects and service/registry development. </a:t>
            </a:r>
          </a:p>
        </p:txBody>
      </p:sp>
    </p:spTree>
    <p:extLst>
      <p:ext uri="{BB962C8B-B14F-4D97-AF65-F5344CB8AC3E}">
        <p14:creationId xmlns:p14="http://schemas.microsoft.com/office/powerpoint/2010/main" val="1495332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6B8AB-B504-EB0D-59BF-067CC3C06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Pre-meeting survey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8CF7B-8217-CDB8-2336-87302AF4A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Wide variability in practice across the UK currently</a:t>
            </a:r>
          </a:p>
          <a:p>
            <a:pPr lvl="1"/>
            <a:r>
              <a:rPr lang="en-GB" dirty="0"/>
              <a:t>Genes being tested </a:t>
            </a:r>
          </a:p>
          <a:p>
            <a:pPr lvl="1"/>
            <a:r>
              <a:rPr lang="en-GB" dirty="0"/>
              <a:t>Testing being offered </a:t>
            </a:r>
          </a:p>
          <a:p>
            <a:pPr lvl="1"/>
            <a:r>
              <a:rPr lang="en-GB" dirty="0"/>
              <a:t>Pathways for testing </a:t>
            </a:r>
          </a:p>
          <a:p>
            <a:pPr lvl="1"/>
            <a:r>
              <a:rPr lang="en-GB" dirty="0"/>
              <a:t>Infrastructure and support </a:t>
            </a:r>
          </a:p>
          <a:p>
            <a:pPr lvl="1"/>
            <a:r>
              <a:rPr lang="en-GB" dirty="0"/>
              <a:t>Reporting </a:t>
            </a:r>
          </a:p>
          <a:p>
            <a:r>
              <a:rPr lang="en-GB" dirty="0"/>
              <a:t>Definite enthusiasm for establishment of national infrastructure to ensure standardised variant interpretation, reporting and management, AND to facilitate prospective data collection to inform best practice.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226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CFAB1-51F4-1F48-754E-7831BDA91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meeting: Talks from experts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896F7-79E8-A19D-315D-F354C16ED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+mj-lt"/>
              </a:rPr>
              <a:t>Progress in variant interpretation for cancer susceptibility genes (relating to solid tumours) – CanVIG-UK network – Prof Clare Turnbull, Institute of Cancer Research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+mj-lt"/>
              </a:rPr>
              <a:t>National Infrastructure for collection and linkage of genomic data – Dr Steven Hardy, National Disease Registration Service, NHS Digital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+mj-lt"/>
              </a:rPr>
              <a:t>Developing a sustainable national infrastructure for assessment and management of genomic variation predisposing to haematological malignancies – Dr James Drummond, Cambridge University Hospital, East GLH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+mj-lt"/>
              </a:rPr>
              <a:t>Germline variants in Myeloid Malignancies – Dr Jamshid Khorashad, Royal Marsden NHS Foundation Trust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+mj-lt"/>
              </a:rPr>
              <a:t>Somatic Variant Interpretation Guidelines – Dr Chris Wragg, North Bristol NHS Trust, UK S_VIG Working Group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+mj-lt"/>
              </a:rPr>
              <a:t>Undertaking germline confirmation of somatic findings – Dr Paula Page, West Midlands Regional Genetics Laboratory and Dr Nick Parkin, </a:t>
            </a:r>
            <a:r>
              <a:rPr lang="en-GB" dirty="0" err="1">
                <a:latin typeface="+mj-lt"/>
              </a:rPr>
              <a:t>Viapath</a:t>
            </a:r>
            <a:r>
              <a:rPr lang="en-GB" dirty="0">
                <a:latin typeface="+mj-lt"/>
              </a:rPr>
              <a:t> Molecular Pathology at King’s College Hospital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+mj-lt"/>
              </a:rPr>
              <a:t>Genetic predisposition to myeloid malignancies: CEBPA, RUNX1, ANKRD26, ETV6, GATA2 and DDX41 – Prof Jude Fitzgibbon and Dr Ana Rio-Machin, Barts Cancer Institute, Queen Mary University of London, and Dr Austin </a:t>
            </a:r>
            <a:r>
              <a:rPr lang="en-GB" dirty="0" err="1">
                <a:latin typeface="+mj-lt"/>
              </a:rPr>
              <a:t>Kulasekararaj</a:t>
            </a:r>
            <a:r>
              <a:rPr lang="en-GB" dirty="0">
                <a:latin typeface="+mj-lt"/>
              </a:rPr>
              <a:t>, King’s College Hospital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+mj-lt"/>
              </a:rPr>
              <a:t>Considerations for consent and cascade screening – Ms Bev Speight, East Anglican Medical Genetics Service </a:t>
            </a:r>
          </a:p>
          <a:p>
            <a:pPr marL="457200" indent="-457200">
              <a:buFont typeface="+mj-lt"/>
              <a:buAutoNum type="arabicPeriod"/>
            </a:pPr>
            <a:endParaRPr lang="en-GB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4322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58898-9EBB-EA86-A3ED-3C5EF9AF8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meeting: Polls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4D31F-0342-5E86-CC69-08977C779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Themes: </a:t>
            </a:r>
          </a:p>
          <a:p>
            <a:pPr lvl="1"/>
            <a:r>
              <a:rPr lang="en-GB" dirty="0"/>
              <a:t>germline confirmation of somatic findings</a:t>
            </a:r>
          </a:p>
          <a:p>
            <a:pPr lvl="1"/>
            <a:r>
              <a:rPr lang="en-GB" dirty="0"/>
              <a:t>variant interpretation</a:t>
            </a:r>
          </a:p>
          <a:p>
            <a:pPr lvl="1"/>
            <a:r>
              <a:rPr lang="en-GB" dirty="0"/>
              <a:t>onward referrals</a:t>
            </a:r>
          </a:p>
          <a:p>
            <a:pPr lvl="1"/>
            <a:r>
              <a:rPr lang="en-GB" dirty="0"/>
              <a:t>need for national database and framework for management of variants of uncertain significance</a:t>
            </a:r>
          </a:p>
          <a:p>
            <a:pPr lvl="1"/>
            <a:r>
              <a:rPr lang="en-GB" dirty="0"/>
              <a:t>pre-test counselling and consent pathways</a:t>
            </a:r>
          </a:p>
          <a:p>
            <a:pPr lvl="1"/>
            <a:r>
              <a:rPr lang="en-GB" dirty="0"/>
              <a:t>management and screening of confirmed carriers </a:t>
            </a:r>
          </a:p>
        </p:txBody>
      </p:sp>
    </p:spTree>
    <p:extLst>
      <p:ext uri="{BB962C8B-B14F-4D97-AF65-F5344CB8AC3E}">
        <p14:creationId xmlns:p14="http://schemas.microsoft.com/office/powerpoint/2010/main" val="2832026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CC24E-95BD-DFB2-6D35-ADA8DCDD8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Consensus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E5E95-D74E-6027-6F2C-3EC4C2EB4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Variant reporting issues:  </a:t>
            </a:r>
          </a:p>
          <a:p>
            <a:pPr lvl="1"/>
            <a:r>
              <a:rPr lang="en-GB" dirty="0"/>
              <a:t>Consider germline origin if VAF </a:t>
            </a:r>
            <a:r>
              <a:rPr lang="en-GB" dirty="0">
                <a:solidFill>
                  <a:schemeClr val="accent1"/>
                </a:solidFill>
              </a:rPr>
              <a:t>&gt;30%</a:t>
            </a:r>
          </a:p>
          <a:p>
            <a:pPr lvl="1"/>
            <a:r>
              <a:rPr lang="en-GB" dirty="0"/>
              <a:t>Ideally should involve scientists with expertise in interpretation of variants in germline context if: </a:t>
            </a:r>
          </a:p>
          <a:p>
            <a:pPr lvl="2"/>
            <a:r>
              <a:rPr lang="en-GB" dirty="0"/>
              <a:t>variant is suspected of germline origin</a:t>
            </a:r>
          </a:p>
          <a:p>
            <a:pPr lvl="2"/>
            <a:r>
              <a:rPr lang="en-GB" dirty="0"/>
              <a:t>Variant not clearly pathogenic </a:t>
            </a:r>
          </a:p>
          <a:p>
            <a:pPr lvl="1"/>
            <a:r>
              <a:rPr lang="en-GB" dirty="0"/>
              <a:t>Standardised templates required </a:t>
            </a:r>
          </a:p>
          <a:p>
            <a:pPr lvl="1"/>
            <a:r>
              <a:rPr lang="en-GB" dirty="0"/>
              <a:t>Variant classification should be as per ACMG/gene-specific guidance where available </a:t>
            </a:r>
          </a:p>
          <a:p>
            <a:pPr lvl="1"/>
            <a:r>
              <a:rPr lang="en-GB" dirty="0"/>
              <a:t>Sample selection </a:t>
            </a:r>
          </a:p>
          <a:p>
            <a:pPr lvl="2"/>
            <a:r>
              <a:rPr lang="en-GB" dirty="0"/>
              <a:t>Cultured fibroblasts preferred </a:t>
            </a:r>
          </a:p>
          <a:p>
            <a:pPr lvl="3"/>
            <a:r>
              <a:rPr lang="en-GB" dirty="0"/>
              <a:t>May not be possible in time sensitive situations </a:t>
            </a:r>
          </a:p>
          <a:p>
            <a:pPr lvl="3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454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1C8FD-8A6D-1F3C-5A19-ED42A7DB1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52395-455E-FBBC-C838-133F3EDD1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Write up consensus statements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Continued work of S-VIG to generate standardised reporting templates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Use data from meeting to leverage support to develop registries/infrastructure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Gene specific guidelines are required with respect to management of gene carriers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Standardised patient information will be developed (patient charities and UKCGG)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Increase education (BSGM)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BMT/donor focused consensus workshop planned (July 2022)</a:t>
            </a:r>
          </a:p>
        </p:txBody>
      </p:sp>
    </p:spTree>
    <p:extLst>
      <p:ext uri="{BB962C8B-B14F-4D97-AF65-F5344CB8AC3E}">
        <p14:creationId xmlns:p14="http://schemas.microsoft.com/office/powerpoint/2010/main" val="567909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33A2D08-DB8F-9128-6DF4-55BC26E30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327" y="5869094"/>
            <a:ext cx="4717400" cy="967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0A7D72-0CF8-242F-BE39-05A9C8976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29B79-D517-CF25-EFF8-70AAC879F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Identification and recognition of monogenic risk factors for </a:t>
            </a:r>
            <a:r>
              <a:rPr lang="en-GB" dirty="0" err="1"/>
              <a:t>myelo</a:t>
            </a:r>
            <a:r>
              <a:rPr lang="en-GB" dirty="0"/>
              <a:t>- and/or lymphoproliferative neoplasms increasing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Rare syndromic causes (e.g. Fanconi Anaemia, Ataxia Telangiectasia, Dyskeratosis Congenita, </a:t>
            </a:r>
            <a:r>
              <a:rPr lang="en-GB" dirty="0" err="1"/>
              <a:t>Rasopathies</a:t>
            </a:r>
            <a:r>
              <a:rPr lang="en-GB" dirty="0"/>
              <a:t>, etc…)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As part of broader cancer predisposition syndromes (e.g. </a:t>
            </a:r>
            <a:r>
              <a:rPr lang="en-GB" i="1" dirty="0"/>
              <a:t>TP53, CHEK2</a:t>
            </a:r>
            <a:r>
              <a:rPr lang="en-GB" dirty="0"/>
              <a:t>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 err="1"/>
              <a:t>Myelo</a:t>
            </a:r>
            <a:r>
              <a:rPr lang="en-GB" b="1" dirty="0"/>
              <a:t>-/ lympho-proliferative neoplasm predominant phenotype (e.g. </a:t>
            </a:r>
            <a:r>
              <a:rPr lang="en-GB" b="1" i="1" dirty="0"/>
              <a:t>DDX41, CEBPA, ETV6, ANKRD26, GATA2, RUNX1, </a:t>
            </a:r>
            <a:r>
              <a:rPr lang="en-GB" b="1" dirty="0"/>
              <a:t>etc.)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Germline genetic testing now offered for certain genes associated with haematological neoplasia under various indications for patients meeting eligibility criteria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DBD6E-E848-E746-9616-C714EBB2C6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36" b="20384"/>
          <a:stretch/>
        </p:blipFill>
        <p:spPr>
          <a:xfrm>
            <a:off x="1378693" y="4786204"/>
            <a:ext cx="5531459" cy="11912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A21437-E104-1443-DFF5-0272D8B6B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066" y="4781444"/>
            <a:ext cx="4717401" cy="11912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5D938F-1BB0-3F8D-6DF0-CB489F20A1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1565" y="5953939"/>
            <a:ext cx="4659537" cy="87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0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AD640-FC50-3A00-3178-4FB8D38E6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Heritable Predisposition to Myeloproliferative neoplasm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64A704-75AE-5971-0EA5-54952D8C5E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7126474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FC212EB-6883-6D97-6C85-B674AFE6A63F}"/>
              </a:ext>
            </a:extLst>
          </p:cNvPr>
          <p:cNvSpPr/>
          <p:nvPr/>
        </p:nvSpPr>
        <p:spPr>
          <a:xfrm>
            <a:off x="1096963" y="2851688"/>
            <a:ext cx="1398264" cy="16660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952452-408F-AF79-B7C7-0666E4EF3EDD}"/>
              </a:ext>
            </a:extLst>
          </p:cNvPr>
          <p:cNvSpPr txBox="1"/>
          <p:nvPr/>
        </p:nvSpPr>
        <p:spPr>
          <a:xfrm>
            <a:off x="565688" y="5997844"/>
            <a:ext cx="39693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>
                <a:solidFill>
                  <a:schemeClr val="accent1"/>
                </a:solidFill>
                <a:latin typeface="Georgia" panose="02040502050405020303" pitchFamily="18" charset="0"/>
              </a:rPr>
              <a:t>https://panelapp.genomicsengland.co.uk/panels/525/</a:t>
            </a:r>
          </a:p>
        </p:txBody>
      </p:sp>
    </p:spTree>
    <p:extLst>
      <p:ext uri="{BB962C8B-B14F-4D97-AF65-F5344CB8AC3E}">
        <p14:creationId xmlns:p14="http://schemas.microsoft.com/office/powerpoint/2010/main" val="140268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58393-9CC7-508E-5BD1-30D9CE879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Heritable Predisposition to Myeloproliferative neoplasm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24DF1-F4DB-D290-3F45-BEE3CA94A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Age of onset of manifestations genotype-dependent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Onset from childhood: </a:t>
            </a:r>
            <a:r>
              <a:rPr lang="en-GB" i="1" dirty="0"/>
              <a:t>ANKRD26, GATA2, ETV6, CEBPA, RUNX1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Onset from (late) adulthood: </a:t>
            </a:r>
            <a:r>
              <a:rPr lang="en-GB" i="1" dirty="0"/>
              <a:t>DDX41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Variable expressivity and incomplete penetrance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4175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A10B3-A60E-EF11-B3CA-329636226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15A30BE-803E-9B64-D1D9-7E75EF792C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4189433"/>
              </p:ext>
            </p:extLst>
          </p:nvPr>
        </p:nvGraphicFramePr>
        <p:xfrm>
          <a:off x="0" y="214681"/>
          <a:ext cx="11955564" cy="5867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2594">
                  <a:extLst>
                    <a:ext uri="{9D8B030D-6E8A-4147-A177-3AD203B41FA5}">
                      <a16:colId xmlns:a16="http://schemas.microsoft.com/office/drawing/2014/main" val="2322921114"/>
                    </a:ext>
                  </a:extLst>
                </a:gridCol>
                <a:gridCol w="1992594">
                  <a:extLst>
                    <a:ext uri="{9D8B030D-6E8A-4147-A177-3AD203B41FA5}">
                      <a16:colId xmlns:a16="http://schemas.microsoft.com/office/drawing/2014/main" val="3726011393"/>
                    </a:ext>
                  </a:extLst>
                </a:gridCol>
                <a:gridCol w="1992594">
                  <a:extLst>
                    <a:ext uri="{9D8B030D-6E8A-4147-A177-3AD203B41FA5}">
                      <a16:colId xmlns:a16="http://schemas.microsoft.com/office/drawing/2014/main" val="3231383326"/>
                    </a:ext>
                  </a:extLst>
                </a:gridCol>
                <a:gridCol w="1992594">
                  <a:extLst>
                    <a:ext uri="{9D8B030D-6E8A-4147-A177-3AD203B41FA5}">
                      <a16:colId xmlns:a16="http://schemas.microsoft.com/office/drawing/2014/main" val="794627205"/>
                    </a:ext>
                  </a:extLst>
                </a:gridCol>
                <a:gridCol w="1992594">
                  <a:extLst>
                    <a:ext uri="{9D8B030D-6E8A-4147-A177-3AD203B41FA5}">
                      <a16:colId xmlns:a16="http://schemas.microsoft.com/office/drawing/2014/main" val="226063952"/>
                    </a:ext>
                  </a:extLst>
                </a:gridCol>
                <a:gridCol w="1992594">
                  <a:extLst>
                    <a:ext uri="{9D8B030D-6E8A-4147-A177-3AD203B41FA5}">
                      <a16:colId xmlns:a16="http://schemas.microsoft.com/office/drawing/2014/main" val="1925903024"/>
                    </a:ext>
                  </a:extLst>
                </a:gridCol>
              </a:tblGrid>
              <a:tr h="296174">
                <a:tc>
                  <a:txBody>
                    <a:bodyPr/>
                    <a:lstStyle/>
                    <a:p>
                      <a:r>
                        <a:rPr lang="en-GB" sz="1100" dirty="0"/>
                        <a:t>Gene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CEBPA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RUNX1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ETV6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GATA2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ANKRD26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860217"/>
                  </a:ext>
                </a:extLst>
              </a:tr>
              <a:tr h="608576">
                <a:tc>
                  <a:txBody>
                    <a:bodyPr/>
                    <a:lstStyle/>
                    <a:p>
                      <a:r>
                        <a:rPr lang="en-GB" sz="1100" dirty="0"/>
                        <a:t>Associated condition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100" b="1" u="none" dirty="0"/>
                        <a:t>Familial AML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Familial Platelet Disorder with Predisposition to Myeloid Malignancy (FPD-MM)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ETV6-associated Leukaemia/Familial Thrombocytopenia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GATA2 deficiency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ANKRD26-related thrombocytopenia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54343"/>
                  </a:ext>
                </a:extLst>
              </a:tr>
              <a:tr h="1411896">
                <a:tc>
                  <a:txBody>
                    <a:bodyPr/>
                    <a:lstStyle/>
                    <a:p>
                      <a:r>
                        <a:rPr lang="en-GB" sz="1100" dirty="0"/>
                        <a:t>Phenotype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AML – frequent late disease relapse and second/ subsequent </a:t>
                      </a:r>
                      <a:r>
                        <a:rPr lang="en-GB" sz="1100" dirty="0" err="1"/>
                        <a:t>leukaemias</a:t>
                      </a:r>
                      <a:r>
                        <a:rPr lang="en-GB" sz="11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Platelet dysfunction (&gt;90%), Myeloid malignancy (~25-50%)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Lymphoid malignancy (25%), skin features (eczema, psoriasis)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Mild-moderate thrombocytopenia (&gt;90%), increased risk of leukaemia (~30%) (</a:t>
                      </a:r>
                      <a:r>
                        <a:rPr lang="en-GB" sz="1100" b="1" dirty="0"/>
                        <a:t>B-ALL</a:t>
                      </a:r>
                      <a:r>
                        <a:rPr lang="en-GB" sz="1100" dirty="0"/>
                        <a:t>, AML/MDS/MPN), ? Other cancers (CRC)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Recurrent infections, </a:t>
                      </a:r>
                      <a:r>
                        <a:rPr lang="en-GB" sz="1100" dirty="0" err="1"/>
                        <a:t>cytopenias</a:t>
                      </a:r>
                      <a:r>
                        <a:rPr lang="en-GB" sz="1100" dirty="0"/>
                        <a:t>, Haematological manifestations: MDS, myeloid neoplasm, Cancer risk (skin, </a:t>
                      </a:r>
                      <a:r>
                        <a:rPr lang="en-GB" sz="1100" b="1" dirty="0"/>
                        <a:t>Pulmonary Alveolar Proteinosis</a:t>
                      </a:r>
                      <a:r>
                        <a:rPr lang="en-GB" sz="1100" dirty="0"/>
                        <a:t>,  </a:t>
                      </a:r>
                      <a:r>
                        <a:rPr lang="en-GB" sz="1100" dirty="0" err="1"/>
                        <a:t>Lymophoedema</a:t>
                      </a:r>
                      <a:r>
                        <a:rPr lang="en-GB" sz="1100" dirty="0"/>
                        <a:t>, hearing loss, hypothyroidism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100" b="1" dirty="0"/>
                        <a:t>GOF </a:t>
                      </a:r>
                      <a:r>
                        <a:rPr lang="en-GB" sz="1100" dirty="0"/>
                        <a:t>variants </a:t>
                      </a:r>
                      <a:r>
                        <a:rPr lang="en-GB" sz="110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GB" sz="1100" dirty="0"/>
                        <a:t>mild-moderate thrombocytopenia with normal platelet size, MDS, AML</a:t>
                      </a:r>
                    </a:p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042386"/>
                  </a:ext>
                </a:extLst>
              </a:tr>
              <a:tr h="876349">
                <a:tc>
                  <a:txBody>
                    <a:bodyPr/>
                    <a:lstStyle/>
                    <a:p>
                      <a:r>
                        <a:rPr lang="en-GB" sz="1100" dirty="0"/>
                        <a:t>Penetrance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N-terminal variants &gt;C-terminal variants (~80-v-50%)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Malignancy 25-50%, other features &gt;90%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Malignancy 30%, other features 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High: non-malignant manifestations &gt;80%, AML risk ~14%, MDS risk ~80%. Allele-specific expression associated penetrance.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High - thrombocytopenia, malignancy risk ~8%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095764"/>
                  </a:ext>
                </a:extLst>
              </a:tr>
              <a:tr h="608576">
                <a:tc>
                  <a:txBody>
                    <a:bodyPr/>
                    <a:lstStyle/>
                    <a:p>
                      <a:r>
                        <a:rPr lang="en-GB" sz="1100" dirty="0"/>
                        <a:t>Frequency of somatic variants in Haematological disease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~9%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Not rare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ETV6-RUNX1 fusions common in B-ALL (25%), frequently with variant on other allele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Common in CEBPA-associated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Very rarely somatically mutated in sporadic AML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224391"/>
                  </a:ext>
                </a:extLst>
              </a:tr>
              <a:tr h="474689">
                <a:tc>
                  <a:txBody>
                    <a:bodyPr/>
                    <a:lstStyle/>
                    <a:p>
                      <a:r>
                        <a:rPr lang="en-GB" sz="1100" dirty="0"/>
                        <a:t>Frequency of second/more somatic hits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100" dirty="0"/>
                        <a:t>90% </a:t>
                      </a:r>
                    </a:p>
                    <a:p>
                      <a:pPr lvl="0"/>
                      <a:r>
                        <a:rPr lang="en-GB" sz="1100" dirty="0"/>
                        <a:t>- more commonly in C terminal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30% (usually RUNX1, GATA2)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Uncommon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Uncommon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481082"/>
                  </a:ext>
                </a:extLst>
              </a:tr>
              <a:tr h="608576">
                <a:tc>
                  <a:txBody>
                    <a:bodyPr/>
                    <a:lstStyle/>
                    <a:p>
                      <a:r>
                        <a:rPr lang="en-GB" sz="1100" dirty="0"/>
                        <a:t>Age of onset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Youngest case 1.8years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Median age of malignancy: 33, other features from childhood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Malignancy reported as young as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Manifestations (lymphoedema/ infections) may be evident from childhood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Childhood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68715"/>
                  </a:ext>
                </a:extLst>
              </a:tr>
              <a:tr h="876349">
                <a:tc>
                  <a:txBody>
                    <a:bodyPr/>
                    <a:lstStyle/>
                    <a:p>
                      <a:r>
                        <a:rPr lang="en-GB" sz="1100" dirty="0"/>
                        <a:t>Of note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Post-transplant donor-derived leukaemia has been reported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Most reported germline variants are in DNA-binding domain at C terminus. Mostly missense.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Synonymous variants reported in ~8% cases with GATA2 deficiency –mechanism: selective loss of mutant RNA. ? Reduced penetrance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Families with ANKRD26-associated MDS/AML and normal platelets have been reported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885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9597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951B8-A0BB-57E6-DA5F-146B24216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Heritable Predisposition to Myeloproliferative neoplasm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33144-4C6A-DBE4-8AE1-1A59CB7BE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New picture">
            <a:extLst>
              <a:ext uri="{FF2B5EF4-FFF2-40B4-BE49-F238E27FC236}">
                <a16:creationId xmlns:a16="http://schemas.microsoft.com/office/drawing/2014/main" id="{040AF085-DC16-6235-EA76-F2679D1AD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737360"/>
            <a:ext cx="7920880" cy="412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69E83C-D018-E07E-B732-2B46869EC74B}"/>
              </a:ext>
            </a:extLst>
          </p:cNvPr>
          <p:cNvSpPr txBox="1"/>
          <p:nvPr/>
        </p:nvSpPr>
        <p:spPr>
          <a:xfrm>
            <a:off x="168779" y="5968137"/>
            <a:ext cx="11914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i="1" dirty="0">
                <a:solidFill>
                  <a:schemeClr val="accent1"/>
                </a:solidFill>
                <a:latin typeface="Georgia" panose="02040502050405020303" pitchFamily="18" charset="0"/>
              </a:rPr>
              <a:t>Brown AL, Hahn CN, Scott HS. Secondary </a:t>
            </a:r>
            <a:r>
              <a:rPr lang="en-GB" sz="900" i="1" dirty="0" err="1">
                <a:solidFill>
                  <a:schemeClr val="accent1"/>
                </a:solidFill>
                <a:latin typeface="Georgia" panose="02040502050405020303" pitchFamily="18" charset="0"/>
              </a:rPr>
              <a:t>leukemia</a:t>
            </a:r>
            <a:r>
              <a:rPr lang="en-GB" sz="900" i="1" dirty="0">
                <a:solidFill>
                  <a:schemeClr val="accent1"/>
                </a:solidFill>
                <a:latin typeface="Georgia" panose="02040502050405020303" pitchFamily="18" charset="0"/>
              </a:rPr>
              <a:t> in patients with germline transcription factor mutations (RUNX1, GATA2, CEBPA). Blood. 2020 Jul 2;136(1):24-35. </a:t>
            </a:r>
            <a:r>
              <a:rPr lang="en-GB" sz="900" i="1" dirty="0" err="1">
                <a:solidFill>
                  <a:schemeClr val="accent1"/>
                </a:solidFill>
                <a:latin typeface="Georgia" panose="02040502050405020303" pitchFamily="18" charset="0"/>
              </a:rPr>
              <a:t>doi</a:t>
            </a:r>
            <a:r>
              <a:rPr lang="en-GB" sz="900" i="1" dirty="0">
                <a:solidFill>
                  <a:schemeClr val="accent1"/>
                </a:solidFill>
                <a:latin typeface="Georgia" panose="02040502050405020303" pitchFamily="18" charset="0"/>
              </a:rPr>
              <a:t>: 10.1182/blood.2019000937. PMID: 32430494; PMCID: PMC7332898.</a:t>
            </a:r>
          </a:p>
        </p:txBody>
      </p:sp>
    </p:spTree>
    <p:extLst>
      <p:ext uri="{BB962C8B-B14F-4D97-AF65-F5344CB8AC3E}">
        <p14:creationId xmlns:p14="http://schemas.microsoft.com/office/powerpoint/2010/main" val="1681245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F217F-609A-3AA3-8A60-C8F55A1CC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Heritable Predisposition to Myeloproliferative neoplasm: DDX41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F85A3-CA3C-BB2B-711B-762EF3800E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DDX41 variants are the most common variants predisposing to MDS/AML in adults </a:t>
            </a:r>
          </a:p>
          <a:p>
            <a:pPr lvl="1"/>
            <a:r>
              <a:rPr lang="en-GB" dirty="0"/>
              <a:t>5-10% of all AML </a:t>
            </a:r>
          </a:p>
          <a:p>
            <a:r>
              <a:rPr lang="en-GB" dirty="0"/>
              <a:t>Characteristics of DDX41-associated familial AML: </a:t>
            </a:r>
          </a:p>
          <a:p>
            <a:pPr lvl="1"/>
            <a:r>
              <a:rPr lang="en-GB" dirty="0"/>
              <a:t>Normal karyotype (&gt;60%) </a:t>
            </a:r>
          </a:p>
          <a:p>
            <a:pPr lvl="1"/>
            <a:r>
              <a:rPr lang="en-GB" dirty="0"/>
              <a:t>Late onset – age of onset typically &gt;6th decade </a:t>
            </a:r>
          </a:p>
          <a:p>
            <a:pPr lvl="1"/>
            <a:r>
              <a:rPr lang="en-GB" dirty="0"/>
              <a:t>Male preponderance (3:1)</a:t>
            </a:r>
          </a:p>
          <a:p>
            <a:pPr lvl="1"/>
            <a:r>
              <a:rPr lang="en-GB" dirty="0"/>
              <a:t>Second/more somatic hit in other allele frequent </a:t>
            </a:r>
          </a:p>
          <a:p>
            <a:r>
              <a:rPr lang="en-GB" dirty="0"/>
              <a:t>Spectrum of haematological manifestations in DDX41</a:t>
            </a:r>
          </a:p>
          <a:p>
            <a:pPr lvl="1"/>
            <a:r>
              <a:rPr lang="en-GB" dirty="0"/>
              <a:t>Single/multi-lineage cytopenia </a:t>
            </a:r>
          </a:p>
          <a:p>
            <a:pPr lvl="1"/>
            <a:r>
              <a:rPr lang="en-GB" dirty="0"/>
              <a:t>Red cell macrocytosis</a:t>
            </a:r>
          </a:p>
          <a:p>
            <a:pPr lvl="1"/>
            <a:r>
              <a:rPr lang="en-GB" dirty="0"/>
              <a:t>MDS/AML </a:t>
            </a:r>
          </a:p>
          <a:p>
            <a:pPr lvl="1"/>
            <a:r>
              <a:rPr lang="en-GB" dirty="0"/>
              <a:t>CMML/CML </a:t>
            </a:r>
          </a:p>
          <a:p>
            <a:pPr lvl="1"/>
            <a:r>
              <a:rPr lang="en-GB" dirty="0"/>
              <a:t>MPN</a:t>
            </a:r>
          </a:p>
          <a:p>
            <a:pPr lvl="1"/>
            <a:r>
              <a:rPr lang="en-GB" dirty="0"/>
              <a:t>NHL/HL </a:t>
            </a:r>
          </a:p>
          <a:p>
            <a:pPr lvl="1"/>
            <a:r>
              <a:rPr lang="en-GB" dirty="0"/>
              <a:t>Multiple Myeloma </a:t>
            </a:r>
          </a:p>
          <a:p>
            <a:pPr lvl="1"/>
            <a:r>
              <a:rPr lang="en-GB" dirty="0"/>
              <a:t>ALL/CLL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FC92BF-5997-5B6F-30BA-358B3F91CA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Other features: autoimmune disorders </a:t>
            </a:r>
          </a:p>
          <a:p>
            <a:pPr lvl="1"/>
            <a:r>
              <a:rPr lang="en-GB" dirty="0"/>
              <a:t>Rheumatoid arthritis </a:t>
            </a:r>
          </a:p>
          <a:p>
            <a:pPr lvl="1"/>
            <a:r>
              <a:rPr lang="en-GB" dirty="0"/>
              <a:t>Systemic Lupus Erythematosus </a:t>
            </a:r>
          </a:p>
          <a:p>
            <a:pPr lvl="1"/>
            <a:r>
              <a:rPr lang="en-GB" dirty="0"/>
              <a:t>Thyroid issues </a:t>
            </a:r>
          </a:p>
          <a:p>
            <a:pPr lvl="1"/>
            <a:r>
              <a:rPr lang="en-GB" dirty="0"/>
              <a:t>Asthma </a:t>
            </a:r>
          </a:p>
          <a:p>
            <a:pPr lvl="1"/>
            <a:r>
              <a:rPr lang="en-GB" dirty="0"/>
              <a:t>Eczema </a:t>
            </a:r>
          </a:p>
          <a:p>
            <a:pPr lvl="1"/>
            <a:r>
              <a:rPr lang="en-GB" dirty="0"/>
              <a:t>Solid organ cancer risk?? </a:t>
            </a:r>
          </a:p>
          <a:p>
            <a:pPr lvl="1"/>
            <a:endParaRPr lang="en-GB" dirty="0"/>
          </a:p>
          <a:p>
            <a:r>
              <a:rPr lang="en-GB" dirty="0"/>
              <a:t>Penetrance </a:t>
            </a:r>
          </a:p>
          <a:p>
            <a:pPr lvl="1"/>
            <a:r>
              <a:rPr lang="en-GB" dirty="0"/>
              <a:t>Uncertain </a:t>
            </a:r>
          </a:p>
          <a:p>
            <a:pPr lvl="1"/>
            <a:r>
              <a:rPr lang="en-GB" dirty="0"/>
              <a:t>Age-related 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0742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55C22-CFC3-C097-0408-76F6E8A75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Somatic/Germline Testing in NHS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300FB-66BE-A666-4CE2-FE303FDB0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186051" cy="402336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Cytogenic and Molecular phenotyping fundamental in diagnostic evaluation of patients with haematological malignancy, as well as in ongoing monitoring of disease response and relapse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Paired constitutional and tumour-based whole genome sequencing available for a host of indications as per NHS Genomic Directory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Increasing identification of patients with underlying constitutional risk factors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In many (?most) centres, testing is being undertaken in an unpaired, asynchronous manner, with analysis of bone marrow/peripheral blood by multi-gene panels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Increasing identification of variants of </a:t>
            </a:r>
            <a:r>
              <a:rPr lang="en-GB" i="1" dirty="0">
                <a:latin typeface="+mj-lt"/>
              </a:rPr>
              <a:t>possible</a:t>
            </a:r>
            <a:r>
              <a:rPr lang="en-GB" dirty="0">
                <a:latin typeface="+mj-lt"/>
              </a:rPr>
              <a:t> constitutional origin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Both on- and off-target (variability in panels in place in labs) </a:t>
            </a:r>
          </a:p>
          <a:p>
            <a:endParaRPr lang="en-GB" dirty="0">
              <a:latin typeface="+mj-lt"/>
            </a:endParaRPr>
          </a:p>
          <a:p>
            <a:endParaRPr lang="en-GB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1F43D6-B8ED-FE5E-EBE0-EB748C4984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770"/>
          <a:stretch/>
        </p:blipFill>
        <p:spPr>
          <a:xfrm>
            <a:off x="7042748" y="1968519"/>
            <a:ext cx="382864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9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6BCAC-BA42-CC99-A118-591558E75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pathway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75E3E-1FD9-ADBB-1383-4ED2210D9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99872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Increasingly, patients being referred for site-specific testing to confirm germline origin of variants identified during somatic testing rather than formal diagnostic germline panel testing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Pathway more acute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Impact on therapeutic decision-making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NB for decisions re suitable related bone marrow donors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u="sng" dirty="0"/>
              <a:t>Interpretation of variants identified in somatic context needs to be undertaken with germline implications in mind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12FE6A-5D59-54FD-517B-B486660FE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664" y="0"/>
            <a:ext cx="542925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086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1744</Words>
  <Application>Microsoft Office PowerPoint</Application>
  <PresentationFormat>Widescreen</PresentationFormat>
  <Paragraphs>213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Georgia</vt:lpstr>
      <vt:lpstr>Wingdings</vt:lpstr>
      <vt:lpstr>Retrospect</vt:lpstr>
      <vt:lpstr>UKCGG, CanGene-CanVar and NHSE GLH Haematological Oncology Malignancies Working Group Consensus Meeting: Germline predisposition to haematological malignancies  Background, Outcomes and Next Steps…</vt:lpstr>
      <vt:lpstr>Background </vt:lpstr>
      <vt:lpstr>Heritable Predisposition to Myeloproliferative neoplasm </vt:lpstr>
      <vt:lpstr>Heritable Predisposition to Myeloproliferative neoplasm </vt:lpstr>
      <vt:lpstr>PowerPoint Presentation</vt:lpstr>
      <vt:lpstr>Heritable Predisposition to Myeloproliferative neoplasm </vt:lpstr>
      <vt:lpstr>Heritable Predisposition to Myeloproliferative neoplasm: DDX41</vt:lpstr>
      <vt:lpstr>Somatic/Germline Testing in NHS </vt:lpstr>
      <vt:lpstr>Current pathway</vt:lpstr>
      <vt:lpstr>Issues…</vt:lpstr>
      <vt:lpstr>Consensus meeting aims</vt:lpstr>
      <vt:lpstr>Pre-meeting survey </vt:lpstr>
      <vt:lpstr>Structure of meeting: Talks from experts </vt:lpstr>
      <vt:lpstr>Structure of meeting: Polls</vt:lpstr>
      <vt:lpstr>Consensus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UKCGG, CanGene-CanVar and NHSE GLH Haematological Oncology Malignancies Working Group Consensus Meeting: Germline predisposition to haematological malignancies  Background, Outcomes and Next Steps…</dc:title>
  <dc:creator>Terri McVeigh</dc:creator>
  <cp:lastModifiedBy>Terri McVeigh</cp:lastModifiedBy>
  <cp:revision>3</cp:revision>
  <dcterms:created xsi:type="dcterms:W3CDTF">2022-06-10T03:52:56Z</dcterms:created>
  <dcterms:modified xsi:type="dcterms:W3CDTF">2022-06-10T08:06:58Z</dcterms:modified>
</cp:coreProperties>
</file>