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4" r:id="rId2"/>
    <p:sldId id="275" r:id="rId3"/>
    <p:sldId id="257" r:id="rId4"/>
    <p:sldId id="259" r:id="rId5"/>
    <p:sldId id="261" r:id="rId6"/>
    <p:sldId id="263" r:id="rId7"/>
    <p:sldId id="265" r:id="rId8"/>
    <p:sldId id="266" r:id="rId9"/>
    <p:sldId id="267" r:id="rId10"/>
    <p:sldId id="268" r:id="rId11"/>
    <p:sldId id="269" r:id="rId12"/>
    <p:sldId id="273" r:id="rId13"/>
    <p:sldId id="260" r:id="rId14"/>
    <p:sldId id="271" r:id="rId15"/>
    <p:sldId id="270" r:id="rId16"/>
    <p:sldId id="272" r:id="rId17"/>
    <p:sldId id="258" r:id="rId18"/>
    <p:sldId id="27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39989B0-A0A7-440D-932C-6C983E1AC748}" v="243" dt="2025-02-14T08:19:57.64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3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6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184996-0BB1-4440-AFA7-2C3255AB03AD}" type="datetimeFigureOut">
              <a:rPr lang="en-GB" smtClean="0"/>
              <a:t>14/02/2025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E984FB-6A61-4D70-85C4-886831167E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1389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E984FB-6A61-4D70-85C4-886831167EB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4807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E984FB-6A61-4D70-85C4-886831167EB0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55278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E984FB-6A61-4D70-85C4-886831167EB0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3025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6C0B6-7B36-D7C8-48DE-FA8E97871A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F75593-641A-7461-C84D-C4CFA62B59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1A1034-B977-BEE5-5BBD-F46A1962B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6067E-5876-4048-B70D-3096F49C8DB6}" type="datetimeFigureOut">
              <a:rPr lang="en-GB" smtClean="0"/>
              <a:t>14/02/2025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8C8A72-9756-1A5A-19E3-326B6CCA8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86FBFA-A51D-67EB-EC29-D7068EB9F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A51E5-E503-4818-A78B-EC7A7FFE98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0049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15B83-C232-21D6-A8F2-DEAC883E8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E87056-EE79-A793-AD23-4997E34525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368295-308A-BD36-9C18-C888C38EA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6067E-5876-4048-B70D-3096F49C8DB6}" type="datetimeFigureOut">
              <a:rPr lang="en-GB" smtClean="0"/>
              <a:t>14/02/2025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A39C1C-F38A-6869-E656-FB767BC9E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F34361-4AD5-B448-1D23-2DE2637D9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A51E5-E503-4818-A78B-EC7A7FFE98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9632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FD3EA7-CA7E-9BBA-6AB7-1649C2F531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54136C-99D1-30D0-3E34-8C226ADE54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32720A-37DB-7EDC-2448-66B856891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6067E-5876-4048-B70D-3096F49C8DB6}" type="datetimeFigureOut">
              <a:rPr lang="en-GB" smtClean="0"/>
              <a:t>14/02/2025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57D0EF-61B8-CB2C-4CA4-3F56F5910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1A8F33-167E-7707-8A12-BD35CEDB8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A51E5-E503-4818-A78B-EC7A7FFE98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8804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8BF40-B7F2-83C4-655B-B372DED4A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59C91E-07DF-BEC7-7E93-BFF660760B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AF856E-2742-73B2-1A02-7C51C0571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6067E-5876-4048-B70D-3096F49C8DB6}" type="datetimeFigureOut">
              <a:rPr lang="en-GB" smtClean="0"/>
              <a:t>14/02/2025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A3A6F6-4E71-B6E6-9078-260C217F0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65E947-EF01-4631-8EA7-F06EA7E06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A51E5-E503-4818-A78B-EC7A7FFE98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1375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61CC3-3CA6-5A14-CA58-EB84E89DD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870822-D43D-5B43-F5BB-F135F3CE7C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84972A-EDAC-E000-E582-FB1EB87D6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6067E-5876-4048-B70D-3096F49C8DB6}" type="datetimeFigureOut">
              <a:rPr lang="en-GB" smtClean="0"/>
              <a:t>14/02/2025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B7FB24-E776-7A0F-72B1-4170AB637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56EECB-0FA4-287C-9B98-4560ADB19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A51E5-E503-4818-A78B-EC7A7FFE98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2246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5275E-013F-66FF-599B-78C78A8F9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827AB8-2603-AD10-F2B3-D20163E454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E632E4-703A-435F-CFE4-C37D672A74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EABBD7-03B1-5F25-F012-4AD05C3CA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6067E-5876-4048-B70D-3096F49C8DB6}" type="datetimeFigureOut">
              <a:rPr lang="en-GB" smtClean="0"/>
              <a:t>14/02/2025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1504B6-3162-413C-0342-A2ACA82AA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943E43-B85D-AFC7-CE08-8521B1CD9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A51E5-E503-4818-A78B-EC7A7FFE98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7356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CA0F3-33AE-FA6C-FAB0-B9A5A353C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2781CF-CFE8-F234-21C0-A77F2F9182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F45666-DE46-FF10-F084-1DE66996E0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FA031F-687F-4B7A-26AE-3761610E92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80000F-F137-0F7C-7AEF-8FCDA8E669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FC0465-4EC7-CEC0-485B-3DCD8DE11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6067E-5876-4048-B70D-3096F49C8DB6}" type="datetimeFigureOut">
              <a:rPr lang="en-GB" smtClean="0"/>
              <a:t>14/02/2025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DDDE71C-5AB5-36F6-B7AC-E3110338B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F4F883-2AAF-65A8-B286-298F3F8B0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A51E5-E503-4818-A78B-EC7A7FFE98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2378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8DB5F-BEDD-29EA-E854-328E4C1B5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CCE42A-7CD8-E17F-3767-CC6AC79BC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6067E-5876-4048-B70D-3096F49C8DB6}" type="datetimeFigureOut">
              <a:rPr lang="en-GB" smtClean="0"/>
              <a:t>14/02/2025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6B0BBD-AC6A-5697-25DC-EE1F5676C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0BBB65-FE1A-CEB4-D152-69CCE32A3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A51E5-E503-4818-A78B-EC7A7FFE98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3188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282D10-5839-ABAE-F1BC-6E109A8BF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6067E-5876-4048-B70D-3096F49C8DB6}" type="datetimeFigureOut">
              <a:rPr lang="en-GB" smtClean="0"/>
              <a:t>14/02/2025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3AADB3-8702-40D6-654B-EB9B197A2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9C8462-2439-E33B-04CA-210292C55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A51E5-E503-4818-A78B-EC7A7FFE98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3441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1A53B-53CD-9E1A-31C6-0EC1B5487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4B466F-F817-83AE-210C-776AF6BEEE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EB6BC4-7523-3F4A-44C9-575639EC0C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3922B1-294C-416E-9561-19011A025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6067E-5876-4048-B70D-3096F49C8DB6}" type="datetimeFigureOut">
              <a:rPr lang="en-GB" smtClean="0"/>
              <a:t>14/02/2025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212689-7078-F68C-C459-F868FA6AA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BB9402-2C15-4A72-0E32-1EBBA603B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A51E5-E503-4818-A78B-EC7A7FFE98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1507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E4585-55F9-2AD7-0066-FF51858AE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00F3DB-F740-A228-51FF-76599B6CE0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1F1843-9CD3-FD10-21A2-4A62394A44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5C8300-E317-4AAD-FC93-304C6CCED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6067E-5876-4048-B70D-3096F49C8DB6}" type="datetimeFigureOut">
              <a:rPr lang="en-GB" smtClean="0"/>
              <a:t>14/02/2025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A943FE-E5C7-D768-C446-0536C9FCE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385DE1-FEB0-6C0C-B973-180DB181E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A51E5-E503-4818-A78B-EC7A7FFE98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0401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52A5784-4DB3-2DB4-13D8-7F7C60FE5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5205F1-8F37-92B0-0809-81E899B795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9EDDB7-2845-C1A3-1358-7E4D74C8EE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6067E-5876-4048-B70D-3096F49C8DB6}" type="datetimeFigureOut">
              <a:rPr lang="en-GB" smtClean="0"/>
              <a:t>14/02/2025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4E4137-AE91-3632-6C00-702163B655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FD2E4D-7F9A-6853-4D5E-F902FAC15A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A51E5-E503-4818-A78B-EC7A7FFE98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4103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fenglab.chpc.utah.edu/cool2/manual.html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3E394-1ACB-CA6D-A299-D0BDE7F1722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ea typeface="Calibri Light"/>
                <a:cs typeface="Calibri Light"/>
              </a:rPr>
              <a:t>COOL Bayes Example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336077-83CA-106E-57CC-7F5B4070D4E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Calibri"/>
                <a:cs typeface="Calibri"/>
              </a:rPr>
              <a:t>Megan Carney</a:t>
            </a:r>
          </a:p>
          <a:p>
            <a:r>
              <a:rPr lang="en-US" dirty="0">
                <a:ea typeface="Calibri"/>
                <a:cs typeface="Calibri"/>
              </a:rPr>
              <a:t>Manchester Centre for genomic Medicine</a:t>
            </a:r>
          </a:p>
          <a:p>
            <a:r>
              <a:rPr lang="en-US" dirty="0">
                <a:ea typeface="Calibri"/>
                <a:cs typeface="Calibri"/>
              </a:rPr>
              <a:t>14/02/2025 </a:t>
            </a:r>
          </a:p>
        </p:txBody>
      </p:sp>
    </p:spTree>
    <p:extLst>
      <p:ext uri="{BB962C8B-B14F-4D97-AF65-F5344CB8AC3E}">
        <p14:creationId xmlns:p14="http://schemas.microsoft.com/office/powerpoint/2010/main" val="31588102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62A4817-2988-CD7C-41EC-187016DC28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250" y="1509462"/>
            <a:ext cx="2857500" cy="2266950"/>
          </a:xfrm>
          <a:prstGeom prst="rect">
            <a:avLst/>
          </a:prstGeom>
          <a:ln>
            <a:noFill/>
          </a:ln>
        </p:spPr>
      </p:pic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A0FFD40A-D563-CA1F-51D3-5C8845B6FAFB}"/>
              </a:ext>
            </a:extLst>
          </p:cNvPr>
          <p:cNvGraphicFramePr>
            <a:graphicFrameLocks noGrp="1"/>
          </p:cNvGraphicFramePr>
          <p:nvPr/>
        </p:nvGraphicFramePr>
        <p:xfrm>
          <a:off x="2032000" y="4286886"/>
          <a:ext cx="8128000" cy="7416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85927">
                  <a:extLst>
                    <a:ext uri="{9D8B030D-6E8A-4147-A177-3AD203B41FA5}">
                      <a16:colId xmlns:a16="http://schemas.microsoft.com/office/drawing/2014/main" val="2222957376"/>
                    </a:ext>
                  </a:extLst>
                </a:gridCol>
                <a:gridCol w="639673">
                  <a:extLst>
                    <a:ext uri="{9D8B030D-6E8A-4147-A177-3AD203B41FA5}">
                      <a16:colId xmlns:a16="http://schemas.microsoft.com/office/drawing/2014/main" val="370394735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69419531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87730312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96807725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230675623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13110122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46474576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864978913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2880811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PedID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>
                          <a:solidFill>
                            <a:srgbClr val="000000"/>
                          </a:solidFill>
                          <a:effectLst/>
                        </a:rPr>
                        <a:t>IndID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>
                          <a:solidFill>
                            <a:srgbClr val="000000"/>
                          </a:solidFill>
                          <a:effectLst/>
                        </a:rPr>
                        <a:t>Father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>
                          <a:solidFill>
                            <a:srgbClr val="000000"/>
                          </a:solidFill>
                          <a:effectLst/>
                        </a:rPr>
                        <a:t>Mother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Sex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>
                          <a:solidFill>
                            <a:srgbClr val="000000"/>
                          </a:solidFill>
                          <a:effectLst/>
                        </a:rPr>
                        <a:t>Twin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>
                          <a:solidFill>
                            <a:srgbClr val="000000"/>
                          </a:solidFill>
                          <a:effectLst/>
                        </a:rPr>
                        <a:t>Aff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>
                          <a:solidFill>
                            <a:srgbClr val="000000"/>
                          </a:solidFill>
                          <a:effectLst/>
                        </a:rPr>
                        <a:t>Age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>
                          <a:solidFill>
                            <a:srgbClr val="000000"/>
                          </a:solidFill>
                          <a:effectLst/>
                        </a:rPr>
                        <a:t>Geno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FPTP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071343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>
                          <a:solidFill>
                            <a:srgbClr val="000000"/>
                          </a:solidFill>
                          <a:effectLst/>
                        </a:rPr>
                        <a:t>PED13363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>
                          <a:solidFill>
                            <a:srgbClr val="000000"/>
                          </a:solidFill>
                          <a:effectLst/>
                        </a:rPr>
                        <a:t>27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>
                          <a:solidFill>
                            <a:srgbClr val="000000"/>
                          </a:solidFill>
                          <a:effectLst/>
                        </a:rPr>
                        <a:t>11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12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>
                          <a:solidFill>
                            <a:srgbClr val="000000"/>
                          </a:solidFill>
                          <a:effectLst/>
                        </a:rPr>
                        <a:t>F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69979466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CD2431B2-36B2-298B-755D-EF68080C7420}"/>
              </a:ext>
            </a:extLst>
          </p:cNvPr>
          <p:cNvSpPr txBox="1"/>
          <p:nvPr/>
        </p:nvSpPr>
        <p:spPr>
          <a:xfrm>
            <a:off x="5753768" y="2131094"/>
            <a:ext cx="1106906" cy="762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906CBFF-46EE-707B-E365-317C6D32D3C8}"/>
              </a:ext>
            </a:extLst>
          </p:cNvPr>
          <p:cNvSpPr txBox="1"/>
          <p:nvPr/>
        </p:nvSpPr>
        <p:spPr>
          <a:xfrm>
            <a:off x="2032000" y="5215874"/>
            <a:ext cx="8128000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dirty="0"/>
              <a:t>Tip: Some pedigrees don’t include unrelated partners, if you are needing to add them in number add the father as the first number</a:t>
            </a:r>
          </a:p>
        </p:txBody>
      </p:sp>
    </p:spTree>
    <p:extLst>
      <p:ext uri="{BB962C8B-B14F-4D97-AF65-F5344CB8AC3E}">
        <p14:creationId xmlns:p14="http://schemas.microsoft.com/office/powerpoint/2010/main" val="42605082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62A4817-2988-CD7C-41EC-187016DC28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250" y="1509462"/>
            <a:ext cx="2857500" cy="2266950"/>
          </a:xfrm>
          <a:prstGeom prst="rect">
            <a:avLst/>
          </a:prstGeom>
          <a:ln>
            <a:noFill/>
          </a:ln>
        </p:spPr>
      </p:pic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A0FFD40A-D563-CA1F-51D3-5C8845B6FA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539514"/>
              </p:ext>
            </p:extLst>
          </p:nvPr>
        </p:nvGraphicFramePr>
        <p:xfrm>
          <a:off x="2032000" y="4286886"/>
          <a:ext cx="8128000" cy="7416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85927">
                  <a:extLst>
                    <a:ext uri="{9D8B030D-6E8A-4147-A177-3AD203B41FA5}">
                      <a16:colId xmlns:a16="http://schemas.microsoft.com/office/drawing/2014/main" val="2222957376"/>
                    </a:ext>
                  </a:extLst>
                </a:gridCol>
                <a:gridCol w="639673">
                  <a:extLst>
                    <a:ext uri="{9D8B030D-6E8A-4147-A177-3AD203B41FA5}">
                      <a16:colId xmlns:a16="http://schemas.microsoft.com/office/drawing/2014/main" val="370394735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69419531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87730312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96807725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230675623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13110122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46474576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864978913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2880811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PedID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>
                          <a:solidFill>
                            <a:srgbClr val="000000"/>
                          </a:solidFill>
                          <a:effectLst/>
                        </a:rPr>
                        <a:t>IndID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>
                          <a:solidFill>
                            <a:srgbClr val="000000"/>
                          </a:solidFill>
                          <a:effectLst/>
                        </a:rPr>
                        <a:t>Father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>
                          <a:solidFill>
                            <a:srgbClr val="000000"/>
                          </a:solidFill>
                          <a:effectLst/>
                        </a:rPr>
                        <a:t>Mother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Sex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>
                          <a:solidFill>
                            <a:srgbClr val="000000"/>
                          </a:solidFill>
                          <a:effectLst/>
                        </a:rPr>
                        <a:t>Twin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>
                          <a:solidFill>
                            <a:srgbClr val="000000"/>
                          </a:solidFill>
                          <a:effectLst/>
                        </a:rPr>
                        <a:t>Aff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>
                          <a:solidFill>
                            <a:srgbClr val="000000"/>
                          </a:solidFill>
                          <a:effectLst/>
                        </a:rPr>
                        <a:t>Age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>
                          <a:solidFill>
                            <a:srgbClr val="000000"/>
                          </a:solidFill>
                          <a:effectLst/>
                        </a:rPr>
                        <a:t>Geno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FPTP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071343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>
                          <a:solidFill>
                            <a:srgbClr val="000000"/>
                          </a:solidFill>
                          <a:effectLst/>
                        </a:rPr>
                        <a:t>PED13363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>
                          <a:solidFill>
                            <a:srgbClr val="000000"/>
                          </a:solidFill>
                          <a:effectLst/>
                        </a:rPr>
                        <a:t>27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>
                          <a:solidFill>
                            <a:srgbClr val="000000"/>
                          </a:solidFill>
                          <a:effectLst/>
                        </a:rPr>
                        <a:t>11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12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>
                          <a:solidFill>
                            <a:srgbClr val="000000"/>
                          </a:solidFill>
                          <a:effectLst/>
                        </a:rPr>
                        <a:t>F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BrCa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69979466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CD2431B2-36B2-298B-755D-EF68080C7420}"/>
              </a:ext>
            </a:extLst>
          </p:cNvPr>
          <p:cNvSpPr txBox="1"/>
          <p:nvPr/>
        </p:nvSpPr>
        <p:spPr>
          <a:xfrm>
            <a:off x="5753768" y="2131094"/>
            <a:ext cx="1106906" cy="762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14DB3F-A77A-0403-8F6D-0E67A42C52F6}"/>
              </a:ext>
            </a:extLst>
          </p:cNvPr>
          <p:cNvSpPr txBox="1"/>
          <p:nvPr/>
        </p:nvSpPr>
        <p:spPr>
          <a:xfrm>
            <a:off x="2032000" y="5239937"/>
            <a:ext cx="812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 first person tested positive for the variant in each pedigree. 1 for FPTP; 0 for others.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(Proband case)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6A6965-DF6F-5854-6B12-D3EEE7A2DC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8245" y="1116362"/>
            <a:ext cx="2409179" cy="1578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7136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D16149-1FCE-1431-D1D9-4CDCE0404A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737" y="574341"/>
            <a:ext cx="10515600" cy="4351338"/>
          </a:xfrm>
        </p:spPr>
        <p:txBody>
          <a:bodyPr>
            <a:normAutofit/>
          </a:bodyPr>
          <a:lstStyle/>
          <a:p>
            <a:r>
              <a:rPr lang="en-US" sz="2000" b="0" i="0" u="sng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“Tips 2, regarding affection status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: If a person is affected with multiple diseases known to be associated with the gene, then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Aff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should be the disease with the earliest age of onset. If a person is affected with other diseases unrelated to the associated diseases, those diseases should be ignored.” </a:t>
            </a:r>
            <a:endParaRPr lang="en-GB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3915B2-DB91-578B-CAE6-93B7DD98C1A1}"/>
              </a:ext>
            </a:extLst>
          </p:cNvPr>
          <p:cNvSpPr txBox="1"/>
          <p:nvPr/>
        </p:nvSpPr>
        <p:spPr>
          <a:xfrm>
            <a:off x="10395284" y="649287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2"/>
              </a:rPr>
              <a:t>COOL v2 Manual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5E83DF-BE40-8A37-0C5C-23EBA01A7F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0530" y="1784684"/>
            <a:ext cx="4958013" cy="5073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2915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FB68FE1-9083-CEC9-337D-6C4D6E36E1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1563" y="814889"/>
            <a:ext cx="6428874" cy="537549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488FF61-142C-6C1E-077E-3EBC834FB8EA}"/>
              </a:ext>
            </a:extLst>
          </p:cNvPr>
          <p:cNvSpPr txBox="1"/>
          <p:nvPr/>
        </p:nvSpPr>
        <p:spPr>
          <a:xfrm>
            <a:off x="235284" y="298285"/>
            <a:ext cx="812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i="0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Save as “Tab delimited Text (.txt)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C994F2F-002F-127F-24FE-A65917D20F0F}"/>
              </a:ext>
            </a:extLst>
          </p:cNvPr>
          <p:cNvSpPr txBox="1"/>
          <p:nvPr/>
        </p:nvSpPr>
        <p:spPr>
          <a:xfrm>
            <a:off x="2353209" y="6123474"/>
            <a:ext cx="7485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i="0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One file for all pedigrees in your variant analysis – distinguish by </a:t>
            </a:r>
            <a:r>
              <a:rPr lang="en-US" sz="1800" b="0" i="0" u="none" strike="noStrike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PedID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8255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06EC111-FD56-09DC-5861-B85AE422270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9183"/>
          <a:stretch/>
        </p:blipFill>
        <p:spPr>
          <a:xfrm>
            <a:off x="727200" y="895269"/>
            <a:ext cx="10737600" cy="506746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1DC7670-68B8-6DFF-7745-F5B43D120593}"/>
              </a:ext>
            </a:extLst>
          </p:cNvPr>
          <p:cNvSpPr/>
          <p:nvPr/>
        </p:nvSpPr>
        <p:spPr>
          <a:xfrm>
            <a:off x="786063" y="1676400"/>
            <a:ext cx="3922295" cy="44115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86593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8B32CC3-8F31-A945-2288-584AFC3DF3E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1940" b="2180"/>
          <a:stretch/>
        </p:blipFill>
        <p:spPr>
          <a:xfrm>
            <a:off x="8245973" y="4447538"/>
            <a:ext cx="3700344" cy="2250596"/>
          </a:xfrm>
          <a:prstGeom prst="rect">
            <a:avLst/>
          </a:prstGeom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64748C3-3366-C74B-2C10-DC032667E83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633" b="827"/>
          <a:stretch/>
        </p:blipFill>
        <p:spPr>
          <a:xfrm>
            <a:off x="2632881" y="781227"/>
            <a:ext cx="6921497" cy="2802351"/>
          </a:xfrm>
          <a:prstGeom prst="rect">
            <a:avLst/>
          </a:prstGeom>
          <a:ln>
            <a:noFill/>
          </a:ln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92E954A7-33EC-3229-D9D7-A25E826E26B2}"/>
              </a:ext>
            </a:extLst>
          </p:cNvPr>
          <p:cNvGrpSpPr/>
          <p:nvPr/>
        </p:nvGrpSpPr>
        <p:grpSpPr>
          <a:xfrm>
            <a:off x="3309582" y="3583248"/>
            <a:ext cx="5580655" cy="942549"/>
            <a:chOff x="3078208" y="3583248"/>
            <a:chExt cx="5580655" cy="942549"/>
          </a:xfrm>
        </p:grpSpPr>
        <p:pic>
          <p:nvPicPr>
            <p:cNvPr id="4" name="Picture 3" descr="A close-up of numbers&#10;&#10;AI-generated content may be incorrect.">
              <a:extLst>
                <a:ext uri="{FF2B5EF4-FFF2-40B4-BE49-F238E27FC236}">
                  <a16:creationId xmlns:a16="http://schemas.microsoft.com/office/drawing/2014/main" id="{BCB1D8FF-B9CD-888F-AD04-99D71989E78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78208" y="3583248"/>
              <a:ext cx="5580655" cy="942549"/>
            </a:xfrm>
            <a:prstGeom prst="rect">
              <a:avLst/>
            </a:prstGeom>
          </p:spPr>
        </p:pic>
        <p:sp>
          <p:nvSpPr>
            <p:cNvPr id="5" name="Arrow: Left 4">
              <a:extLst>
                <a:ext uri="{FF2B5EF4-FFF2-40B4-BE49-F238E27FC236}">
                  <a16:creationId xmlns:a16="http://schemas.microsoft.com/office/drawing/2014/main" id="{C9C35497-19C7-8850-93EB-BF68665D07C9}"/>
                </a:ext>
              </a:extLst>
            </p:cNvPr>
            <p:cNvSpPr/>
            <p:nvPr/>
          </p:nvSpPr>
          <p:spPr>
            <a:xfrm>
              <a:off x="6265319" y="3699080"/>
              <a:ext cx="1404134" cy="119865"/>
            </a:xfrm>
            <a:prstGeom prst="lef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white background with black text&#10;&#10;AI-generated content may be incorrect.">
            <a:extLst>
              <a:ext uri="{FF2B5EF4-FFF2-40B4-BE49-F238E27FC236}">
                <a16:creationId xmlns:a16="http://schemas.microsoft.com/office/drawing/2014/main" id="{3635663B-8032-1C0A-3C66-24FB92B266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910" y="5340458"/>
            <a:ext cx="7542944" cy="74052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F5CFAF6-7E53-94F7-5B61-C027B0DCD99B}"/>
              </a:ext>
            </a:extLst>
          </p:cNvPr>
          <p:cNvSpPr/>
          <p:nvPr/>
        </p:nvSpPr>
        <p:spPr>
          <a:xfrm>
            <a:off x="332288" y="5640512"/>
            <a:ext cx="3922295" cy="32129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84424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0E318-90CB-C88D-00B9-7770556DD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025" y="278037"/>
            <a:ext cx="11193543" cy="1325563"/>
          </a:xfrm>
        </p:spPr>
        <p:txBody>
          <a:bodyPr/>
          <a:lstStyle/>
          <a:p>
            <a:pPr algn="ctr"/>
            <a:r>
              <a:rPr lang="en-GB" dirty="0"/>
              <a:t>BRCA2 variant detected in 4 unrelated families in Ireland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A5F033-1091-BC85-1487-9F77341FEC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425" t="6432" r="351" b="28336"/>
          <a:stretch/>
        </p:blipFill>
        <p:spPr>
          <a:xfrm>
            <a:off x="561589" y="2127732"/>
            <a:ext cx="4572396" cy="4473575"/>
          </a:xfrm>
          <a:prstGeom prst="rect">
            <a:avLst/>
          </a:prstGeom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1EC787D-A6A4-6C87-938A-50F2741929D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9790"/>
          <a:stretch/>
        </p:blipFill>
        <p:spPr>
          <a:xfrm>
            <a:off x="5579927" y="2234006"/>
            <a:ext cx="4572396" cy="19338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EEC5368-C336-D8D0-F61C-38A15A2AA0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8164" y="4167858"/>
            <a:ext cx="5802393" cy="2433449"/>
          </a:xfrm>
          <a:prstGeom prst="rect">
            <a:avLst/>
          </a:prstGeom>
          <a:ln w="57150">
            <a:noFill/>
          </a:ln>
        </p:spPr>
      </p:pic>
    </p:spTree>
    <p:extLst>
      <p:ext uri="{BB962C8B-B14F-4D97-AF65-F5344CB8AC3E}">
        <p14:creationId xmlns:p14="http://schemas.microsoft.com/office/powerpoint/2010/main" val="32246730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 error&#10;&#10;AI-generated content may be incorrect.">
            <a:extLst>
              <a:ext uri="{FF2B5EF4-FFF2-40B4-BE49-F238E27FC236}">
                <a16:creationId xmlns:a16="http://schemas.microsoft.com/office/drawing/2014/main" id="{0CDBE698-B36C-1D28-9CA1-E1D995D4B7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6962" y="1445525"/>
            <a:ext cx="5069717" cy="188566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052CF15-8EBC-10D0-7432-C0C543333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COOL BAYES output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F53711-BFDA-480D-CF50-8F1DBA30E1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88305"/>
            <a:ext cx="5073316" cy="4351338"/>
          </a:xfrm>
        </p:spPr>
        <p:txBody>
          <a:bodyPr/>
          <a:lstStyle/>
          <a:p>
            <a:pPr marL="0" indent="0">
              <a:buNone/>
            </a:pPr>
            <a:r>
              <a:rPr lang="en-US" sz="2400" b="0" i="0" u="none" strike="noStrike" dirty="0">
                <a:effectLst/>
              </a:rPr>
              <a:t>LOD = 2.09796 </a:t>
            </a:r>
            <a:br>
              <a:rPr lang="en-US" sz="2400" b="0" i="0" u="none" strike="noStrike" dirty="0">
                <a:effectLst/>
              </a:rPr>
            </a:br>
            <a:r>
              <a:rPr lang="en-US" sz="2400" b="0" i="0" u="none" strike="noStrike" dirty="0">
                <a:effectLst/>
              </a:rPr>
              <a:t>BF = 125.30257… &gt; 18 which is</a:t>
            </a:r>
            <a:r>
              <a:rPr lang="en-US" sz="2400" b="1" i="0" u="sng" strike="noStrike" dirty="0">
                <a:effectLst/>
              </a:rPr>
              <a:t> strong</a:t>
            </a:r>
            <a:r>
              <a:rPr lang="en-US" sz="2400" b="0" i="0" u="none" strike="noStrike" dirty="0">
                <a:effectLst/>
              </a:rPr>
              <a:t> criteria</a:t>
            </a:r>
            <a:endParaRPr lang="en-US" sz="3600" b="1" dirty="0"/>
          </a:p>
          <a:p>
            <a:endParaRPr lang="en-GB" b="1" dirty="0"/>
          </a:p>
          <a:p>
            <a:pPr marL="0" indent="0">
              <a:buNone/>
            </a:pPr>
            <a:r>
              <a:rPr lang="en-GB" b="1" dirty="0"/>
              <a:t>ENIGMA BRCA guidance: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C47FAE0-59BA-5999-F951-AA87B010E7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6505" y="3823492"/>
            <a:ext cx="8871284" cy="198375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F51265B-C944-0781-5097-4A8752519278}"/>
              </a:ext>
            </a:extLst>
          </p:cNvPr>
          <p:cNvSpPr/>
          <p:nvPr/>
        </p:nvSpPr>
        <p:spPr>
          <a:xfrm>
            <a:off x="1604211" y="4636168"/>
            <a:ext cx="1628273" cy="117107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412EBF2-F80B-BB87-6AB4-1075584624CA}"/>
              </a:ext>
            </a:extLst>
          </p:cNvPr>
          <p:cNvCxnSpPr/>
          <p:nvPr/>
        </p:nvCxnSpPr>
        <p:spPr>
          <a:xfrm flipH="1">
            <a:off x="10363200" y="2646947"/>
            <a:ext cx="890337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50460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A78ED-E218-3E9F-C60D-0B4EC184D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Calibri Light"/>
                <a:cs typeface="Calibri Light"/>
              </a:rPr>
              <a:t>Potential issues that need consideration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106C7D-BAAB-6EC2-AAF5-CC619D90B9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068051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Calibri"/>
                <a:cs typeface="Calibri"/>
              </a:rPr>
              <a:t>Patient with multiple diagnoses – software only uses first diagnosis</a:t>
            </a:r>
          </a:p>
          <a:p>
            <a:r>
              <a:rPr lang="en-US" dirty="0">
                <a:ea typeface="Calibri"/>
                <a:cs typeface="Calibri"/>
              </a:rPr>
              <a:t>Impact of risk reducing surgeries</a:t>
            </a:r>
          </a:p>
          <a:p>
            <a:r>
              <a:rPr lang="en-US" dirty="0">
                <a:ea typeface="Calibri"/>
                <a:cs typeface="Calibri"/>
              </a:rPr>
              <a:t>Families with multiple variants</a:t>
            </a:r>
          </a:p>
          <a:p>
            <a:r>
              <a:rPr lang="en-US" dirty="0">
                <a:ea typeface="Calibri"/>
                <a:cs typeface="Calibri"/>
              </a:rPr>
              <a:t>The online server can be unreliable 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>
                <a:ea typeface="Calibri"/>
                <a:cs typeface="Calibri"/>
              </a:rPr>
              <a:t>Sometimes down for maintenance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>
                <a:ea typeface="Calibri"/>
                <a:cs typeface="Calibri"/>
              </a:rPr>
              <a:t>Currently unable to view pedigrees </a:t>
            </a:r>
            <a:r>
              <a:rPr lang="en-US" sz="2000" dirty="0">
                <a:solidFill>
                  <a:srgbClr val="FF0000"/>
                </a:solidFill>
                <a:ea typeface="Calibri"/>
                <a:cs typeface="Calibri"/>
              </a:rPr>
              <a:t>See below for solution – Draw = yes (new in v3)</a:t>
            </a:r>
            <a:r>
              <a:rPr lang="en-US" sz="1000" baseline="-25000" dirty="0">
                <a:solidFill>
                  <a:srgbClr val="FF0000"/>
                </a:solidFill>
                <a:ea typeface="Calibri"/>
                <a:cs typeface="Calibri"/>
              </a:rPr>
              <a:t>thanks Jess Willan</a:t>
            </a:r>
            <a:endParaRPr lang="en-US" dirty="0">
              <a:ea typeface="Calibri"/>
              <a:cs typeface="Calibri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>
                <a:ea typeface="Calibri"/>
                <a:cs typeface="Calibri"/>
              </a:rPr>
              <a:t>Prefers certain browsers over others</a:t>
            </a:r>
          </a:p>
        </p:txBody>
      </p:sp>
      <p:pic>
        <p:nvPicPr>
          <p:cNvPr id="1026" name="image_1">
            <a:extLst>
              <a:ext uri="{FF2B5EF4-FFF2-40B4-BE49-F238E27FC236}">
                <a16:creationId xmlns:a16="http://schemas.microsoft.com/office/drawing/2014/main" id="{E735772F-D3B6-7D96-B910-D60A77E112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274" y="5103057"/>
            <a:ext cx="6291452" cy="1633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8370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D8A63-6807-712F-60FD-3D675752D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 close-up of a box&#10;&#10;AI-generated content may be incorrect.">
            <a:extLst>
              <a:ext uri="{FF2B5EF4-FFF2-40B4-BE49-F238E27FC236}">
                <a16:creationId xmlns:a16="http://schemas.microsoft.com/office/drawing/2014/main" id="{931E941A-0CD9-826D-6CD9-5E3CD9ABB1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582" y="2762250"/>
            <a:ext cx="8620125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587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0E318-90CB-C88D-00B9-7770556DD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025" y="278037"/>
            <a:ext cx="11193543" cy="1325563"/>
          </a:xfrm>
        </p:spPr>
        <p:txBody>
          <a:bodyPr/>
          <a:lstStyle/>
          <a:p>
            <a:pPr algn="ctr"/>
            <a:r>
              <a:rPr lang="en-GB" dirty="0"/>
              <a:t>BRCA2 variant detected in 4 unrelated families in Ireland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A5F033-1091-BC85-1487-9F77341FEC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666" b="28102"/>
          <a:stretch/>
        </p:blipFill>
        <p:spPr>
          <a:xfrm>
            <a:off x="581025" y="2127732"/>
            <a:ext cx="4569002" cy="44735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1EC787D-A6A4-6C87-938A-50F2741929D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9790"/>
          <a:stretch/>
        </p:blipFill>
        <p:spPr>
          <a:xfrm>
            <a:off x="5579927" y="2234006"/>
            <a:ext cx="4572396" cy="19338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EEC5368-C336-D8D0-F61C-38A15A2AA0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8164" y="4167858"/>
            <a:ext cx="5802393" cy="2433449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6CC779-E918-1AB3-FFB0-A3124A0AB3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025" y="1448871"/>
            <a:ext cx="11029950" cy="4351338"/>
          </a:xfrm>
        </p:spPr>
        <p:txBody>
          <a:bodyPr/>
          <a:lstStyle/>
          <a:p>
            <a:pPr marL="0" indent="0">
              <a:buNone/>
            </a:pPr>
            <a:r>
              <a:rPr lang="en-US" sz="2400" b="0" i="0" u="none" strike="noStrike" dirty="0">
                <a:effectLst/>
              </a:rPr>
              <a:t>Large number of </a:t>
            </a:r>
            <a:r>
              <a:rPr lang="en-US" sz="2400" b="0" i="0" u="none" strike="noStrike" dirty="0" err="1">
                <a:effectLst/>
              </a:rPr>
              <a:t>unaffecteds</a:t>
            </a:r>
            <a:r>
              <a:rPr lang="en-US" sz="2400" b="0" i="0" u="none" strike="noStrike" dirty="0">
                <a:effectLst/>
              </a:rPr>
              <a:t> have had presymptomatic testing so we </a:t>
            </a:r>
            <a:r>
              <a:rPr lang="en-US" sz="2400" b="0" i="0" u="none" strike="noStrike" dirty="0" err="1">
                <a:effectLst/>
              </a:rPr>
              <a:t>analysed</a:t>
            </a:r>
            <a:r>
              <a:rPr lang="en-US" sz="2400" b="0" i="0" u="none" strike="noStrike" dirty="0">
                <a:effectLst/>
              </a:rPr>
              <a:t> the pedigrees with COO</a:t>
            </a:r>
            <a:r>
              <a:rPr lang="en-US" sz="2400" dirty="0"/>
              <a:t>L Bayes</a:t>
            </a:r>
            <a:endParaRPr lang="en-US" sz="3600" b="1" dirty="0"/>
          </a:p>
          <a:p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057704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DFD27-DC3F-1D2E-36CA-B7F0B5114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8CEEE1-1868-690F-32D6-686D7EAA48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A551EA-D6D7-4141-9035-AB88217540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7075" y="373114"/>
            <a:ext cx="8637850" cy="6111772"/>
          </a:xfrm>
          <a:prstGeom prst="rect">
            <a:avLst/>
          </a:prstGeom>
        </p:spPr>
      </p:pic>
      <p:sp>
        <p:nvSpPr>
          <p:cNvPr id="5" name="Star: 5 Points 4">
            <a:extLst>
              <a:ext uri="{FF2B5EF4-FFF2-40B4-BE49-F238E27FC236}">
                <a16:creationId xmlns:a16="http://schemas.microsoft.com/office/drawing/2014/main" id="{A499B4B4-F2E9-A7A1-D093-8FD5AAD5A6C3}"/>
              </a:ext>
            </a:extLst>
          </p:cNvPr>
          <p:cNvSpPr/>
          <p:nvPr/>
        </p:nvSpPr>
        <p:spPr>
          <a:xfrm>
            <a:off x="4612105" y="3729806"/>
            <a:ext cx="152400" cy="136358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0442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43B60-4C67-3D0A-61F5-957858D53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99C8FF-A3A9-E85C-54DD-9533563F16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7750" y="1798003"/>
            <a:ext cx="6296500" cy="25476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4F484CC-F00B-E318-8661-E1ABD10552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5021"/>
          <a:stretch/>
        </p:blipFill>
        <p:spPr>
          <a:xfrm>
            <a:off x="1905000" y="632385"/>
            <a:ext cx="8382000" cy="11048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9EAC85-0FBE-53ED-BB03-671B767B26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2187" y="4406396"/>
            <a:ext cx="7667625" cy="221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113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DFF2AC2-D441-8E45-16BA-8299A850218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6" t="12895" r="-373" b="63684"/>
          <a:stretch/>
        </p:blipFill>
        <p:spPr>
          <a:xfrm>
            <a:off x="3048598" y="1960971"/>
            <a:ext cx="6120745" cy="1012400"/>
          </a:xfrm>
          <a:prstGeom prst="rect">
            <a:avLst/>
          </a:prstGeom>
          <a:ln>
            <a:noFill/>
          </a:ln>
        </p:spPr>
      </p:pic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A0FFD40A-D563-CA1F-51D3-5C8845B6FA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5155563"/>
              </p:ext>
            </p:extLst>
          </p:nvPr>
        </p:nvGraphicFramePr>
        <p:xfrm>
          <a:off x="2032000" y="4286886"/>
          <a:ext cx="8128000" cy="74168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985927">
                  <a:extLst>
                    <a:ext uri="{9D8B030D-6E8A-4147-A177-3AD203B41FA5}">
                      <a16:colId xmlns:a16="http://schemas.microsoft.com/office/drawing/2014/main" val="2222957376"/>
                    </a:ext>
                  </a:extLst>
                </a:gridCol>
                <a:gridCol w="639673">
                  <a:extLst>
                    <a:ext uri="{9D8B030D-6E8A-4147-A177-3AD203B41FA5}">
                      <a16:colId xmlns:a16="http://schemas.microsoft.com/office/drawing/2014/main" val="370394735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69419531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87730312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96807725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230675623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13110122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46474576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864978913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2880811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PedID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IndID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Father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Mother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Sex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Twin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Aff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Age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Geno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FPTP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71343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PED13363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9979466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CD2431B2-36B2-298B-755D-EF68080C7420}"/>
              </a:ext>
            </a:extLst>
          </p:cNvPr>
          <p:cNvSpPr txBox="1"/>
          <p:nvPr/>
        </p:nvSpPr>
        <p:spPr>
          <a:xfrm>
            <a:off x="4716378" y="1764632"/>
            <a:ext cx="786064" cy="5775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6192DD-E801-982C-E019-B54673C3C9A3}"/>
              </a:ext>
            </a:extLst>
          </p:cNvPr>
          <p:cNvSpPr txBox="1"/>
          <p:nvPr/>
        </p:nvSpPr>
        <p:spPr>
          <a:xfrm>
            <a:off x="2831432" y="5238091"/>
            <a:ext cx="6849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All individuals on the pedigree must have parental information – for individuals at the top of the pedigree 0 can be used for “founders”</a:t>
            </a:r>
          </a:p>
        </p:txBody>
      </p:sp>
    </p:spTree>
    <p:extLst>
      <p:ext uri="{BB962C8B-B14F-4D97-AF65-F5344CB8AC3E}">
        <p14:creationId xmlns:p14="http://schemas.microsoft.com/office/powerpoint/2010/main" val="6875639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DFF2AC2-D441-8E45-16BA-8299A850218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9" t="12632" r="-186" b="63684"/>
          <a:stretch/>
        </p:blipFill>
        <p:spPr>
          <a:xfrm>
            <a:off x="3048598" y="1949598"/>
            <a:ext cx="6113457" cy="1023802"/>
          </a:xfrm>
          <a:prstGeom prst="rect">
            <a:avLst/>
          </a:prstGeom>
          <a:ln>
            <a:noFill/>
          </a:ln>
        </p:spPr>
      </p:pic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A0FFD40A-D563-CA1F-51D3-5C8845B6FA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3456852"/>
              </p:ext>
            </p:extLst>
          </p:nvPr>
        </p:nvGraphicFramePr>
        <p:xfrm>
          <a:off x="2032000" y="4286886"/>
          <a:ext cx="8128000" cy="74168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985927">
                  <a:extLst>
                    <a:ext uri="{9D8B030D-6E8A-4147-A177-3AD203B41FA5}">
                      <a16:colId xmlns:a16="http://schemas.microsoft.com/office/drawing/2014/main" val="2222957376"/>
                    </a:ext>
                  </a:extLst>
                </a:gridCol>
                <a:gridCol w="639673">
                  <a:extLst>
                    <a:ext uri="{9D8B030D-6E8A-4147-A177-3AD203B41FA5}">
                      <a16:colId xmlns:a16="http://schemas.microsoft.com/office/drawing/2014/main" val="370394735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69419531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87730312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96807725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230675623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13110122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46474576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864978913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2880811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PedID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IndID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Father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Mother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Sex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Twin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Aff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Age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Geno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FPTP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71343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PED13363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Unaff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9979466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CD2431B2-36B2-298B-755D-EF68080C7420}"/>
              </a:ext>
            </a:extLst>
          </p:cNvPr>
          <p:cNvSpPr txBox="1"/>
          <p:nvPr/>
        </p:nvSpPr>
        <p:spPr>
          <a:xfrm>
            <a:off x="4716378" y="1764632"/>
            <a:ext cx="786064" cy="5775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CE4D70-2935-777C-EC59-EF0553AD7EA1}"/>
              </a:ext>
            </a:extLst>
          </p:cNvPr>
          <p:cNvSpPr txBox="1"/>
          <p:nvPr/>
        </p:nvSpPr>
        <p:spPr>
          <a:xfrm>
            <a:off x="2032000" y="5144404"/>
            <a:ext cx="812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Age-of-onset for affected and age-of-the-last-exam for unaffected individuals. </a:t>
            </a:r>
            <a:r>
              <a:rPr lang="en-US" b="1" dirty="0"/>
              <a:t>This information is often unavailable.</a:t>
            </a:r>
            <a:r>
              <a:rPr lang="en-US" dirty="0"/>
              <a:t> 0 for unknown age.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403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DFF2AC2-D441-8E45-16BA-8299A850218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9" t="12105" r="-186" b="63684"/>
          <a:stretch/>
        </p:blipFill>
        <p:spPr>
          <a:xfrm>
            <a:off x="3048598" y="1926852"/>
            <a:ext cx="6113457" cy="1046553"/>
          </a:xfrm>
          <a:prstGeom prst="rect">
            <a:avLst/>
          </a:prstGeom>
          <a:ln>
            <a:noFill/>
          </a:ln>
        </p:spPr>
      </p:pic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A0FFD40A-D563-CA1F-51D3-5C8845B6FAFB}"/>
              </a:ext>
            </a:extLst>
          </p:cNvPr>
          <p:cNvGraphicFramePr>
            <a:graphicFrameLocks noGrp="1"/>
          </p:cNvGraphicFramePr>
          <p:nvPr/>
        </p:nvGraphicFramePr>
        <p:xfrm>
          <a:off x="2032000" y="4286886"/>
          <a:ext cx="8128000" cy="74168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985927">
                  <a:extLst>
                    <a:ext uri="{9D8B030D-6E8A-4147-A177-3AD203B41FA5}">
                      <a16:colId xmlns:a16="http://schemas.microsoft.com/office/drawing/2014/main" val="2222957376"/>
                    </a:ext>
                  </a:extLst>
                </a:gridCol>
                <a:gridCol w="639673">
                  <a:extLst>
                    <a:ext uri="{9D8B030D-6E8A-4147-A177-3AD203B41FA5}">
                      <a16:colId xmlns:a16="http://schemas.microsoft.com/office/drawing/2014/main" val="370394735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69419531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87730312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96807725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230675623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13110122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46474576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864978913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2880811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PedID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IndID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Father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Mother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Sex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Twin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Aff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Age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Geno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FPTP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71343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PED13363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Unaff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9979466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CD2431B2-36B2-298B-755D-EF68080C7420}"/>
              </a:ext>
            </a:extLst>
          </p:cNvPr>
          <p:cNvSpPr txBox="1"/>
          <p:nvPr/>
        </p:nvSpPr>
        <p:spPr>
          <a:xfrm>
            <a:off x="4716378" y="1764632"/>
            <a:ext cx="786064" cy="5775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CE4D70-2935-777C-EC59-EF0553AD7EA1}"/>
              </a:ext>
            </a:extLst>
          </p:cNvPr>
          <p:cNvSpPr txBox="1"/>
          <p:nvPr/>
        </p:nvSpPr>
        <p:spPr>
          <a:xfrm>
            <a:off x="2032000" y="5144404"/>
            <a:ext cx="812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Age-of-onset for affected and age-of-the-last-exam for unaffected individuals. </a:t>
            </a:r>
            <a:r>
              <a:rPr lang="en-US" b="1" dirty="0"/>
              <a:t>This information is often unavailable.</a:t>
            </a:r>
            <a:r>
              <a:rPr lang="en-US" dirty="0"/>
              <a:t> 0 for unknown age.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74265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DFF2AC2-D441-8E45-16BA-8299A850218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9" t="12105" r="-186" b="63684"/>
          <a:stretch/>
        </p:blipFill>
        <p:spPr>
          <a:xfrm>
            <a:off x="3048598" y="1926852"/>
            <a:ext cx="6113457" cy="1046553"/>
          </a:xfrm>
          <a:prstGeom prst="rect">
            <a:avLst/>
          </a:prstGeom>
          <a:ln>
            <a:noFill/>
          </a:ln>
        </p:spPr>
      </p:pic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A0FFD40A-D563-CA1F-51D3-5C8845B6FA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7422070"/>
              </p:ext>
            </p:extLst>
          </p:nvPr>
        </p:nvGraphicFramePr>
        <p:xfrm>
          <a:off x="2032000" y="4286886"/>
          <a:ext cx="8128000" cy="74168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985927">
                  <a:extLst>
                    <a:ext uri="{9D8B030D-6E8A-4147-A177-3AD203B41FA5}">
                      <a16:colId xmlns:a16="http://schemas.microsoft.com/office/drawing/2014/main" val="2222957376"/>
                    </a:ext>
                  </a:extLst>
                </a:gridCol>
                <a:gridCol w="639673">
                  <a:extLst>
                    <a:ext uri="{9D8B030D-6E8A-4147-A177-3AD203B41FA5}">
                      <a16:colId xmlns:a16="http://schemas.microsoft.com/office/drawing/2014/main" val="370394735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69419531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87730312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96807725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230675623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13110122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46474576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864978913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2880811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PedID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IndID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Father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Mother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Sex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Twin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Aff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Age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Geno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FPTP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71343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PED13363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Unaff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9979466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CD2431B2-36B2-298B-755D-EF68080C7420}"/>
              </a:ext>
            </a:extLst>
          </p:cNvPr>
          <p:cNvSpPr txBox="1"/>
          <p:nvPr/>
        </p:nvSpPr>
        <p:spPr>
          <a:xfrm>
            <a:off x="4716378" y="1764632"/>
            <a:ext cx="786064" cy="5775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08799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657E092DB5D141BD4A6AFB9F661ED0" ma:contentTypeVersion="15" ma:contentTypeDescription="Create a new document." ma:contentTypeScope="" ma:versionID="d467d7319c54b9a6cd3b52f790a37bd0">
  <xsd:schema xmlns:xsd="http://www.w3.org/2001/XMLSchema" xmlns:xs="http://www.w3.org/2001/XMLSchema" xmlns:p="http://schemas.microsoft.com/office/2006/metadata/properties" xmlns:ns2="53fe7c3f-b21f-4a25-a13e-cc28e46afb3f" xmlns:ns3="dd2fdf2a-32c1-407b-9ced-add881464c8a" xmlns:ns4="13b5651f-c8a0-4049-80b6-cef4aa785035" targetNamespace="http://schemas.microsoft.com/office/2006/metadata/properties" ma:root="true" ma:fieldsID="8b67cf11b9ed069bec8c0d7cfb5394f2" ns2:_="" ns3:_="" ns4:_="">
    <xsd:import namespace="53fe7c3f-b21f-4a25-a13e-cc28e46afb3f"/>
    <xsd:import namespace="dd2fdf2a-32c1-407b-9ced-add881464c8a"/>
    <xsd:import namespace="13b5651f-c8a0-4049-80b6-cef4aa7850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DateTaken" minOccurs="0"/>
                <xsd:element ref="ns2:MediaServiceOCR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4:SharedWithUsers" minOccurs="0"/>
                <xsd:element ref="ns4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fe7c3f-b21f-4a25-a13e-cc28e46afb3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ad4fd8df-27a2-471a-8ee0-83812133659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2fdf2a-32c1-407b-9ced-add881464c8a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46c9a108-0d9b-4b30-abb4-74dc3dab6ee1}" ma:internalName="TaxCatchAll" ma:showField="CatchAllData" ma:web="13b5651f-c8a0-4049-80b6-cef4aa78503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b5651f-c8a0-4049-80b6-cef4aa785035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3fe7c3f-b21f-4a25-a13e-cc28e46afb3f">
      <Terms xmlns="http://schemas.microsoft.com/office/infopath/2007/PartnerControls"/>
    </lcf76f155ced4ddcb4097134ff3c332f>
    <TaxCatchAll xmlns="dd2fdf2a-32c1-407b-9ced-add881464c8a" xsi:nil="true"/>
  </documentManagement>
</p:properties>
</file>

<file path=customXml/itemProps1.xml><?xml version="1.0" encoding="utf-8"?>
<ds:datastoreItem xmlns:ds="http://schemas.openxmlformats.org/officeDocument/2006/customXml" ds:itemID="{6F8476F9-BF1F-47A5-ACEF-16364DC3EB15}"/>
</file>

<file path=customXml/itemProps2.xml><?xml version="1.0" encoding="utf-8"?>
<ds:datastoreItem xmlns:ds="http://schemas.openxmlformats.org/officeDocument/2006/customXml" ds:itemID="{93772EE6-2E07-44E0-9FB3-89A261B7DDB8}"/>
</file>

<file path=customXml/itemProps3.xml><?xml version="1.0" encoding="utf-8"?>
<ds:datastoreItem xmlns:ds="http://schemas.openxmlformats.org/officeDocument/2006/customXml" ds:itemID="{5E204CBB-EF90-4D01-A704-98D8356D09F0}"/>
</file>

<file path=docProps/app.xml><?xml version="1.0" encoding="utf-8"?>
<Properties xmlns="http://schemas.openxmlformats.org/officeDocument/2006/extended-properties" xmlns:vt="http://schemas.openxmlformats.org/officeDocument/2006/docPropsVTypes">
  <TotalTime>471</TotalTime>
  <Words>432</Words>
  <Application>Microsoft Office PowerPoint</Application>
  <PresentationFormat>Widescreen</PresentationFormat>
  <Paragraphs>137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Courier New</vt:lpstr>
      <vt:lpstr>Verdana</vt:lpstr>
      <vt:lpstr>Office Theme</vt:lpstr>
      <vt:lpstr>COOL Bayes Example</vt:lpstr>
      <vt:lpstr>PowerPoint Presentation</vt:lpstr>
      <vt:lpstr>BRCA2 variant detected in 4 unrelated families in Ireland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BRCA2 variant detected in 4 unrelated families in Ireland</vt:lpstr>
      <vt:lpstr>COOL BAYES output</vt:lpstr>
      <vt:lpstr>Potential issues that need consideration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Variant detected in 4 unrelated families in Ireland</dc:title>
  <dc:creator>Carney Megan (R0A) Manchester University NHS FT</dc:creator>
  <cp:lastModifiedBy>Carney Megan (R0A) Manchester University NHS FT</cp:lastModifiedBy>
  <cp:revision>98</cp:revision>
  <dcterms:created xsi:type="dcterms:W3CDTF">2024-05-07T10:05:37Z</dcterms:created>
  <dcterms:modified xsi:type="dcterms:W3CDTF">2025-02-14T13:22:53Z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0x010100FC657E092DB5D141BD4A6AFB9F661ED0</vt:lpwstr>
  </property>
</Properties>
</file>