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.xml" ContentType="application/vnd.openxmlformats-officedocument.presentationml.comment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sldIdLst>
    <p:sldId id="258" r:id="rId3"/>
    <p:sldId id="261" r:id="rId4"/>
    <p:sldId id="257" r:id="rId5"/>
    <p:sldId id="293" r:id="rId6"/>
    <p:sldId id="260" r:id="rId7"/>
    <p:sldId id="294" r:id="rId8"/>
    <p:sldId id="280" r:id="rId9"/>
    <p:sldId id="273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92" r:id="rId19"/>
    <p:sldId id="289" r:id="rId20"/>
    <p:sldId id="290" r:id="rId21"/>
    <p:sldId id="291" r:id="rId22"/>
    <p:sldId id="276" r:id="rId23"/>
    <p:sldId id="277" r:id="rId24"/>
    <p:sldId id="287" r:id="rId25"/>
    <p:sldId id="288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Garrett" initials="AG" lastIdx="1" clrIdx="0">
    <p:extLst>
      <p:ext uri="{19B8F6BF-5375-455C-9EA6-DF929625EA0E}">
        <p15:presenceInfo xmlns:p15="http://schemas.microsoft.com/office/powerpoint/2012/main" userId="S::alice.garrett@icr.ac.uk::d2dda38d-b2ab-4d1a-8a8f-6d08d05f0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len\Dropbox%20(ICR)\CGCV_WP2\CanVIG_ADMINISTRATION\CanVIG_MEETINGS\2022_04\Variant%20of%20the%20Month\ATM_Variant%20classifications%20mastersheet_Auto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len\Dropbox%20(ICR)\CGCV_WP2\CanVIG_ADMINISTRATION\CanVIG_MEETINGS\2022_04\Variant%20of%20the%20Month\ATM_Variant%20classifications%20mastersheet_Auto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len\Dropbox%20(ICR)\CGCV_WP2\CanVIG_ADMINISTRATION\CanVIG_MEETINGS\2022_04\Variant%20of%20the%20Month\ATM_Variant%20classifications%20mastersheet_Auto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len\Dropbox%20(ICR)\CGCV_WP2\CanVIG_ADMINISTRATION\CanVIG_MEETINGS\2022_04\Variant%20of%20the%20Month\ATM_Variant%20classifications%20mastersheet_Auto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Template!$B$2</c:f>
              <c:strCache>
                <c:ptCount val="1"/>
                <c:pt idx="0">
                  <c:v>CHEK2 1100delc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'Bubble Plot'!$B$2:$B$6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xVal>
          <c:yVal>
            <c:numRef>
              <c:f>'Bubble Plot'!$A$2:$A$6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bubbleSize>
            <c:numRef>
              <c:f>'Bubble Plot'!$C$2:$C$6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E219-4988-A606-7679140828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70"/>
        <c:showNegBubbles val="0"/>
        <c:axId val="577459168"/>
        <c:axId val="577456872"/>
      </c:bubbleChart>
      <c:valAx>
        <c:axId val="577459168"/>
        <c:scaling>
          <c:orientation val="minMax"/>
          <c:max val="1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577456872"/>
        <c:crosses val="autoZero"/>
        <c:crossBetween val="midCat"/>
        <c:majorUnit val="0.5"/>
        <c:minorUnit val="0.30000000000000004"/>
      </c:valAx>
      <c:valAx>
        <c:axId val="57745687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Variant Classification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5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Template!$B$2</c:f>
              <c:strCache>
                <c:ptCount val="1"/>
                <c:pt idx="0">
                  <c:v>CHEK2 1100delc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'Bubble Plot'!$B$2:$B$6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xVal>
          <c:yVal>
            <c:numRef>
              <c:f>'Bubble Plot'!$A$2:$A$6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bubbleSize>
            <c:numRef>
              <c:f>'Bubble Plot'!$C$2:$C$6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A1D0-44EA-B438-04C527DE58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70"/>
        <c:showNegBubbles val="0"/>
        <c:axId val="577459168"/>
        <c:axId val="577456872"/>
      </c:bubbleChart>
      <c:valAx>
        <c:axId val="577459168"/>
        <c:scaling>
          <c:orientation val="minMax"/>
          <c:max val="1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577456872"/>
        <c:crosses val="autoZero"/>
        <c:crossBetween val="midCat"/>
        <c:majorUnit val="0.5"/>
        <c:minorUnit val="0.30000000000000004"/>
      </c:valAx>
      <c:valAx>
        <c:axId val="57745687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Variant Classification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5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Template!$B$2</c:f>
              <c:strCache>
                <c:ptCount val="1"/>
                <c:pt idx="0">
                  <c:v>GENE c.example p.(example)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cat>
            <c:numRef>
              <c:f>[0]!Groups_Exponent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</c:numCache>
            </c:numRef>
          </c:cat>
          <c:val>
            <c:numRef>
              <c:f>[0]!Values_Exponent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6-4345-9D07-6BF4928FC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581086168"/>
        <c:axId val="581087480"/>
      </c:barChart>
      <c:catAx>
        <c:axId val="581086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Exponent Score</a:t>
                </a:r>
              </a:p>
            </c:rich>
          </c:tx>
          <c:layout>
            <c:manualLayout>
              <c:xMode val="edge"/>
              <c:yMode val="edge"/>
              <c:x val="0.44377088239832063"/>
              <c:y val="0.90564646413161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7480"/>
        <c:crosses val="autoZero"/>
        <c:auto val="1"/>
        <c:lblAlgn val="ctr"/>
        <c:lblOffset val="100"/>
        <c:noMultiLvlLbl val="0"/>
      </c:catAx>
      <c:valAx>
        <c:axId val="5810874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4732961346774964E-2"/>
              <c:y val="0.3501114688851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61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234309601"/>
          <c:y val="3.5398230088495575E-2"/>
          <c:w val="0.86427422891390149"/>
          <c:h val="0.6955749115431367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'Stacked Bar'!$K$1</c:f>
              <c:strCache>
                <c:ptCount val="1"/>
                <c:pt idx="0">
                  <c:v>Class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B-400A-B3F8-D7BEA4B98B1D}"/>
            </c:ext>
          </c:extLst>
        </c:ser>
        <c:ser>
          <c:idx val="1"/>
          <c:order val="1"/>
          <c:tx>
            <c:strRef>
              <c:f>'Stacked Bar'!$L$1</c:f>
              <c:strCache>
                <c:ptCount val="1"/>
                <c:pt idx="0">
                  <c:v>Class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B-400A-B3F8-D7BEA4B98B1D}"/>
            </c:ext>
          </c:extLst>
        </c:ser>
        <c:ser>
          <c:idx val="2"/>
          <c:order val="2"/>
          <c:tx>
            <c:strRef>
              <c:f>'Stacked Bar'!$M$1</c:f>
              <c:strCache>
                <c:ptCount val="1"/>
                <c:pt idx="0">
                  <c:v>Class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B-400A-B3F8-D7BEA4B98B1D}"/>
            </c:ext>
          </c:extLst>
        </c:ser>
        <c:ser>
          <c:idx val="3"/>
          <c:order val="3"/>
          <c:tx>
            <c:strRef>
              <c:f>'Stacked Bar'!$N$1</c:f>
              <c:strCache>
                <c:ptCount val="1"/>
                <c:pt idx="0">
                  <c:v>Class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9B-400A-B3F8-D7BEA4B98B1D}"/>
            </c:ext>
          </c:extLst>
        </c:ser>
        <c:ser>
          <c:idx val="4"/>
          <c:order val="4"/>
          <c:tx>
            <c:strRef>
              <c:f>'Stacked Bar'!$O$1</c:f>
              <c:strCache>
                <c:ptCount val="1"/>
                <c:pt idx="0">
                  <c:v>Class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[0]!Group_Stacked_1</c:f>
              <c:numCache>
                <c:formatCode>General</c:formatCode>
                <c:ptCount val="8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B-400A-B3F8-D7BEA4B98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727577040"/>
        <c:axId val="727575728"/>
      </c:barChart>
      <c:catAx>
        <c:axId val="7275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5728"/>
        <c:crosses val="autoZero"/>
        <c:auto val="1"/>
        <c:lblAlgn val="ctr"/>
        <c:lblOffset val="100"/>
        <c:noMultiLvlLbl val="0"/>
      </c:catAx>
      <c:valAx>
        <c:axId val="7275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Number of Labs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Template!$B$2</c:f>
              <c:strCache>
                <c:ptCount val="1"/>
                <c:pt idx="0">
                  <c:v>GENE c.example p.(example)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cat>
            <c:numRef>
              <c:f>[0]!Groups_Exponent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20</c:v>
                </c:pt>
                <c:pt idx="5">
                  <c:v>21</c:v>
                </c:pt>
              </c:numCache>
            </c:numRef>
          </c:cat>
          <c:val>
            <c:numRef>
              <c:f>[0]!Values_Exponent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5-4D13-BA4E-350D18D36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581086168"/>
        <c:axId val="581087480"/>
      </c:barChart>
      <c:catAx>
        <c:axId val="581086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Exponent Score</a:t>
                </a:r>
              </a:p>
            </c:rich>
          </c:tx>
          <c:layout>
            <c:manualLayout>
              <c:xMode val="edge"/>
              <c:yMode val="edge"/>
              <c:x val="0.44377088239832063"/>
              <c:y val="0.90564646413161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7480"/>
        <c:crosses val="autoZero"/>
        <c:auto val="1"/>
        <c:lblAlgn val="ctr"/>
        <c:lblOffset val="100"/>
        <c:noMultiLvlLbl val="0"/>
      </c:catAx>
      <c:valAx>
        <c:axId val="5810874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4732961346774964E-2"/>
              <c:y val="0.3501114688851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61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234309601"/>
          <c:y val="3.5398230088495575E-2"/>
          <c:w val="0.86427422891390149"/>
          <c:h val="0.6955749115431367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'Stacked Bar'!$K$1</c:f>
              <c:strCache>
                <c:ptCount val="1"/>
                <c:pt idx="0">
                  <c:v>Class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47D1-93AD-A0963F754610}"/>
            </c:ext>
          </c:extLst>
        </c:ser>
        <c:ser>
          <c:idx val="1"/>
          <c:order val="1"/>
          <c:tx>
            <c:strRef>
              <c:f>'Stacked Bar'!$L$1</c:f>
              <c:strCache>
                <c:ptCount val="1"/>
                <c:pt idx="0">
                  <c:v>Class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47D1-93AD-A0963F754610}"/>
            </c:ext>
          </c:extLst>
        </c:ser>
        <c:ser>
          <c:idx val="2"/>
          <c:order val="2"/>
          <c:tx>
            <c:strRef>
              <c:f>'Stacked Bar'!$M$1</c:f>
              <c:strCache>
                <c:ptCount val="1"/>
                <c:pt idx="0">
                  <c:v>Class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47D1-93AD-A0963F754610}"/>
            </c:ext>
          </c:extLst>
        </c:ser>
        <c:ser>
          <c:idx val="3"/>
          <c:order val="3"/>
          <c:tx>
            <c:strRef>
              <c:f>'Stacked Bar'!$N$1</c:f>
              <c:strCache>
                <c:ptCount val="1"/>
                <c:pt idx="0">
                  <c:v>Class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ED-47D1-93AD-A0963F754610}"/>
            </c:ext>
          </c:extLst>
        </c:ser>
        <c:ser>
          <c:idx val="4"/>
          <c:order val="4"/>
          <c:tx>
            <c:strRef>
              <c:f>'Stacked Bar'!$O$1</c:f>
              <c:strCache>
                <c:ptCount val="1"/>
                <c:pt idx="0">
                  <c:v>Class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[0]!Group_Stacked_1</c:f>
              <c:numCache>
                <c:formatCode>General</c:formatCode>
                <c:ptCount val="9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ED-47D1-93AD-A0963F754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727577040"/>
        <c:axId val="727575728"/>
      </c:barChart>
      <c:catAx>
        <c:axId val="7275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5728"/>
        <c:crosses val="autoZero"/>
        <c:auto val="1"/>
        <c:lblAlgn val="ctr"/>
        <c:lblOffset val="100"/>
        <c:noMultiLvlLbl val="0"/>
      </c:catAx>
      <c:valAx>
        <c:axId val="7275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Number of Labs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Template!$B$2</c:f>
              <c:strCache>
                <c:ptCount val="1"/>
                <c:pt idx="0">
                  <c:v>CHEK2 1100delc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'Bubble Plot'!$B$2:$B$6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xVal>
          <c:yVal>
            <c:numRef>
              <c:f>'Bubble Plot'!$A$2:$A$6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bubbleSize>
            <c:numRef>
              <c:f>'Bubble Plot'!$C$2:$C$6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A1D0-44EA-B438-04C527DE58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70"/>
        <c:showNegBubbles val="0"/>
        <c:axId val="577459168"/>
        <c:axId val="577456872"/>
      </c:bubbleChart>
      <c:valAx>
        <c:axId val="577459168"/>
        <c:scaling>
          <c:orientation val="minMax"/>
          <c:max val="1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577456872"/>
        <c:crosses val="autoZero"/>
        <c:crossBetween val="midCat"/>
        <c:majorUnit val="0.5"/>
        <c:minorUnit val="0.30000000000000004"/>
      </c:valAx>
      <c:valAx>
        <c:axId val="57745687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Variant Classification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5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Template!$B$2</c:f>
              <c:strCache>
                <c:ptCount val="1"/>
                <c:pt idx="0">
                  <c:v>GENE c.example p.(example)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cat>
            <c:numRef>
              <c:f>[0]!Groups_Exponent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</c:numCache>
            </c:numRef>
          </c:cat>
          <c:val>
            <c:numRef>
              <c:f>[0]!Values_Exponent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6-4345-9D07-6BF4928FC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581086168"/>
        <c:axId val="581087480"/>
      </c:barChart>
      <c:catAx>
        <c:axId val="581086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Exponent Score</a:t>
                </a:r>
              </a:p>
            </c:rich>
          </c:tx>
          <c:layout>
            <c:manualLayout>
              <c:xMode val="edge"/>
              <c:yMode val="edge"/>
              <c:x val="0.44377088239832063"/>
              <c:y val="0.90564646413161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7480"/>
        <c:crosses val="autoZero"/>
        <c:auto val="1"/>
        <c:lblAlgn val="ctr"/>
        <c:lblOffset val="100"/>
        <c:noMultiLvlLbl val="0"/>
      </c:catAx>
      <c:valAx>
        <c:axId val="5810874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4732961346774964E-2"/>
              <c:y val="0.3501114688851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61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234309601"/>
          <c:y val="3.5398230088495575E-2"/>
          <c:w val="0.86427422891390149"/>
          <c:h val="0.6955749115431367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'Stacked Bar'!$K$1</c:f>
              <c:strCache>
                <c:ptCount val="1"/>
                <c:pt idx="0">
                  <c:v>Class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B-400A-B3F8-D7BEA4B98B1D}"/>
            </c:ext>
          </c:extLst>
        </c:ser>
        <c:ser>
          <c:idx val="1"/>
          <c:order val="1"/>
          <c:tx>
            <c:strRef>
              <c:f>'Stacked Bar'!$L$1</c:f>
              <c:strCache>
                <c:ptCount val="1"/>
                <c:pt idx="0">
                  <c:v>Class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B-400A-B3F8-D7BEA4B98B1D}"/>
            </c:ext>
          </c:extLst>
        </c:ser>
        <c:ser>
          <c:idx val="2"/>
          <c:order val="2"/>
          <c:tx>
            <c:strRef>
              <c:f>'Stacked Bar'!$M$1</c:f>
              <c:strCache>
                <c:ptCount val="1"/>
                <c:pt idx="0">
                  <c:v>Class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B-400A-B3F8-D7BEA4B98B1D}"/>
            </c:ext>
          </c:extLst>
        </c:ser>
        <c:ser>
          <c:idx val="3"/>
          <c:order val="3"/>
          <c:tx>
            <c:strRef>
              <c:f>'Stacked Bar'!$N$1</c:f>
              <c:strCache>
                <c:ptCount val="1"/>
                <c:pt idx="0">
                  <c:v>Class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9B-400A-B3F8-D7BEA4B98B1D}"/>
            </c:ext>
          </c:extLst>
        </c:ser>
        <c:ser>
          <c:idx val="4"/>
          <c:order val="4"/>
          <c:tx>
            <c:strRef>
              <c:f>'Stacked Bar'!$O$1</c:f>
              <c:strCache>
                <c:ptCount val="1"/>
                <c:pt idx="0">
                  <c:v>Class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8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</c:lvl>
                <c:lvl>
                  <c:pt idx="0">
                    <c:v>PVS1</c:v>
                  </c:pt>
                  <c:pt idx="1">
                    <c:v>PS3</c:v>
                  </c:pt>
                  <c:pt idx="2">
                    <c:v>PS3</c:v>
                  </c:pt>
                  <c:pt idx="3">
                    <c:v>PS3</c:v>
                  </c:pt>
                  <c:pt idx="4">
                    <c:v>PS4</c:v>
                  </c:pt>
                  <c:pt idx="5">
                    <c:v>PS4</c:v>
                  </c:pt>
                  <c:pt idx="6">
                    <c:v>PS4</c:v>
                  </c:pt>
                  <c:pt idx="7">
                    <c:v>PP5</c:v>
                  </c:pt>
                </c:lvl>
              </c:multiLvlStrCache>
            </c:multiLvlStrRef>
          </c:cat>
          <c:val>
            <c:numRef>
              <c:f>[0]!Group_Stacked_1</c:f>
              <c:numCache>
                <c:formatCode>General</c:formatCode>
                <c:ptCount val="8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B-400A-B3F8-D7BEA4B98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727577040"/>
        <c:axId val="727575728"/>
      </c:barChart>
      <c:catAx>
        <c:axId val="7275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5728"/>
        <c:crosses val="autoZero"/>
        <c:auto val="1"/>
        <c:lblAlgn val="ctr"/>
        <c:lblOffset val="100"/>
        <c:noMultiLvlLbl val="0"/>
      </c:catAx>
      <c:valAx>
        <c:axId val="7275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Number of Labs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Template!$B$2</c:f>
              <c:strCache>
                <c:ptCount val="1"/>
                <c:pt idx="0">
                  <c:v>CHEK2 1100delc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'Bubble Plot'!$B$2:$B$6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xVal>
          <c:yVal>
            <c:numRef>
              <c:f>'Bubble Plot'!$A$2:$A$6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bubbleSize>
            <c:numRef>
              <c:f>'Bubble Plot'!$C$2:$C$6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E219-4988-A606-7679140828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70"/>
        <c:showNegBubbles val="0"/>
        <c:axId val="577459168"/>
        <c:axId val="577456872"/>
      </c:bubbleChart>
      <c:valAx>
        <c:axId val="577459168"/>
        <c:scaling>
          <c:orientation val="minMax"/>
          <c:max val="1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577456872"/>
        <c:crosses val="autoZero"/>
        <c:crossBetween val="midCat"/>
        <c:majorUnit val="0.5"/>
        <c:minorUnit val="0.30000000000000004"/>
      </c:valAx>
      <c:valAx>
        <c:axId val="57745687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Variant Classification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5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Template!$B$2</c:f>
              <c:strCache>
                <c:ptCount val="1"/>
                <c:pt idx="0">
                  <c:v>GENE c.example p.(example)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effectLst/>
          </c:spPr>
          <c:invertIfNegative val="0"/>
          <c:cat>
            <c:numRef>
              <c:f>[0]!Groups_Exponent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20</c:v>
                </c:pt>
                <c:pt idx="5">
                  <c:v>21</c:v>
                </c:pt>
              </c:numCache>
            </c:numRef>
          </c:cat>
          <c:val>
            <c:numRef>
              <c:f>[0]!Values_Exponent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5-4D13-BA4E-350D18D36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581086168"/>
        <c:axId val="581087480"/>
      </c:barChart>
      <c:catAx>
        <c:axId val="581086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Exponent Score</a:t>
                </a:r>
              </a:p>
            </c:rich>
          </c:tx>
          <c:layout>
            <c:manualLayout>
              <c:xMode val="edge"/>
              <c:yMode val="edge"/>
              <c:x val="0.44377088239832063"/>
              <c:y val="0.90564646413161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7480"/>
        <c:crosses val="autoZero"/>
        <c:auto val="1"/>
        <c:lblAlgn val="ctr"/>
        <c:lblOffset val="100"/>
        <c:noMultiLvlLbl val="0"/>
      </c:catAx>
      <c:valAx>
        <c:axId val="5810874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4732961346774964E-2"/>
              <c:y val="0.35011146888511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861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61234309601"/>
          <c:y val="3.5398230088495575E-2"/>
          <c:w val="0.86427422891390149"/>
          <c:h val="0.69557491154313678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'Stacked Bar'!$K$1</c:f>
              <c:strCache>
                <c:ptCount val="1"/>
                <c:pt idx="0">
                  <c:v>Class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47D1-93AD-A0963F754610}"/>
            </c:ext>
          </c:extLst>
        </c:ser>
        <c:ser>
          <c:idx val="1"/>
          <c:order val="1"/>
          <c:tx>
            <c:strRef>
              <c:f>'Stacked Bar'!$L$1</c:f>
              <c:strCache>
                <c:ptCount val="1"/>
                <c:pt idx="0">
                  <c:v>Class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47D1-93AD-A0963F754610}"/>
            </c:ext>
          </c:extLst>
        </c:ser>
        <c:ser>
          <c:idx val="2"/>
          <c:order val="2"/>
          <c:tx>
            <c:strRef>
              <c:f>'Stacked Bar'!$M$1</c:f>
              <c:strCache>
                <c:ptCount val="1"/>
                <c:pt idx="0">
                  <c:v>Class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47D1-93AD-A0963F754610}"/>
            </c:ext>
          </c:extLst>
        </c:ser>
        <c:ser>
          <c:idx val="3"/>
          <c:order val="3"/>
          <c:tx>
            <c:strRef>
              <c:f>'Stacked Bar'!$N$1</c:f>
              <c:strCache>
                <c:ptCount val="1"/>
                <c:pt idx="0">
                  <c:v>Class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ED-47D1-93AD-A0963F754610}"/>
            </c:ext>
          </c:extLst>
        </c:ser>
        <c:ser>
          <c:idx val="4"/>
          <c:order val="4"/>
          <c:tx>
            <c:strRef>
              <c:f>'Stacked Bar'!$O$1</c:f>
              <c:strCache>
                <c:ptCount val="1"/>
                <c:pt idx="0">
                  <c:v>Class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'Stacked Bar'!$I$2:$J$25</c:f>
              <c:multiLvlStrCache>
                <c:ptCount val="9"/>
                <c:lvl>
                  <c:pt idx="0">
                    <c:v>V.S.</c:v>
                  </c:pt>
                  <c:pt idx="1">
                    <c:v>STR</c:v>
                  </c:pt>
                  <c:pt idx="2">
                    <c:v>MOD</c:v>
                  </c:pt>
                  <c:pt idx="3">
                    <c:v>SUP</c:v>
                  </c:pt>
                  <c:pt idx="4">
                    <c:v>V.S.</c:v>
                  </c:pt>
                  <c:pt idx="5">
                    <c:v>STR</c:v>
                  </c:pt>
                  <c:pt idx="6">
                    <c:v>MOD</c:v>
                  </c:pt>
                  <c:pt idx="7">
                    <c:v>SUP</c:v>
                  </c:pt>
                  <c:pt idx="8">
                    <c:v>SUP</c:v>
                  </c:pt>
                </c:lvl>
                <c:lvl>
                  <c:pt idx="0">
                    <c:v>PVS1</c:v>
                  </c:pt>
                  <c:pt idx="1">
                    <c:v>PS4</c:v>
                  </c:pt>
                  <c:pt idx="2">
                    <c:v>PS4</c:v>
                  </c:pt>
                  <c:pt idx="3">
                    <c:v>PM2</c:v>
                  </c:pt>
                  <c:pt idx="4">
                    <c:v>PM3</c:v>
                  </c:pt>
                  <c:pt idx="5">
                    <c:v>PM3</c:v>
                  </c:pt>
                  <c:pt idx="6">
                    <c:v>PM3</c:v>
                  </c:pt>
                  <c:pt idx="7">
                    <c:v>PM3</c:v>
                  </c:pt>
                  <c:pt idx="8">
                    <c:v>PM5</c:v>
                  </c:pt>
                </c:lvl>
              </c:multiLvlStrCache>
            </c:multiLvlStrRef>
          </c:cat>
          <c:val>
            <c:numRef>
              <c:f>[0]!Group_Stacked_1</c:f>
              <c:numCache>
                <c:formatCode>General</c:formatCode>
                <c:ptCount val="9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ED-47D1-93AD-A0963F754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727577040"/>
        <c:axId val="727575728"/>
      </c:barChart>
      <c:catAx>
        <c:axId val="7275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5728"/>
        <c:crosses val="autoZero"/>
        <c:auto val="1"/>
        <c:lblAlgn val="ctr"/>
        <c:lblOffset val="100"/>
        <c:noMultiLvlLbl val="0"/>
      </c:catAx>
      <c:valAx>
        <c:axId val="72757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Number of Labs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57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7T10:14:42.101" idx="1">
    <p:pos x="7220" y="442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7T10:14:42.101" idx="1">
    <p:pos x="7220" y="442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0302"/>
            <a:ext cx="12192000" cy="560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8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F18A9-95D6-43EE-B1A3-C349DA14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14DC1-A52E-43CF-BB5A-FFA77E82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80D8A-8FBF-42B4-967B-96206149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3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BB27-AF4F-4EC9-B9C3-0A09928E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59012-CE41-4AB8-87A8-6B4D1A1E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96F2A-B6FE-4C58-950E-C0D61D4B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B22A9-F5AB-4AEE-B5F9-17CB6414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1A1A4-CB43-4415-9723-B44EC5F0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8127-B00B-4FB9-9E93-00C090F5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3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68D7-28A1-4DB7-9476-58B9E190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4F348-AA9C-47AC-81A8-1865244E5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9FB5C-17AE-41F2-ADA8-A1B95D0E2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D4AEE-BBB5-4982-B87A-98616EFD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8F0E0-2680-45C3-8144-A4B733B1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1B08-0EE6-4201-9EEE-A6C3F4C0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4A3-624F-4F42-8A30-24F5B0C9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2D16A-39E1-4E76-A1A7-C46C391F2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F2A6E-880A-4C3E-86A9-4995B14C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9686-D2AE-4B70-B857-E8B22A72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B4C7-E3CE-4203-B4B1-5AD35D6E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5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92D7D-2030-4651-ACD8-58F6D069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20B7C-EFD5-41DB-8FBD-49A19F251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5EEC-ADE0-4251-B50E-02254B18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3867A-652C-4C71-AD52-41F14A19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ED328-EAF5-4C1D-8DF2-482B424F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79" y="1430225"/>
            <a:ext cx="10515600" cy="433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4DC8-8899-4F74-AC56-BE1A17C79E75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574" y="0"/>
            <a:ext cx="7123586" cy="123164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64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25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17036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125645"/>
            <a:ext cx="9144000" cy="12439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2" y="52332"/>
            <a:ext cx="2371572" cy="1119458"/>
          </a:xfrm>
          <a:prstGeom prst="roundRect">
            <a:avLst/>
          </a:prstGeom>
        </p:spPr>
      </p:pic>
      <p:pic>
        <p:nvPicPr>
          <p:cNvPr id="17" name="Picture 16" descr="http://cangene-canvaruk.org/cancerres_logo_round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14" y="43942"/>
            <a:ext cx="2307409" cy="111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46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FAF9-4206-4AE9-9B61-DFAA7FE2B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BB10E-2F22-4883-80D1-8DEF83CFD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6D702-E228-4D14-BA8C-80AB9C90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B0E6-789F-4786-80DB-FD49CD70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2193-0EA2-40AB-BBEE-22576C73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6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86EF-D070-4C50-B4E5-A990E1FD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588D-6F88-409D-B9E5-64785299E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3C618-B659-420F-96C8-698534B7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A737E-7271-4780-AE3E-7EB760C7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8C3FA-79A0-4DB0-99D6-1EC5F960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1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0B6E-3429-44CE-8B79-C9DE668D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24AEB-4FEE-4D27-8E88-C42101FE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8705-B46E-40AB-9A2D-432CF8B7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66993-9305-4333-8764-A848694E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35781-1D99-4840-A24C-12E82827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0F8F-AE55-41EE-BE8A-74567ED3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F6A16-7D08-4C58-AEBB-175830EA2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8C576-5884-4BA9-8E9F-9001834A3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E1FE3-F4C8-4998-BCFB-E81E93A0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236F4-C5C3-4C31-A465-AAB3062E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C8F43-2336-4575-9C41-2E86429D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5CDB-FA87-49C9-BAA5-4E9202B6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DE131-7673-436B-AC18-540409985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DDFEF-F72B-4C0F-B2E8-60AB2FF2A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6ECF1-894F-414C-9C43-C1B470F7F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D03E6-5CB7-41D7-A890-9A22B9E1A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E1B64-401D-420C-95BE-003EBC3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AF86E-0E42-41AC-9BA6-DD5CF609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DE96D-29ED-49E5-B3BD-19A907B5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5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8C1C-EF26-4817-ADD9-5A5C23D8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0D2F8-F4C1-406E-8671-34F1093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69A90-0253-4FCA-AA01-8C02110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1C0DE-E8BA-4732-9CF3-38B2C38C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3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ound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4489"/>
            <a:ext cx="6871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0311"/>
            <a:ext cx="10515600" cy="336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4DC8-8899-4F74-AC56-BE1A17C79E7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http://cangene-canvaruk.org/cancerres_logo_roun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14" y="43942"/>
            <a:ext cx="2307409" cy="1119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0" y="6233019"/>
            <a:ext cx="12192000" cy="625199"/>
            <a:chOff x="0" y="6233019"/>
            <a:chExt cx="12192000" cy="62519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3019"/>
              <a:ext cx="12192000" cy="625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101948" y="6287847"/>
              <a:ext cx="1923665" cy="504000"/>
            </a:xfrm>
            <a:prstGeom prst="roundRect">
              <a:avLst/>
            </a:prstGeom>
          </p:spPr>
        </p:pic>
        <p:pic>
          <p:nvPicPr>
            <p:cNvPr id="14" name="Picture 2" descr="http://cangene-canvaruk.org/oxford_logo_round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922" y="6278550"/>
              <a:ext cx="164705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cangene-canvaruk.org/manchester_logo_round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890" y="6287847"/>
              <a:ext cx="1636361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cangene-canvaruk.org/southampton_logo_round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528" y="6278550"/>
              <a:ext cx="1465117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cangene-canvaruk.org/stgeorges_logo_round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9257" y="6287847"/>
              <a:ext cx="886466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820401" y="6287847"/>
              <a:ext cx="2033229" cy="504000"/>
            </a:xfrm>
            <a:prstGeom prst="round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3" t="15020" b="15020"/>
            <a:stretch/>
          </p:blipFill>
          <p:spPr>
            <a:xfrm>
              <a:off x="2959907" y="6278550"/>
              <a:ext cx="977357" cy="504000"/>
            </a:xfrm>
            <a:prstGeom prst="round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3889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11753-A419-4D6B-883A-DB4B3295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4767-89CD-4C99-ACCE-61004352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29C9-A7B2-499F-B8A6-431CBAD22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3299-AB6C-427F-B5A9-C037760545A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7885-944B-4CAE-9732-F98D5C26D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500C0-C41F-4A71-A391-E873F3AFF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69F4-D6BC-42EA-9D7A-295B93C9E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9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0549-008-0189-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ng879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ATM, CHEK2 variant interpretation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125645"/>
            <a:ext cx="9144000" cy="167225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CanVIG-UK meeting</a:t>
            </a:r>
          </a:p>
          <a:p>
            <a:r>
              <a:rPr lang="en-GB" dirty="0"/>
              <a:t>Friday April 8th</a:t>
            </a:r>
          </a:p>
          <a:p>
            <a:endParaRPr lang="en-GB" dirty="0"/>
          </a:p>
          <a:p>
            <a:r>
              <a:rPr lang="en-GB" sz="4200" i="1" dirty="0"/>
              <a:t>Clare Turnbull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67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DA84E-6E4F-4811-9D4E-BA1ABB78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PVS1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13086-002D-457B-A44D-FE6B6DEB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25" y="1506252"/>
            <a:ext cx="5027781" cy="453699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20AF847-EC3A-47CD-8A0F-15729E9E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1430225"/>
            <a:ext cx="5974079" cy="2201249"/>
          </a:xfrm>
        </p:spPr>
        <p:txBody>
          <a:bodyPr>
            <a:normAutofit/>
          </a:bodyPr>
          <a:lstStyle/>
          <a:p>
            <a:r>
              <a:rPr lang="en-GB" dirty="0"/>
              <a:t>Gene-specific adaptations</a:t>
            </a:r>
          </a:p>
          <a:p>
            <a:r>
              <a:rPr lang="en-GB" dirty="0"/>
              <a:t>Based on </a:t>
            </a:r>
            <a:r>
              <a:rPr lang="en-GB" dirty="0" err="1"/>
              <a:t>Tayoun</a:t>
            </a:r>
            <a:r>
              <a:rPr lang="en-GB" dirty="0"/>
              <a:t> et al 2018</a:t>
            </a:r>
          </a:p>
          <a:p>
            <a:r>
              <a:rPr lang="en-GB" dirty="0"/>
              <a:t>HEAT/FATKIN domains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CF27B-151C-491D-B664-2EC5F7E8F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754" y="3964577"/>
            <a:ext cx="6198890" cy="1974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318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005BE-023A-4C29-8F6C-630110A5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PVS1 splicing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FF710-3E92-4876-9573-32EC17EED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59" y="1511738"/>
            <a:ext cx="4953930" cy="4336068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70A3350-2022-4BBD-91D0-3D599F2C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1430225"/>
            <a:ext cx="5974079" cy="2201249"/>
          </a:xfrm>
        </p:spPr>
        <p:txBody>
          <a:bodyPr>
            <a:normAutofit/>
          </a:bodyPr>
          <a:lstStyle/>
          <a:p>
            <a:r>
              <a:rPr lang="en-GB" dirty="0"/>
              <a:t>6 variant lists (A-F), of canonical splice sites</a:t>
            </a:r>
          </a:p>
        </p:txBody>
      </p:sp>
    </p:spTree>
    <p:extLst>
      <p:ext uri="{BB962C8B-B14F-4D97-AF65-F5344CB8AC3E}">
        <p14:creationId xmlns:p14="http://schemas.microsoft.com/office/powerpoint/2010/main" val="212936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66D98C-8F5A-4911-95EF-600908DB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PVS1 splicing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D448E-F7BA-431B-BFBE-FEAD08F7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76" y="1632818"/>
            <a:ext cx="5926591" cy="42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2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415C6-484A-4271-A520-E6B63CF9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080" y="1526020"/>
            <a:ext cx="7246919" cy="48660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PVS1_O_Variable </a:t>
            </a:r>
            <a:r>
              <a:rPr lang="en-GB" dirty="0"/>
              <a:t>shall be used for observed splice defects, whether from canonical +/-1,2 positions or other </a:t>
            </a:r>
            <a:r>
              <a:rPr lang="en-GB" dirty="0" err="1"/>
              <a:t>spliceogenic</a:t>
            </a:r>
            <a:r>
              <a:rPr lang="en-GB" dirty="0"/>
              <a:t> regions (including mid-</a:t>
            </a:r>
            <a:r>
              <a:rPr lang="en-GB" dirty="0" err="1"/>
              <a:t>exonic</a:t>
            </a:r>
            <a:r>
              <a:rPr lang="en-GB" dirty="0"/>
              <a:t> missense/synonymous variants that cause splice </a:t>
            </a:r>
          </a:p>
          <a:p>
            <a:pPr marL="0" indent="0">
              <a:buNone/>
            </a:pPr>
            <a:r>
              <a:rPr lang="en-GB" dirty="0"/>
              <a:t>defects) with baseline weight as per the below decision tree. Weight can be further modified based on </a:t>
            </a:r>
          </a:p>
          <a:p>
            <a:pPr marL="0" indent="0">
              <a:buNone/>
            </a:pPr>
            <a:r>
              <a:rPr lang="en-GB" dirty="0"/>
              <a:t>the quality of the RNA study including consideration of concepts such as:</a:t>
            </a:r>
          </a:p>
          <a:p>
            <a:pPr marL="457200" lvl="1" indent="0">
              <a:buNone/>
            </a:pPr>
            <a:r>
              <a:rPr lang="en-GB" dirty="0"/>
              <a:t>• Starting material (where patient material is preferable to in vitro minigene)</a:t>
            </a:r>
          </a:p>
          <a:p>
            <a:pPr marL="457200" lvl="1" indent="0">
              <a:buNone/>
            </a:pPr>
            <a:r>
              <a:rPr lang="en-GB" dirty="0"/>
              <a:t>• Use of NMD inhibitors (where use of NMD inhibitors is critical in assays using cells vs. blood)</a:t>
            </a:r>
          </a:p>
          <a:p>
            <a:pPr marL="457200" lvl="1" indent="0">
              <a:buNone/>
            </a:pPr>
            <a:r>
              <a:rPr lang="en-GB" dirty="0"/>
              <a:t>• Primer design (to make sure it’s comprehensive to capture possible </a:t>
            </a:r>
            <a:r>
              <a:rPr lang="en-GB" dirty="0" err="1"/>
              <a:t>multicassette</a:t>
            </a:r>
            <a:r>
              <a:rPr lang="en-GB" dirty="0"/>
              <a:t> events)</a:t>
            </a:r>
          </a:p>
          <a:p>
            <a:pPr marL="457200" lvl="1" indent="0">
              <a:buNone/>
            </a:pPr>
            <a:r>
              <a:rPr lang="en-GB" dirty="0"/>
              <a:t>• Method of quantification</a:t>
            </a:r>
          </a:p>
          <a:p>
            <a:pPr marL="914400" lvl="2" indent="0">
              <a:buNone/>
            </a:pPr>
            <a:r>
              <a:rPr lang="en-GB" dirty="0"/>
              <a:t>o where e.g. capillary electrophoresis is preferable to estimation by gel band density</a:t>
            </a:r>
          </a:p>
          <a:p>
            <a:pPr marL="914400" lvl="2" indent="0">
              <a:buNone/>
            </a:pPr>
            <a:r>
              <a:rPr lang="en-GB" dirty="0"/>
              <a:t>o where SNP analysis is most preferred (where analysis of </a:t>
            </a:r>
            <a:r>
              <a:rPr lang="en-GB" dirty="0" err="1"/>
              <a:t>exonic</a:t>
            </a:r>
            <a:r>
              <a:rPr lang="en-GB" dirty="0"/>
              <a:t> SNPs and their relative</a:t>
            </a:r>
          </a:p>
          <a:p>
            <a:pPr marL="914400" lvl="2" indent="0">
              <a:buNone/>
            </a:pPr>
            <a:r>
              <a:rPr lang="en-GB" dirty="0"/>
              <a:t>presence in aberrant and WT transcripts is informative)</a:t>
            </a:r>
          </a:p>
          <a:p>
            <a:pPr marL="457200" lvl="1" indent="0">
              <a:buNone/>
            </a:pPr>
            <a:r>
              <a:rPr lang="en-GB" dirty="0"/>
              <a:t>• Quantification (where complete effects should have increased weight over incomplete effects)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Specific guidance on the use of RNA evidence in variant assessment is not a gene-specific consideration for ATM at this time, therefore discretion is left to assessors until further guidance is provided for this general concept from the Sequence Variant Interpretation group.</a:t>
            </a:r>
          </a:p>
          <a:p>
            <a:r>
              <a:rPr lang="en-GB" dirty="0">
                <a:solidFill>
                  <a:srgbClr val="0070C0"/>
                </a:solidFill>
              </a:rPr>
              <a:t>Use CANVIG-UK consensus guidance for splicing assays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EDA0A-FBDC-45C3-B9CF-A7F65F92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PVS1_O_variable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B6DC6-DA23-47FE-8AA7-8F8F24E82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6019"/>
            <a:ext cx="5129349" cy="34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062914-CC25-4D98-97DE-294A486F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PS3/BS3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A9308-8FCC-4384-930C-86B8D223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41"/>
            <a:ext cx="6582481" cy="313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6AA87-22B0-46C0-8323-FB88D9B75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386" y="3315789"/>
            <a:ext cx="5173547" cy="27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8C875D-BFD3-4293-BBAC-CDC90602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30225"/>
            <a:ext cx="5350079" cy="4333011"/>
          </a:xfrm>
        </p:spPr>
        <p:txBody>
          <a:bodyPr/>
          <a:lstStyle/>
          <a:p>
            <a:r>
              <a:rPr lang="en-GB" dirty="0"/>
              <a:t>p-value ≤.05 AND</a:t>
            </a:r>
          </a:p>
          <a:p>
            <a:r>
              <a:rPr lang="en-GB" dirty="0"/>
              <a:t>OR ≥2 or lower 95% CI ≥1.5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AE373-3CE5-4F1F-AE52-53727BDD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A0FA7-3459-4083-8DB3-FF840B90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59" y="1586728"/>
            <a:ext cx="52482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48A8F1-C3B7-45E6-86E2-C015EDCC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063" y="1430225"/>
            <a:ext cx="4575016" cy="4333011"/>
          </a:xfrm>
        </p:spPr>
        <p:txBody>
          <a:bodyPr/>
          <a:lstStyle/>
          <a:p>
            <a:r>
              <a:rPr lang="en-GB" dirty="0"/>
              <a:t>PM5_sup: extra point where frameshift</a:t>
            </a:r>
          </a:p>
          <a:p>
            <a:r>
              <a:rPr lang="en-GB" dirty="0"/>
              <a:t>BP7 (sup): extra point for deep intronic var or synonymous (with BP4)</a:t>
            </a:r>
          </a:p>
          <a:p>
            <a:r>
              <a:rPr lang="en-GB" dirty="0"/>
              <a:t>BP7_O_var: normal splice assay (like BS3 but for splice assays (in opposition to PVS1))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674124-3F9C-4429-8EE8-9ECBC965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PM5_sup</a:t>
            </a:r>
            <a:r>
              <a:rPr lang="en-GB" dirty="0"/>
              <a:t>/BP7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39BF5-4AB0-4F37-8303-12929F2C5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226"/>
          <a:stretch/>
        </p:blipFill>
        <p:spPr>
          <a:xfrm>
            <a:off x="827042" y="1231641"/>
            <a:ext cx="5268958" cy="244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736C0-35A0-4E3E-9870-1FB3DB810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42" y="3789725"/>
            <a:ext cx="54387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9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848FB-3810-43EB-B24D-1AE2A1FA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573" y="0"/>
            <a:ext cx="7709767" cy="1231641"/>
          </a:xfrm>
        </p:spPr>
        <p:txBody>
          <a:bodyPr>
            <a:normAutofit fontScale="90000"/>
          </a:bodyPr>
          <a:lstStyle/>
          <a:p>
            <a:r>
              <a:rPr lang="en-GB" dirty="0"/>
              <a:t>PM3: occurrence in AT</a:t>
            </a:r>
            <a:br>
              <a:rPr lang="en-GB" dirty="0"/>
            </a:br>
            <a:r>
              <a:rPr lang="en-GB" dirty="0"/>
              <a:t>BP2: observation in trans with no 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1228DA-F6D5-46D1-97F9-1053AC0D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7" y="1085805"/>
            <a:ext cx="6312554" cy="50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F2E172-3FEF-4788-AF53-EA0FFC421017}"/>
              </a:ext>
            </a:extLst>
          </p:cNvPr>
          <p:cNvSpPr txBox="1"/>
          <p:nvPr/>
        </p:nvSpPr>
        <p:spPr>
          <a:xfrm>
            <a:off x="3447875" y="242663"/>
            <a:ext cx="466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ATM c.5932G&gt;T p.(Glu1978Ter)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99D97D-11CC-477B-B089-77EDC6FC5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772416"/>
              </p:ext>
            </p:extLst>
          </p:nvPr>
        </p:nvGraphicFramePr>
        <p:xfrm>
          <a:off x="233515" y="1811281"/>
          <a:ext cx="5202552" cy="400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040203"/>
              </p:ext>
            </p:extLst>
          </p:nvPr>
        </p:nvGraphicFramePr>
        <p:xfrm>
          <a:off x="5545318" y="2211241"/>
          <a:ext cx="6034089" cy="360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395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82E986-15D3-4274-B5F6-755F70D4B3E6}"/>
              </a:ext>
            </a:extLst>
          </p:cNvPr>
          <p:cNvSpPr txBox="1"/>
          <p:nvPr/>
        </p:nvSpPr>
        <p:spPr>
          <a:xfrm>
            <a:off x="4084086" y="242663"/>
            <a:ext cx="4229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 c.5932G&gt;T p.(Glu1978Ter)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1060157" y="1796717"/>
          <a:ext cx="7313822" cy="420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9A21FB9-07C6-41A7-873E-BA2367429E96}"/>
              </a:ext>
            </a:extLst>
          </p:cNvPr>
          <p:cNvSpPr txBox="1"/>
          <p:nvPr/>
        </p:nvSpPr>
        <p:spPr>
          <a:xfrm>
            <a:off x="8823157" y="1828562"/>
            <a:ext cx="327258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PM2_sup not applied because AF is 0.002 in all non cancer sub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polulations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 common in Russia (AT cases) -PMID: 30772474 and Poland -25614872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studies show splicing impact so have not applied PS3 at any strength.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8CA56-2D29-4F0C-8D76-73085E971EE6}"/>
              </a:ext>
            </a:extLst>
          </p:cNvPr>
          <p:cNvSpPr txBox="1"/>
          <p:nvPr/>
        </p:nvSpPr>
        <p:spPr>
          <a:xfrm>
            <a:off x="727247" y="857143"/>
            <a:ext cx="198386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nonsense variant so use PVS1_vstr also as this is upstream of p.Arg3047*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F754B-57B1-4290-9661-7A8093036A82}"/>
              </a:ext>
            </a:extLst>
          </p:cNvPr>
          <p:cNvSpPr txBox="1"/>
          <p:nvPr/>
        </p:nvSpPr>
        <p:spPr>
          <a:xfrm>
            <a:off x="4557140" y="905238"/>
            <a:ext cx="231541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PM3 not applied in this case for AD disorder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AT patients so apply PM3 - not sure what level so conservatively used sup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 in at least 7 AT patients, not looked at second variants in these cases and if phenotype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reports of this variant in AT.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8EF7B-D361-440B-AB72-702CA4E32497}"/>
              </a:ext>
            </a:extLst>
          </p:cNvPr>
          <p:cNvSpPr txBox="1"/>
          <p:nvPr/>
        </p:nvSpPr>
        <p:spPr>
          <a:xfrm>
            <a:off x="2575941" y="1767013"/>
            <a:ext cx="153202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PS4 have not identified case data to use so not applied at the moment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PS4 downgraded from str as lower CI 1.3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5C3059-A921-40A6-99E3-4BCF1BB9D346}"/>
              </a:ext>
            </a:extLst>
          </p:cNvPr>
          <p:cNvCxnSpPr>
            <a:cxnSpLocks/>
          </p:cNvCxnSpPr>
          <p:nvPr/>
        </p:nvCxnSpPr>
        <p:spPr>
          <a:xfrm>
            <a:off x="1988589" y="1625511"/>
            <a:ext cx="281369" cy="6284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EE0DF5-0AFD-4446-812E-4F84ABAABFCA}"/>
              </a:ext>
            </a:extLst>
          </p:cNvPr>
          <p:cNvCxnSpPr>
            <a:cxnSpLocks/>
          </p:cNvCxnSpPr>
          <p:nvPr/>
        </p:nvCxnSpPr>
        <p:spPr>
          <a:xfrm flipH="1">
            <a:off x="5502442" y="3597428"/>
            <a:ext cx="174229" cy="301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70DD7E-FE2C-4230-9C7B-D3D3DCEFFA70}"/>
              </a:ext>
            </a:extLst>
          </p:cNvPr>
          <p:cNvCxnSpPr>
            <a:cxnSpLocks/>
          </p:cNvCxnSpPr>
          <p:nvPr/>
        </p:nvCxnSpPr>
        <p:spPr>
          <a:xfrm flipH="1">
            <a:off x="3256547" y="3828042"/>
            <a:ext cx="136690" cy="5514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9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19521-AE74-4516-9BCE-05291EFF8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Specialist Inherited Cancer Network meeting 10/3/22</a:t>
            </a:r>
          </a:p>
          <a:p>
            <a:pPr marL="0" indent="0">
              <a:buNone/>
            </a:pPr>
            <a:endParaRPr lang="en-GB" b="1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23130"/>
                </a:solidFill>
                <a:latin typeface="Segoe UI" panose="020B0502040204020203" pitchFamily="34" charset="0"/>
              </a:rPr>
              <a:t>It was agreed that the analysis of CHEK2/ATM variants is expected to include evaluation of the following variants:</a:t>
            </a:r>
          </a:p>
          <a:p>
            <a:pPr algn="l">
              <a:buFont typeface="+mj-lt"/>
              <a:buAutoNum type="arabicPeriod"/>
            </a:pPr>
            <a:r>
              <a:rPr lang="en-GB" sz="1800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Nonsense</a:t>
            </a:r>
          </a:p>
          <a:p>
            <a:pPr algn="l">
              <a:buFont typeface="+mj-lt"/>
              <a:buAutoNum type="arabicPeriod"/>
            </a:pPr>
            <a:r>
              <a:rPr lang="en-GB" sz="1800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Frameshift</a:t>
            </a:r>
          </a:p>
          <a:p>
            <a:pPr algn="l">
              <a:buFont typeface="+mj-lt"/>
              <a:buAutoNum type="arabicPeriod"/>
            </a:pPr>
            <a:r>
              <a:rPr lang="en-GB" sz="1800" b="0" i="0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Canonical splice site (+/- 1,2)</a:t>
            </a:r>
          </a:p>
          <a:p>
            <a:pPr algn="l">
              <a:buFont typeface="+mj-lt"/>
              <a:buAutoNum type="arabicPeriod"/>
            </a:pPr>
            <a:r>
              <a:rPr lang="en-GB" sz="1800" dirty="0">
                <a:solidFill>
                  <a:srgbClr val="323130"/>
                </a:solidFill>
                <a:latin typeface="Calibri" panose="020F0502020204030204" pitchFamily="34" charset="0"/>
              </a:rPr>
              <a:t>ATM c.7271T&gt;G Val2424Gly</a:t>
            </a:r>
          </a:p>
          <a:p>
            <a:pPr marL="0" indent="0" algn="l">
              <a:buNone/>
            </a:pPr>
            <a:endParaRPr lang="en-GB" sz="1800" b="0" i="0" dirty="0">
              <a:solidFill>
                <a:srgbClr val="32313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GB" b="1" dirty="0">
                <a:solidFill>
                  <a:srgbClr val="323130"/>
                </a:solidFill>
                <a:latin typeface="Segoe UI" panose="020B0502040204020203" pitchFamily="34" charset="0"/>
              </a:rPr>
              <a:t>These should be reviewed and classified as per Richards 2015/</a:t>
            </a:r>
            <a:r>
              <a:rPr lang="en-GB" b="1" dirty="0" err="1">
                <a:solidFill>
                  <a:srgbClr val="323130"/>
                </a:solidFill>
                <a:latin typeface="Segoe UI" panose="020B0502040204020203" pitchFamily="34" charset="0"/>
              </a:rPr>
              <a:t>Tayoun</a:t>
            </a:r>
            <a:r>
              <a:rPr lang="en-GB" b="1" dirty="0">
                <a:solidFill>
                  <a:srgbClr val="323130"/>
                </a:solidFill>
                <a:latin typeface="Segoe UI" panose="020B0502040204020203" pitchFamily="34" charset="0"/>
              </a:rPr>
              <a:t> 2018.  </a:t>
            </a:r>
            <a:r>
              <a:rPr lang="en-GB" b="1" u="sng" dirty="0">
                <a:solidFill>
                  <a:srgbClr val="323130"/>
                </a:solidFill>
                <a:latin typeface="Segoe UI" panose="020B0502040204020203" pitchFamily="34" charset="0"/>
              </a:rPr>
              <a:t>It is not anticipated at the current time that other variants will be evaluated.  </a:t>
            </a:r>
            <a:r>
              <a:rPr lang="en-GB" b="1" dirty="0">
                <a:solidFill>
                  <a:srgbClr val="323130"/>
                </a:solidFill>
                <a:latin typeface="Segoe UI" panose="020B0502040204020203" pitchFamily="34" charset="0"/>
              </a:rPr>
              <a:t>The test scope/guidance is likely to evolve in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1228E-985C-4034-A231-436CAC69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test</a:t>
            </a:r>
          </a:p>
        </p:txBody>
      </p:sp>
    </p:spTree>
    <p:extLst>
      <p:ext uri="{BB962C8B-B14F-4D97-AF65-F5344CB8AC3E}">
        <p14:creationId xmlns:p14="http://schemas.microsoft.com/office/powerpoint/2010/main" val="2786555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DA2BB-FFBF-4835-B286-CF18EAE8C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ATM </a:t>
            </a:r>
            <a:r>
              <a:rPr lang="de-DE" dirty="0"/>
              <a:t>c.5932G&gt;T p.(Glu1978Ter)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PVS1 +PM5 sup (9)</a:t>
            </a:r>
            <a:endParaRPr lang="en-GB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GB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https://doi.org/10.1007/s10549-008-0189-9</a:t>
            </a:r>
            <a:r>
              <a:rPr lang="en-GB" dirty="0"/>
              <a:t>: Case control data: (Mantel–Haenszel OR: 5.6, 95% CI: 1.3–21.4, P = 0.01).  Lower CI below 1.5 (</a:t>
            </a:r>
            <a:r>
              <a:rPr lang="en-GB" dirty="0">
                <a:solidFill>
                  <a:srgbClr val="FF0000"/>
                </a:solidFill>
              </a:rPr>
              <a:t>no PS4)</a:t>
            </a:r>
          </a:p>
          <a:p>
            <a:pPr marL="457200" lvl="1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>
                <a:solidFill>
                  <a:srgbClr val="FF0000"/>
                </a:solidFill>
              </a:rPr>
              <a:t>PM2_sup (1) : </a:t>
            </a:r>
            <a:r>
              <a:rPr lang="en-GB" dirty="0"/>
              <a:t>MAF in NFE: 5/102582 (0.005%)</a:t>
            </a:r>
            <a:endParaRPr lang="en-GB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Observed in multiple AT cases </a:t>
            </a:r>
            <a:r>
              <a:rPr lang="nn-NO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(PMID: 15880721, 16266405, 17124347, 18807267, 19691550, 25614872, 18497957)</a:t>
            </a:r>
          </a:p>
          <a:p>
            <a:pPr marL="457200" lvl="1" indent="0">
              <a:buNone/>
            </a:pPr>
            <a:r>
              <a:rPr lang="en-GB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PM3: prob VS (8) </a:t>
            </a:r>
            <a:r>
              <a:rPr lang="en-GB" b="0" i="0" dirty="0">
                <a:effectLst/>
                <a:latin typeface="Roboto" panose="02000000000000000000" pitchFamily="2" charset="0"/>
              </a:rPr>
              <a:t>as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eg</a:t>
            </a:r>
            <a:r>
              <a:rPr lang="en-GB" b="0" i="0" dirty="0">
                <a:effectLst/>
                <a:latin typeface="Roboto" panose="02000000000000000000" pitchFamily="2" charset="0"/>
              </a:rPr>
              <a:t> 8/32 in </a:t>
            </a:r>
            <a:r>
              <a:rPr lang="nn-NO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PMID: 15880721)</a:t>
            </a:r>
            <a:endParaRPr lang="en-GB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GB" dirty="0">
                <a:solidFill>
                  <a:srgbClr val="212121"/>
                </a:solidFill>
                <a:latin typeface="Roboto" panose="02000000000000000000" pitchFamily="2" charset="0"/>
              </a:rPr>
              <a:t>No functional results in </a:t>
            </a:r>
            <a:r>
              <a:rPr lang="en-GB" dirty="0" err="1">
                <a:solidFill>
                  <a:srgbClr val="212121"/>
                </a:solidFill>
                <a:latin typeface="Roboto" panose="02000000000000000000" pitchFamily="2" charset="0"/>
              </a:rPr>
              <a:t>Mitui</a:t>
            </a:r>
            <a:r>
              <a:rPr lang="en-GB" dirty="0">
                <a:solidFill>
                  <a:srgbClr val="212121"/>
                </a:solidFill>
                <a:latin typeface="Roboto" panose="02000000000000000000" pitchFamily="2" charset="0"/>
              </a:rPr>
              <a:t> 2009, Scott 2002, Barone 2009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78964-4315-4E17-B60F-D6804416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Variants of month for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22175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2722-CB80-42FC-B85E-35128141E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CHEK2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734E0-6950-4D51-88CB-ED381F50D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5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A1F0E1-4957-41DC-9E60-DA085E28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78" y="1430225"/>
            <a:ext cx="10765133" cy="43330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Relevant evidence items for variant types in scope for UK R208 testing</a:t>
            </a:r>
          </a:p>
          <a:p>
            <a:pPr marL="0" indent="0">
              <a:buNone/>
            </a:pPr>
            <a:r>
              <a:rPr lang="en-GB" dirty="0"/>
              <a:t>(? Do we adopt as per HBOP VCEP ATM (draft) guidance)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PVS1/PVS1_O: </a:t>
            </a:r>
            <a:r>
              <a:rPr lang="en-GB" dirty="0">
                <a:solidFill>
                  <a:srgbClr val="7030A0"/>
                </a:solidFill>
              </a:rPr>
              <a:t>use as per standard </a:t>
            </a:r>
            <a:r>
              <a:rPr lang="en-GB" dirty="0" err="1">
                <a:solidFill>
                  <a:srgbClr val="7030A0"/>
                </a:solidFill>
              </a:rPr>
              <a:t>Tayoun</a:t>
            </a:r>
            <a:r>
              <a:rPr lang="en-GB" dirty="0">
                <a:solidFill>
                  <a:srgbClr val="7030A0"/>
                </a:solidFill>
              </a:rPr>
              <a:t>/</a:t>
            </a:r>
            <a:r>
              <a:rPr lang="en-GB" dirty="0" err="1">
                <a:solidFill>
                  <a:srgbClr val="7030A0"/>
                </a:solidFill>
              </a:rPr>
              <a:t>CanVIG</a:t>
            </a:r>
            <a:r>
              <a:rPr lang="en-GB" dirty="0">
                <a:solidFill>
                  <a:srgbClr val="7030A0"/>
                </a:solidFill>
              </a:rPr>
              <a:t>-UK/ACGS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PM2: </a:t>
            </a:r>
            <a:r>
              <a:rPr lang="en-GB" dirty="0">
                <a:solidFill>
                  <a:srgbClr val="7030A0"/>
                </a:solidFill>
              </a:rPr>
              <a:t>? per standard </a:t>
            </a:r>
            <a:r>
              <a:rPr lang="en-GB" dirty="0" err="1">
                <a:solidFill>
                  <a:srgbClr val="7030A0"/>
                </a:solidFill>
              </a:rPr>
              <a:t>CanVIG</a:t>
            </a:r>
            <a:r>
              <a:rPr lang="en-GB" dirty="0">
                <a:solidFill>
                  <a:srgbClr val="7030A0"/>
                </a:solidFill>
              </a:rPr>
              <a:t>-UK/ACGS (??sup as per ATM)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PS4</a:t>
            </a:r>
            <a:r>
              <a:rPr lang="en-GB" dirty="0"/>
              <a:t> (case control): </a:t>
            </a:r>
            <a:r>
              <a:rPr lang="en-GB" dirty="0">
                <a:solidFill>
                  <a:srgbClr val="7030A0"/>
                </a:solidFill>
              </a:rPr>
              <a:t>use as per ATM (OR=2, as per </a:t>
            </a:r>
            <a:r>
              <a:rPr lang="en-GB" dirty="0" err="1">
                <a:solidFill>
                  <a:srgbClr val="7030A0"/>
                </a:solidFill>
              </a:rPr>
              <a:t>CanVIG</a:t>
            </a:r>
            <a:r>
              <a:rPr lang="en-GB" dirty="0">
                <a:solidFill>
                  <a:srgbClr val="7030A0"/>
                </a:solidFill>
              </a:rPr>
              <a:t>)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PS3</a:t>
            </a:r>
            <a:r>
              <a:rPr lang="en-GB" dirty="0">
                <a:solidFill>
                  <a:srgbClr val="00B0F0"/>
                </a:solidFill>
              </a:rPr>
              <a:t>/BS3 </a:t>
            </a:r>
            <a:r>
              <a:rPr lang="en-GB" dirty="0"/>
              <a:t>(assay of protein function): </a:t>
            </a:r>
            <a:r>
              <a:rPr lang="en-GB" dirty="0">
                <a:solidFill>
                  <a:srgbClr val="7030A0"/>
                </a:solidFill>
              </a:rPr>
              <a:t>? But which assays</a:t>
            </a:r>
          </a:p>
          <a:p>
            <a:r>
              <a:rPr lang="en-GB" dirty="0">
                <a:solidFill>
                  <a:srgbClr val="FF0000"/>
                </a:solidFill>
              </a:rPr>
              <a:t>PP3</a:t>
            </a:r>
            <a:r>
              <a:rPr lang="en-GB" dirty="0">
                <a:solidFill>
                  <a:srgbClr val="00B0F0"/>
                </a:solidFill>
              </a:rPr>
              <a:t>/BP4 </a:t>
            </a:r>
            <a:r>
              <a:rPr lang="en-GB" dirty="0"/>
              <a:t>(Revel) </a:t>
            </a:r>
            <a:r>
              <a:rPr lang="en-GB" dirty="0">
                <a:solidFill>
                  <a:srgbClr val="7030A0"/>
                </a:solidFill>
              </a:rPr>
              <a:t>use as per standard </a:t>
            </a:r>
            <a:r>
              <a:rPr lang="en-GB" dirty="0" err="1">
                <a:solidFill>
                  <a:srgbClr val="7030A0"/>
                </a:solidFill>
              </a:rPr>
              <a:t>CanVIG</a:t>
            </a:r>
            <a:r>
              <a:rPr lang="en-GB" dirty="0">
                <a:solidFill>
                  <a:srgbClr val="7030A0"/>
                </a:solidFill>
              </a:rPr>
              <a:t>-UK/ACGS 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PM5_sup/</a:t>
            </a:r>
            <a:r>
              <a:rPr lang="en-GB" dirty="0">
                <a:solidFill>
                  <a:srgbClr val="00B0F0"/>
                </a:solidFill>
              </a:rPr>
              <a:t>BP7/BP7_O_Variable  </a:t>
            </a:r>
            <a:r>
              <a:rPr lang="en-GB" dirty="0">
                <a:solidFill>
                  <a:srgbClr val="7030A0"/>
                </a:solidFill>
              </a:rPr>
              <a:t>?implement PM5_sup (at what 3’ threshold)</a:t>
            </a:r>
          </a:p>
          <a:p>
            <a:r>
              <a:rPr lang="en-GB" dirty="0">
                <a:solidFill>
                  <a:srgbClr val="FF0000"/>
                </a:solidFill>
              </a:rPr>
              <a:t>PM3</a:t>
            </a:r>
            <a:r>
              <a:rPr lang="en-GB" dirty="0"/>
              <a:t>/</a:t>
            </a:r>
            <a:r>
              <a:rPr lang="en-GB" dirty="0">
                <a:solidFill>
                  <a:srgbClr val="00B0F0"/>
                </a:solidFill>
              </a:rPr>
              <a:t>BP2</a:t>
            </a:r>
            <a:r>
              <a:rPr lang="en-GB" dirty="0"/>
              <a:t>_variable (observation in trans): </a:t>
            </a:r>
            <a:r>
              <a:rPr lang="en-GB" dirty="0">
                <a:solidFill>
                  <a:srgbClr val="7030A0"/>
                </a:solidFill>
              </a:rPr>
              <a:t>N/A</a:t>
            </a:r>
          </a:p>
          <a:p>
            <a:r>
              <a:rPr lang="en-GB" dirty="0">
                <a:solidFill>
                  <a:srgbClr val="00B0F0"/>
                </a:solidFill>
              </a:rPr>
              <a:t>BA1/BS1: </a:t>
            </a:r>
            <a:r>
              <a:rPr lang="en-GB" dirty="0">
                <a:solidFill>
                  <a:srgbClr val="7030A0"/>
                </a:solidFill>
              </a:rPr>
              <a:t>thresholds likely similar to ATM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1CBA1-0614-40DF-BE58-C95D580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CHEK2 guidance</a:t>
            </a:r>
          </a:p>
        </p:txBody>
      </p:sp>
    </p:spTree>
    <p:extLst>
      <p:ext uri="{BB962C8B-B14F-4D97-AF65-F5344CB8AC3E}">
        <p14:creationId xmlns:p14="http://schemas.microsoft.com/office/powerpoint/2010/main" val="411738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BCCDBB-9827-4C9D-8FA4-98900B7D7909}"/>
              </a:ext>
            </a:extLst>
          </p:cNvPr>
          <p:cNvSpPr txBox="1"/>
          <p:nvPr/>
        </p:nvSpPr>
        <p:spPr>
          <a:xfrm>
            <a:off x="3695700" y="328712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CHEK2 1100delC p.(Thr367fs)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229226"/>
              </p:ext>
            </p:extLst>
          </p:nvPr>
        </p:nvGraphicFramePr>
        <p:xfrm>
          <a:off x="233515" y="1711354"/>
          <a:ext cx="5202552" cy="422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869268"/>
              </p:ext>
            </p:extLst>
          </p:nvPr>
        </p:nvGraphicFramePr>
        <p:xfrm>
          <a:off x="5620819" y="2329428"/>
          <a:ext cx="6034089" cy="360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070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BCCDBB-9827-4C9D-8FA4-98900B7D7909}"/>
              </a:ext>
            </a:extLst>
          </p:cNvPr>
          <p:cNvSpPr txBox="1"/>
          <p:nvPr/>
        </p:nvSpPr>
        <p:spPr>
          <a:xfrm>
            <a:off x="3695700" y="328712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CHEK2 1100delC p.(Thr367fs)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1643652" y="2242738"/>
          <a:ext cx="6852648" cy="440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20EF88-4181-430C-A2D8-A951E5B57F37}"/>
              </a:ext>
            </a:extLst>
          </p:cNvPr>
          <p:cNvSpPr txBox="1"/>
          <p:nvPr/>
        </p:nvSpPr>
        <p:spPr>
          <a:xfrm>
            <a:off x="5776044" y="1095162"/>
            <a:ext cx="2816135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PS4_str applied based on meta analysis by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Weischer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 2008 PMID: 18172190. OR 4.8 (95% CI, 3.3 to 7.2)for familial breast cancer.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PS4_str- uncertain on this but meta analysis with OR&gt;2 and p&lt;0.5 so used at strong level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segregation data incorporated into case-control evidence (PP1 not applied)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B3DB5-A807-4C29-935F-D6B06E8622D1}"/>
              </a:ext>
            </a:extLst>
          </p:cNvPr>
          <p:cNvSpPr txBox="1"/>
          <p:nvPr/>
        </p:nvSpPr>
        <p:spPr>
          <a:xfrm>
            <a:off x="8849225" y="2017088"/>
            <a:ext cx="3272589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of risk of BC: 2x in women and 10x in males from families with BC and no path variants in BRCA1/2 - no increased risk if BRCA1/2 pathogenic variant (https://www.nature.com/articles/ng879z.pdf). Multitude of literature supporting a moderated increase risk of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6D8D07-0FD8-4051-8DE0-A2A234933EC3}"/>
              </a:ext>
            </a:extLst>
          </p:cNvPr>
          <p:cNvSpPr txBox="1"/>
          <p:nvPr/>
        </p:nvSpPr>
        <p:spPr>
          <a:xfrm>
            <a:off x="570089" y="1009623"/>
            <a:ext cx="153202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deletion causing frameshift so PVS1_vstr as per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CanVig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32D4C-F0EE-4A48-BD89-3B5405A19093}"/>
              </a:ext>
            </a:extLst>
          </p:cNvPr>
          <p:cNvSpPr txBox="1"/>
          <p:nvPr/>
        </p:nvSpPr>
        <p:spPr>
          <a:xfrm>
            <a:off x="3228984" y="1756642"/>
            <a:ext cx="23203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PS3_sup as functional data shows removes kinase activity but did not have access to full details so sup level only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PMID: 11053450 reports result in loss of kinase activity in functional studies.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D5386-88DD-4B85-9297-87EA8B068520}"/>
              </a:ext>
            </a:extLst>
          </p:cNvPr>
          <p:cNvSpPr txBox="1"/>
          <p:nvPr/>
        </p:nvSpPr>
        <p:spPr>
          <a:xfrm>
            <a:off x="7674141" y="4246518"/>
            <a:ext cx="235016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PP5 could be applied as multiple commercial labs have classified as pathogenic.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DF112E-3C66-43BB-8735-0800FD3C5FE3}"/>
              </a:ext>
            </a:extLst>
          </p:cNvPr>
          <p:cNvCxnSpPr>
            <a:cxnSpLocks/>
          </p:cNvCxnSpPr>
          <p:nvPr/>
        </p:nvCxnSpPr>
        <p:spPr>
          <a:xfrm>
            <a:off x="2081205" y="1756642"/>
            <a:ext cx="717692" cy="920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38AEA5-90CA-4669-816E-802A151605B2}"/>
              </a:ext>
            </a:extLst>
          </p:cNvPr>
          <p:cNvCxnSpPr>
            <a:cxnSpLocks/>
          </p:cNvCxnSpPr>
          <p:nvPr/>
        </p:nvCxnSpPr>
        <p:spPr>
          <a:xfrm>
            <a:off x="4619465" y="3787967"/>
            <a:ext cx="0" cy="1161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A0C2A2-9E62-47F0-919A-6D19B782C2A7}"/>
              </a:ext>
            </a:extLst>
          </p:cNvPr>
          <p:cNvCxnSpPr>
            <a:cxnSpLocks/>
          </p:cNvCxnSpPr>
          <p:nvPr/>
        </p:nvCxnSpPr>
        <p:spPr>
          <a:xfrm flipH="1">
            <a:off x="6545180" y="3557375"/>
            <a:ext cx="725529" cy="645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D30A18-F763-48D0-ABA4-DE230B68755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157411" y="4985182"/>
            <a:ext cx="691815" cy="261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5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DA2BB-FFBF-4835-B286-CF18EAE8C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CHEK2 1100delC</a:t>
            </a:r>
          </a:p>
          <a:p>
            <a:pPr lvl="1"/>
            <a:r>
              <a:rPr lang="en-GB" dirty="0"/>
              <a:t>Exon 11: premature termination </a:t>
            </a:r>
            <a:r>
              <a:rPr lang="en-GB" dirty="0">
                <a:solidFill>
                  <a:srgbClr val="FF0000"/>
                </a:solidFill>
              </a:rPr>
              <a:t>PVS1-_VS (8)</a:t>
            </a:r>
          </a:p>
          <a:p>
            <a:pPr lvl="1"/>
            <a:r>
              <a:rPr lang="en-GB" dirty="0"/>
              <a:t> </a:t>
            </a:r>
            <a:r>
              <a:rPr lang="en-GB" dirty="0">
                <a:hlinkClick r:id="rId2"/>
              </a:rPr>
              <a:t>https://www.nature.com/articles/ng879z</a:t>
            </a:r>
            <a:r>
              <a:rPr lang="en-GB" dirty="0"/>
              <a:t>  1.1% in healthy individuals/5.1% of individuals with breast cancer from 718 families that do not carry mutations in BRCA1 or BRCA2 (P = 0.00000003)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PS4_S (4)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PS3 </a:t>
            </a:r>
            <a:r>
              <a:rPr lang="en-GB" dirty="0"/>
              <a:t>assay difficult to validate.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PMID: 11053450 ??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/neg controls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78964-4315-4E17-B60F-D6804416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1D22-06A5-46A9-8328-6D1D52811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Pre-meeting classifications</a:t>
            </a:r>
            <a:br>
              <a:rPr lang="en-GB" dirty="0"/>
            </a:br>
            <a:r>
              <a:rPr lang="en-GB" dirty="0"/>
              <a:t>April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42517-6F67-4021-BE78-3398E2DC04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4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F2E172-3FEF-4788-AF53-EA0FFC421017}"/>
              </a:ext>
            </a:extLst>
          </p:cNvPr>
          <p:cNvSpPr txBox="1"/>
          <p:nvPr/>
        </p:nvSpPr>
        <p:spPr>
          <a:xfrm>
            <a:off x="3447875" y="242663"/>
            <a:ext cx="466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ATM c.5932G&gt;T p.(Glu1978Ter)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99D97D-11CC-477B-B089-77EDC6FC5E22}"/>
              </a:ext>
            </a:extLst>
          </p:cNvPr>
          <p:cNvGraphicFramePr>
            <a:graphicFrameLocks/>
          </p:cNvGraphicFramePr>
          <p:nvPr/>
        </p:nvGraphicFramePr>
        <p:xfrm>
          <a:off x="233515" y="1811281"/>
          <a:ext cx="5202552" cy="4009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/>
        </p:nvGraphicFramePr>
        <p:xfrm>
          <a:off x="5545318" y="2211241"/>
          <a:ext cx="6034089" cy="360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348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82E986-15D3-4274-B5F6-755F70D4B3E6}"/>
              </a:ext>
            </a:extLst>
          </p:cNvPr>
          <p:cNvSpPr txBox="1"/>
          <p:nvPr/>
        </p:nvSpPr>
        <p:spPr>
          <a:xfrm>
            <a:off x="4084086" y="242663"/>
            <a:ext cx="4229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 c.5932G&gt;T p.(Glu1978Ter)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1060157" y="1796717"/>
          <a:ext cx="7313822" cy="420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9A21FB9-07C6-41A7-873E-BA2367429E96}"/>
              </a:ext>
            </a:extLst>
          </p:cNvPr>
          <p:cNvSpPr txBox="1"/>
          <p:nvPr/>
        </p:nvSpPr>
        <p:spPr>
          <a:xfrm>
            <a:off x="8823157" y="1828562"/>
            <a:ext cx="327258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PM2_sup not applied because AF is 0.002 in all non cancer sub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polulations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Quite common in Russia (AT cases) -PMID: 30772474 and Poland -25614872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functional studies show splicing impact so have not applied PS3 at any strength.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8CA56-2D29-4F0C-8D76-73085E971EE6}"/>
              </a:ext>
            </a:extLst>
          </p:cNvPr>
          <p:cNvSpPr txBox="1"/>
          <p:nvPr/>
        </p:nvSpPr>
        <p:spPr>
          <a:xfrm>
            <a:off x="727247" y="857143"/>
            <a:ext cx="198386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nonsense variant so use PVS1_vstr also as this is upstream of p.Arg3047*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F754B-57B1-4290-9661-7A8093036A82}"/>
              </a:ext>
            </a:extLst>
          </p:cNvPr>
          <p:cNvSpPr txBox="1"/>
          <p:nvPr/>
        </p:nvSpPr>
        <p:spPr>
          <a:xfrm>
            <a:off x="4557140" y="905238"/>
            <a:ext cx="231541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PM3 not applied in this case for AD disorder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AT patients so apply PM3 - not sure what level so conservatively used sup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 in at least 7 AT patients, not looked at second variants in these cases and if phenotype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reports of this variant in AT.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8EF7B-D361-440B-AB72-702CA4E32497}"/>
              </a:ext>
            </a:extLst>
          </p:cNvPr>
          <p:cNvSpPr txBox="1"/>
          <p:nvPr/>
        </p:nvSpPr>
        <p:spPr>
          <a:xfrm>
            <a:off x="2575941" y="1767013"/>
            <a:ext cx="153202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PS4 have not identified case data to use so not applied at the moment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PS4 downgraded from str as lower CI 1.3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5C3059-A921-40A6-99E3-4BCF1BB9D346}"/>
              </a:ext>
            </a:extLst>
          </p:cNvPr>
          <p:cNvCxnSpPr>
            <a:cxnSpLocks/>
          </p:cNvCxnSpPr>
          <p:nvPr/>
        </p:nvCxnSpPr>
        <p:spPr>
          <a:xfrm>
            <a:off x="1988589" y="1625511"/>
            <a:ext cx="281369" cy="6284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EE0DF5-0AFD-4446-812E-4F84ABAABFCA}"/>
              </a:ext>
            </a:extLst>
          </p:cNvPr>
          <p:cNvCxnSpPr>
            <a:cxnSpLocks/>
          </p:cNvCxnSpPr>
          <p:nvPr/>
        </p:nvCxnSpPr>
        <p:spPr>
          <a:xfrm flipH="1">
            <a:off x="5502442" y="3597428"/>
            <a:ext cx="174229" cy="3013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70DD7E-FE2C-4230-9C7B-D3D3DCEFFA70}"/>
              </a:ext>
            </a:extLst>
          </p:cNvPr>
          <p:cNvCxnSpPr>
            <a:cxnSpLocks/>
          </p:cNvCxnSpPr>
          <p:nvPr/>
        </p:nvCxnSpPr>
        <p:spPr>
          <a:xfrm flipH="1">
            <a:off x="3256547" y="3828042"/>
            <a:ext cx="136690" cy="5514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1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BCCDBB-9827-4C9D-8FA4-98900B7D7909}"/>
              </a:ext>
            </a:extLst>
          </p:cNvPr>
          <p:cNvSpPr txBox="1"/>
          <p:nvPr/>
        </p:nvSpPr>
        <p:spPr>
          <a:xfrm>
            <a:off x="3695700" y="328712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CHEK2 1100delC p.(Thr367fs)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/>
        </p:nvGraphicFramePr>
        <p:xfrm>
          <a:off x="233515" y="1711354"/>
          <a:ext cx="5202552" cy="422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/>
        </p:nvGraphicFramePr>
        <p:xfrm>
          <a:off x="5620819" y="2329428"/>
          <a:ext cx="6034089" cy="360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30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BCCDBB-9827-4C9D-8FA4-98900B7D7909}"/>
              </a:ext>
            </a:extLst>
          </p:cNvPr>
          <p:cNvSpPr txBox="1"/>
          <p:nvPr/>
        </p:nvSpPr>
        <p:spPr>
          <a:xfrm>
            <a:off x="3695700" y="328712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CHEK2 1100delC p.(Thr367fs)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1643652" y="2242738"/>
          <a:ext cx="6852648" cy="440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20EF88-4181-430C-A2D8-A951E5B57F37}"/>
              </a:ext>
            </a:extLst>
          </p:cNvPr>
          <p:cNvSpPr txBox="1"/>
          <p:nvPr/>
        </p:nvSpPr>
        <p:spPr>
          <a:xfrm>
            <a:off x="5776044" y="1095162"/>
            <a:ext cx="2816135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PS4_str applied based on meta analysis by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Weischer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 2008 PMID: 18172190. OR 4.8 (95% CI, 3.3 to 7.2)for familial breast cancer.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PS4_str- uncertain on this but meta analysis with OR&gt;2 and p&lt;0.5 so used at strong level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segregation data incorporated into case-control evidence (PP1 not applied)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B3DB5-A807-4C29-935F-D6B06E8622D1}"/>
              </a:ext>
            </a:extLst>
          </p:cNvPr>
          <p:cNvSpPr txBox="1"/>
          <p:nvPr/>
        </p:nvSpPr>
        <p:spPr>
          <a:xfrm>
            <a:off x="8849225" y="2017088"/>
            <a:ext cx="3272589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of risk of BC: 2x in women and 10x in males from families with BC and no path variants in BRCA1/2 - no increased risk if BRCA1/2 pathogenic variant (https://www.nature.com/articles/ng879z.pdf). Multitude of literature supporting a moderated increase risk of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6D8D07-0FD8-4051-8DE0-A2A234933EC3}"/>
              </a:ext>
            </a:extLst>
          </p:cNvPr>
          <p:cNvSpPr txBox="1"/>
          <p:nvPr/>
        </p:nvSpPr>
        <p:spPr>
          <a:xfrm>
            <a:off x="570089" y="1009623"/>
            <a:ext cx="153202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deletion causing frameshift so PVS1_vstr as per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CanVig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32D4C-F0EE-4A48-BD89-3B5405A19093}"/>
              </a:ext>
            </a:extLst>
          </p:cNvPr>
          <p:cNvSpPr txBox="1"/>
          <p:nvPr/>
        </p:nvSpPr>
        <p:spPr>
          <a:xfrm>
            <a:off x="3228984" y="1756642"/>
            <a:ext cx="232035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PS3_sup as functional data shows removes kinase activity but did not have access to full details so sup level only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PMID: 11053450 reports result in loss of kinase activity in functional studies.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D5386-88DD-4B85-9297-87EA8B068520}"/>
              </a:ext>
            </a:extLst>
          </p:cNvPr>
          <p:cNvSpPr txBox="1"/>
          <p:nvPr/>
        </p:nvSpPr>
        <p:spPr>
          <a:xfrm>
            <a:off x="7674141" y="4246518"/>
            <a:ext cx="235016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PP5 could be applied as multiple commercial labs have classified as pathogenic.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DF112E-3C66-43BB-8735-0800FD3C5FE3}"/>
              </a:ext>
            </a:extLst>
          </p:cNvPr>
          <p:cNvCxnSpPr>
            <a:cxnSpLocks/>
          </p:cNvCxnSpPr>
          <p:nvPr/>
        </p:nvCxnSpPr>
        <p:spPr>
          <a:xfrm>
            <a:off x="2081205" y="1756642"/>
            <a:ext cx="717692" cy="920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38AEA5-90CA-4669-816E-802A151605B2}"/>
              </a:ext>
            </a:extLst>
          </p:cNvPr>
          <p:cNvCxnSpPr>
            <a:cxnSpLocks/>
          </p:cNvCxnSpPr>
          <p:nvPr/>
        </p:nvCxnSpPr>
        <p:spPr>
          <a:xfrm>
            <a:off x="4619465" y="3787967"/>
            <a:ext cx="0" cy="1161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A0C2A2-9E62-47F0-919A-6D19B782C2A7}"/>
              </a:ext>
            </a:extLst>
          </p:cNvPr>
          <p:cNvCxnSpPr>
            <a:cxnSpLocks/>
          </p:cNvCxnSpPr>
          <p:nvPr/>
        </p:nvCxnSpPr>
        <p:spPr>
          <a:xfrm flipH="1">
            <a:off x="6545180" y="3557375"/>
            <a:ext cx="725529" cy="645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D30A18-F763-48D0-ABA4-DE230B68755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8157411" y="4985182"/>
            <a:ext cx="691815" cy="261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4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FD70-742E-427A-BB49-A954AFB6B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ATM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1E7B4-194C-47F3-A0AF-3D89134FD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8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A1F0E1-4957-41DC-9E60-DA085E28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78" y="1430225"/>
            <a:ext cx="11261521" cy="43330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Relevant evidence items for variant types in scope for UK R208 testing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PVS1</a:t>
            </a:r>
            <a:r>
              <a:rPr lang="en-GB" dirty="0"/>
              <a:t>_variable</a:t>
            </a:r>
          </a:p>
          <a:p>
            <a:r>
              <a:rPr lang="en-GB" dirty="0">
                <a:solidFill>
                  <a:srgbClr val="FF0000"/>
                </a:solidFill>
              </a:rPr>
              <a:t>PVS1_O </a:t>
            </a:r>
            <a:r>
              <a:rPr lang="en-GB" dirty="0"/>
              <a:t>(splice variants with splicing assay)</a:t>
            </a:r>
          </a:p>
          <a:p>
            <a:r>
              <a:rPr lang="en-GB" dirty="0">
                <a:solidFill>
                  <a:srgbClr val="FF0000"/>
                </a:solidFill>
              </a:rPr>
              <a:t>PM2_sup</a:t>
            </a:r>
          </a:p>
          <a:p>
            <a:r>
              <a:rPr lang="en-GB" dirty="0">
                <a:solidFill>
                  <a:srgbClr val="FF0000"/>
                </a:solidFill>
              </a:rPr>
              <a:t>PS4</a:t>
            </a:r>
            <a:r>
              <a:rPr lang="en-GB" dirty="0"/>
              <a:t> (case control)</a:t>
            </a:r>
          </a:p>
          <a:p>
            <a:r>
              <a:rPr lang="en-GB" dirty="0">
                <a:solidFill>
                  <a:srgbClr val="FF0000"/>
                </a:solidFill>
              </a:rPr>
              <a:t>PS3</a:t>
            </a:r>
            <a:r>
              <a:rPr lang="en-GB" dirty="0">
                <a:solidFill>
                  <a:srgbClr val="00B0F0"/>
                </a:solidFill>
              </a:rPr>
              <a:t>/BS3 </a:t>
            </a:r>
            <a:r>
              <a:rPr lang="en-GB" dirty="0"/>
              <a:t>(assay of protein function)</a:t>
            </a:r>
          </a:p>
          <a:p>
            <a:r>
              <a:rPr lang="en-GB" dirty="0">
                <a:solidFill>
                  <a:srgbClr val="FF0000"/>
                </a:solidFill>
              </a:rPr>
              <a:t>PP3 </a:t>
            </a:r>
            <a:r>
              <a:rPr lang="en-GB" dirty="0"/>
              <a:t>(Revel) </a:t>
            </a:r>
            <a:r>
              <a:rPr lang="en-GB" dirty="0">
                <a:solidFill>
                  <a:srgbClr val="00B0F0"/>
                </a:solidFill>
              </a:rPr>
              <a:t>/BP4 </a:t>
            </a:r>
            <a:r>
              <a:rPr lang="en-GB" dirty="0"/>
              <a:t>(</a:t>
            </a:r>
            <a:r>
              <a:rPr lang="en-GB" dirty="0" err="1"/>
              <a:t>Revel+splice</a:t>
            </a:r>
            <a:r>
              <a:rPr lang="en-GB" dirty="0"/>
              <a:t>)</a:t>
            </a:r>
          </a:p>
          <a:p>
            <a:r>
              <a:rPr lang="en-GB" dirty="0">
                <a:solidFill>
                  <a:srgbClr val="FF0000"/>
                </a:solidFill>
              </a:rPr>
              <a:t>PM5_sup: </a:t>
            </a:r>
            <a:r>
              <a:rPr lang="en-GB" dirty="0"/>
              <a:t>fudge for truncating vars  // </a:t>
            </a:r>
            <a:r>
              <a:rPr lang="en-GB" dirty="0">
                <a:solidFill>
                  <a:srgbClr val="00B0F0"/>
                </a:solidFill>
              </a:rPr>
              <a:t>BP7: </a:t>
            </a:r>
            <a:r>
              <a:rPr lang="en-GB" dirty="0"/>
              <a:t>fudge for benign/deep intronic, </a:t>
            </a:r>
            <a:r>
              <a:rPr lang="en-GB" dirty="0">
                <a:solidFill>
                  <a:srgbClr val="00B0F0"/>
                </a:solidFill>
              </a:rPr>
              <a:t>BP7_O_Variable</a:t>
            </a:r>
            <a:r>
              <a:rPr lang="en-GB" dirty="0"/>
              <a:t>: vars benign </a:t>
            </a:r>
            <a:r>
              <a:rPr lang="en-GB" dirty="0" err="1"/>
              <a:t>wrt</a:t>
            </a:r>
            <a:r>
              <a:rPr lang="en-GB" dirty="0"/>
              <a:t> splice</a:t>
            </a:r>
          </a:p>
          <a:p>
            <a:r>
              <a:rPr lang="en-GB" dirty="0">
                <a:solidFill>
                  <a:srgbClr val="FF0000"/>
                </a:solidFill>
              </a:rPr>
              <a:t>PM3</a:t>
            </a:r>
            <a:r>
              <a:rPr lang="en-GB" dirty="0"/>
              <a:t>/</a:t>
            </a:r>
            <a:r>
              <a:rPr lang="en-GB" dirty="0">
                <a:solidFill>
                  <a:srgbClr val="00B0F0"/>
                </a:solidFill>
              </a:rPr>
              <a:t>BP2</a:t>
            </a:r>
            <a:r>
              <a:rPr lang="en-GB" dirty="0"/>
              <a:t>_variable (observation in trans)</a:t>
            </a:r>
          </a:p>
          <a:p>
            <a:r>
              <a:rPr lang="en-GB" dirty="0">
                <a:solidFill>
                  <a:srgbClr val="00B0F0"/>
                </a:solidFill>
              </a:rPr>
              <a:t>BA1/BS1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1CBA1-0614-40DF-BE58-C95D580D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VCEP ATM (draft) guidance</a:t>
            </a:r>
          </a:p>
        </p:txBody>
      </p:sp>
    </p:spTree>
    <p:extLst>
      <p:ext uri="{BB962C8B-B14F-4D97-AF65-F5344CB8AC3E}">
        <p14:creationId xmlns:p14="http://schemas.microsoft.com/office/powerpoint/2010/main" val="1464012941"/>
      </p:ext>
    </p:extLst>
  </p:cSld>
  <p:clrMapOvr>
    <a:masterClrMapping/>
  </p:clrMapOvr>
</p:sld>
</file>

<file path=ppt/theme/theme1.xml><?xml version="1.0" encoding="utf-8"?>
<a:theme xmlns:a="http://schemas.openxmlformats.org/drawingml/2006/main" name="CGCV_Template_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DB3B47B-E546-422F-BDA4-8353178DE413}" vid="{6390ECF1-5B94-44D8-BBB0-C13A4B5AD3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1644</Words>
  <Application>Microsoft Office PowerPoint</Application>
  <PresentationFormat>Widescreen</PresentationFormat>
  <Paragraphs>148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Segoe UI</vt:lpstr>
      <vt:lpstr>CGCV_Template_PowerPoint</vt:lpstr>
      <vt:lpstr>Office Theme</vt:lpstr>
      <vt:lpstr>ATM, CHEK2 variant interpretation</vt:lpstr>
      <vt:lpstr>Scope of test</vt:lpstr>
      <vt:lpstr>Pre-meeting classifications April 2022</vt:lpstr>
      <vt:lpstr>PowerPoint Presentation</vt:lpstr>
      <vt:lpstr>PowerPoint Presentation</vt:lpstr>
      <vt:lpstr>PowerPoint Presentation</vt:lpstr>
      <vt:lpstr>PowerPoint Presentation</vt:lpstr>
      <vt:lpstr>ATM</vt:lpstr>
      <vt:lpstr>VCEP ATM (draft) guidance</vt:lpstr>
      <vt:lpstr>PVS1</vt:lpstr>
      <vt:lpstr>PVS1 splicing</vt:lpstr>
      <vt:lpstr>PVS1 splicing</vt:lpstr>
      <vt:lpstr>PVS1_O_variable</vt:lpstr>
      <vt:lpstr>PS3/BS3</vt:lpstr>
      <vt:lpstr>PS4</vt:lpstr>
      <vt:lpstr>PM5_sup/BP7</vt:lpstr>
      <vt:lpstr>PM3: occurrence in AT BP2: observation in trans with no AT</vt:lpstr>
      <vt:lpstr>PowerPoint Presentation</vt:lpstr>
      <vt:lpstr>PowerPoint Presentation</vt:lpstr>
      <vt:lpstr>Variants of month for classification</vt:lpstr>
      <vt:lpstr>CHEK2</vt:lpstr>
      <vt:lpstr>CHEK2 guidance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ATM, CHEK2 variant interpretation</dc:title>
  <dc:creator>Clare Turnbull</dc:creator>
  <cp:lastModifiedBy>Sophie Allen</cp:lastModifiedBy>
  <cp:revision>26</cp:revision>
  <dcterms:created xsi:type="dcterms:W3CDTF">2022-03-24T18:05:53Z</dcterms:created>
  <dcterms:modified xsi:type="dcterms:W3CDTF">2022-04-21T10:16:11Z</dcterms:modified>
</cp:coreProperties>
</file>