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65" r:id="rId6"/>
    <p:sldId id="260" r:id="rId7"/>
    <p:sldId id="273" r:id="rId8"/>
    <p:sldId id="261" r:id="rId9"/>
    <p:sldId id="274" r:id="rId10"/>
    <p:sldId id="270" r:id="rId11"/>
    <p:sldId id="275" r:id="rId12"/>
    <p:sldId id="276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6940-4309-47F0-9D51-F8A7DDE52D2F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061-9A54-46D3-80EB-513832284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62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6940-4309-47F0-9D51-F8A7DDE52D2F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061-9A54-46D3-80EB-513832284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74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6940-4309-47F0-9D51-F8A7DDE52D2F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061-9A54-46D3-80EB-513832284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9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6940-4309-47F0-9D51-F8A7DDE52D2F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061-9A54-46D3-80EB-513832284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13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6940-4309-47F0-9D51-F8A7DDE52D2F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061-9A54-46D3-80EB-513832284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70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6940-4309-47F0-9D51-F8A7DDE52D2F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061-9A54-46D3-80EB-513832284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04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6940-4309-47F0-9D51-F8A7DDE52D2F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061-9A54-46D3-80EB-513832284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57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6940-4309-47F0-9D51-F8A7DDE52D2F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061-9A54-46D3-80EB-513832284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8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6940-4309-47F0-9D51-F8A7DDE52D2F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061-9A54-46D3-80EB-513832284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15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6940-4309-47F0-9D51-F8A7DDE52D2F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061-9A54-46D3-80EB-513832284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42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6940-4309-47F0-9D51-F8A7DDE52D2F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061-9A54-46D3-80EB-513832284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04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16940-4309-47F0-9D51-F8A7DDE52D2F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66061-9A54-46D3-80EB-513832284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84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b="1" dirty="0"/>
              <a:t>BRCA2 c.7976+5G&gt;C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C0A782F-9C5C-4B6C-920E-F1EF966A2D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George Burghel and James Drummond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202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/>
              <a:t>V</a:t>
            </a:r>
            <a:r>
              <a:rPr lang="en-GB" sz="3400" b="1" dirty="0" err="1"/>
              <a:t>ariant</a:t>
            </a:r>
            <a:r>
              <a:rPr lang="en-GB" sz="3400" b="1" dirty="0"/>
              <a:t> interpretation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/>
          </a:bodyPr>
          <a:lstStyle/>
          <a:p>
            <a:r>
              <a:rPr lang="it-IT" sz="2400" dirty="0"/>
              <a:t>Absent in Gnomad </a:t>
            </a:r>
            <a:r>
              <a:rPr lang="it-IT" sz="2400" b="1" dirty="0"/>
              <a:t>(~0/65,000) (female population excluding NFE) ?</a:t>
            </a:r>
            <a:endParaRPr lang="it-IT" sz="2400" dirty="0"/>
          </a:p>
          <a:p>
            <a:r>
              <a:rPr lang="it-IT" sz="2400" dirty="0"/>
              <a:t>No predicted effect on splicing cant use PP3</a:t>
            </a:r>
          </a:p>
          <a:p>
            <a:r>
              <a:rPr lang="it-IT" sz="2400" dirty="0"/>
              <a:t>3 </a:t>
            </a:r>
            <a:r>
              <a:rPr lang="it-IT" sz="2400" b="1" u="sng" dirty="0"/>
              <a:t>unrelated</a:t>
            </a:r>
            <a:r>
              <a:rPr lang="it-IT" sz="2400" dirty="0"/>
              <a:t> Affected individuals in the UK</a:t>
            </a:r>
          </a:p>
          <a:p>
            <a:pPr lvl="1"/>
            <a:r>
              <a:rPr lang="it-IT" sz="2000" dirty="0"/>
              <a:t>3/25773? Vs ~1/51,224 (Female NFE)</a:t>
            </a:r>
          </a:p>
          <a:p>
            <a:pPr lvl="1"/>
            <a:r>
              <a:rPr lang="it-IT" sz="2000" dirty="0"/>
              <a:t>Fisher’s exact: 0.112 (Supporting) </a:t>
            </a:r>
            <a:r>
              <a:rPr lang="it-IT" sz="2000" b="1" dirty="0"/>
              <a:t>PS4 - sup</a:t>
            </a:r>
          </a:p>
          <a:p>
            <a:pPr lvl="1"/>
            <a:r>
              <a:rPr lang="it-IT" sz="2000" b="1" dirty="0"/>
              <a:t>UK numbers accurate? Needs confirming denominator</a:t>
            </a:r>
            <a:endParaRPr lang="it-IT" sz="2400" b="1" dirty="0"/>
          </a:p>
          <a:p>
            <a:r>
              <a:rPr lang="it-IT" sz="2400" dirty="0"/>
              <a:t>Segregation Marsden pedigree 1/16 </a:t>
            </a:r>
            <a:r>
              <a:rPr lang="it-IT" sz="2400" b="1" dirty="0"/>
              <a:t>(PP1 – Moderate)</a:t>
            </a:r>
          </a:p>
          <a:p>
            <a:r>
              <a:rPr lang="it-IT" sz="2400" dirty="0"/>
              <a:t>RNA work Oxford – </a:t>
            </a:r>
            <a:r>
              <a:rPr lang="it-IT" sz="2400" b="1" dirty="0"/>
              <a:t>PS3 sup? Or none?</a:t>
            </a:r>
            <a:r>
              <a:rPr lang="en-US" sz="2400" b="1" dirty="0"/>
              <a:t> </a:t>
            </a:r>
            <a:r>
              <a:rPr lang="en-US" sz="2400" dirty="0"/>
              <a:t>1 assay that cannot determine leakiness – (need more functional work?) </a:t>
            </a:r>
            <a:endParaRPr lang="it-IT" sz="2400" dirty="0"/>
          </a:p>
          <a:p>
            <a:r>
              <a:rPr lang="it-IT" sz="2400" dirty="0"/>
              <a:t>Different pathogenic change at same location (support the classification without using as weighted evidence)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D7C45E9-8902-44C8-B775-0FA37EBDF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020" y="2048396"/>
            <a:ext cx="2246780" cy="138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904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/>
              <a:t>V</a:t>
            </a:r>
            <a:r>
              <a:rPr lang="en-GB" sz="3400" b="1" dirty="0" err="1"/>
              <a:t>ariant</a:t>
            </a:r>
            <a:r>
              <a:rPr lang="en-GB" sz="3400" b="1" dirty="0"/>
              <a:t> interpretation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7058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Very rare in gnomAD – PM2-supp</a:t>
            </a:r>
          </a:p>
          <a:p>
            <a:r>
              <a:rPr lang="en-US" sz="2400" dirty="0"/>
              <a:t> NHSD data – not enough for PS4</a:t>
            </a:r>
          </a:p>
          <a:p>
            <a:pPr lvl="1"/>
            <a:r>
              <a:rPr lang="en-US" sz="2000" dirty="0"/>
              <a:t>Multiple independent families but cant use case counting</a:t>
            </a:r>
            <a:endParaRPr lang="en-US" sz="1600" dirty="0"/>
          </a:p>
          <a:p>
            <a:pPr marL="0" indent="0">
              <a:buNone/>
            </a:pPr>
            <a:endParaRPr lang="it-IT" sz="2400" b="1" dirty="0"/>
          </a:p>
          <a:p>
            <a:pPr marL="0" indent="0">
              <a:buNone/>
            </a:pPr>
            <a:endParaRPr lang="it-IT" sz="2400" b="1" dirty="0"/>
          </a:p>
          <a:p>
            <a:pPr marL="0" indent="0">
              <a:buNone/>
            </a:pPr>
            <a:endParaRPr lang="it-IT" sz="2400" b="1" dirty="0"/>
          </a:p>
          <a:p>
            <a:pPr marL="0" indent="0">
              <a:buNone/>
            </a:pPr>
            <a:endParaRPr lang="it-IT" sz="2400" b="1" dirty="0"/>
          </a:p>
          <a:p>
            <a:pPr marL="0" indent="0">
              <a:buNone/>
            </a:pPr>
            <a:endParaRPr lang="it-IT" sz="2400" b="1" dirty="0"/>
          </a:p>
          <a:p>
            <a:r>
              <a:rPr lang="en-US" sz="2400" dirty="0"/>
              <a:t>Splice AI = 0.9196 – PP3 (rather than previous splice predictions)</a:t>
            </a:r>
          </a:p>
          <a:p>
            <a:r>
              <a:rPr lang="en-US" sz="2400" dirty="0"/>
              <a:t>Oxford report shows loss of exon 17, but not enough information to use PS3 (supports PP3 predictions)</a:t>
            </a:r>
          </a:p>
          <a:p>
            <a:r>
              <a:rPr lang="en-US" sz="2400" dirty="0"/>
              <a:t>G&gt;T and G&gt;A reported in the literature to also cause exon 17 skipping; both as Class 3 reviewed in house for this case. Supports importance of this nucleotide position</a:t>
            </a:r>
            <a:endParaRPr lang="it-IT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E756F8-0C96-4BC0-B8B2-A3C274268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654893"/>
            <a:ext cx="5400600" cy="154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61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/>
              <a:t>V</a:t>
            </a:r>
            <a:r>
              <a:rPr lang="en-GB" sz="3400" b="1" dirty="0" err="1"/>
              <a:t>ariant</a:t>
            </a:r>
            <a:r>
              <a:rPr lang="en-GB" sz="3400" b="1" dirty="0"/>
              <a:t> interpretation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/>
          </a:bodyPr>
          <a:lstStyle/>
          <a:p>
            <a:r>
              <a:rPr lang="it-IT" sz="2400" dirty="0"/>
              <a:t>6 informative meioses from Marsden pedigree = 1/64 = PP1 strong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9CC800-8304-4CBD-8583-3EC4FFD14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00" y="2708920"/>
            <a:ext cx="7812360" cy="371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82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/>
              <a:t>V</a:t>
            </a:r>
            <a:r>
              <a:rPr lang="en-GB" sz="3400" b="1" dirty="0" err="1"/>
              <a:t>ariant</a:t>
            </a:r>
            <a:r>
              <a:rPr lang="en-GB" sz="3400" b="1" dirty="0"/>
              <a:t> interpretation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/>
          </a:bodyPr>
          <a:lstStyle/>
          <a:p>
            <a:r>
              <a:rPr lang="it-IT" sz="2400" dirty="0"/>
              <a:t>PM2 – supporting</a:t>
            </a:r>
          </a:p>
          <a:p>
            <a:r>
              <a:rPr lang="it-IT" sz="2400" dirty="0"/>
              <a:t>PP3 – supporting </a:t>
            </a:r>
          </a:p>
          <a:p>
            <a:r>
              <a:rPr lang="it-IT" sz="2400" dirty="0"/>
              <a:t>PP1 – strong segregation (Marsden Family)</a:t>
            </a:r>
          </a:p>
          <a:p>
            <a:r>
              <a:rPr lang="it-IT" sz="2400" dirty="0"/>
              <a:t>Additional supporting information</a:t>
            </a:r>
          </a:p>
          <a:p>
            <a:pPr lvl="1"/>
            <a:r>
              <a:rPr lang="it-IT" sz="2000" dirty="0"/>
              <a:t>Relevant functional evidence but not enough)</a:t>
            </a:r>
          </a:p>
          <a:p>
            <a:pPr lvl="1"/>
            <a:r>
              <a:rPr lang="it-IT" sz="2000" dirty="0"/>
              <a:t>Three independent families in the UK (awaiting updated NHSD data)</a:t>
            </a:r>
          </a:p>
          <a:p>
            <a:pPr lvl="1"/>
            <a:r>
              <a:rPr lang="it-IT" sz="2000" dirty="0"/>
              <a:t>Other changes at the same nucleotide reported to impact splicing but not enough evidence </a:t>
            </a:r>
          </a:p>
        </p:txBody>
      </p:sp>
    </p:spTree>
    <p:extLst>
      <p:ext uri="{BB962C8B-B14F-4D97-AF65-F5344CB8AC3E}">
        <p14:creationId xmlns:p14="http://schemas.microsoft.com/office/powerpoint/2010/main" val="126955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400" b="1" dirty="0"/>
              <a:t>Referral to Manchester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Deceased index case - 2019</a:t>
            </a:r>
          </a:p>
          <a:p>
            <a:r>
              <a:rPr lang="en-GB" sz="2400" dirty="0"/>
              <a:t>Clinical history</a:t>
            </a:r>
          </a:p>
          <a:p>
            <a:pPr lvl="1"/>
            <a:r>
              <a:rPr lang="en-GB" sz="2000" dirty="0"/>
              <a:t>Ovarian cancer</a:t>
            </a:r>
          </a:p>
          <a:p>
            <a:r>
              <a:rPr lang="en-GB" sz="2400" dirty="0"/>
              <a:t>Result: BRCA2 c.7976+5G&gt;C</a:t>
            </a:r>
          </a:p>
          <a:p>
            <a:r>
              <a:rPr lang="en-GB" sz="2400" dirty="0"/>
              <a:t>Variant interpretation</a:t>
            </a:r>
          </a:p>
          <a:p>
            <a:pPr lvl="1"/>
            <a:r>
              <a:rPr lang="en-GB" sz="1600" dirty="0"/>
              <a:t>Rare in gnomAD 1/102448</a:t>
            </a:r>
          </a:p>
          <a:p>
            <a:pPr lvl="1"/>
            <a:r>
              <a:rPr lang="en-GB" sz="1600" dirty="0"/>
              <a:t>No evidence of effect on splicing but predictions not great</a:t>
            </a:r>
          </a:p>
          <a:p>
            <a:pPr lvl="1"/>
            <a:r>
              <a:rPr lang="en-GB" sz="1600" dirty="0"/>
              <a:t>Other variants?</a:t>
            </a:r>
          </a:p>
          <a:p>
            <a:pPr lvl="2"/>
            <a:r>
              <a:rPr lang="en-GB" sz="1200" dirty="0"/>
              <a:t>BRCA2 c.7976+5G</a:t>
            </a:r>
            <a:r>
              <a:rPr lang="en-US" sz="1200" dirty="0"/>
              <a:t>&gt;A </a:t>
            </a:r>
          </a:p>
          <a:p>
            <a:pPr lvl="3"/>
            <a:r>
              <a:rPr lang="en-US" sz="1200" dirty="0"/>
              <a:t>Pathogenic CIMBA – contacted Michael Parsons and the team contacted submitting lab but no details.</a:t>
            </a:r>
          </a:p>
          <a:p>
            <a:pPr lvl="3"/>
            <a:r>
              <a:rPr lang="en-US" sz="1200" dirty="0" err="1"/>
              <a:t>Kwong</a:t>
            </a:r>
            <a:r>
              <a:rPr lang="en-US" sz="1200" dirty="0"/>
              <a:t> et al J Med Genet 2016 53(1) 15-23. spectrum of mutations in Asian populations, no functional studies or controls reported, using mutations previously reported in lit or novel (this variant was novel, single case HK).</a:t>
            </a:r>
            <a:endParaRPr lang="en-GB" sz="1200" dirty="0"/>
          </a:p>
          <a:p>
            <a:pPr lvl="2"/>
            <a:r>
              <a:rPr lang="en-GB" sz="1200" dirty="0"/>
              <a:t>BRCA2 c.7976+5G&gt;T – significant exon 17 skipping  (G&gt;T - PMID: 29969168). </a:t>
            </a:r>
          </a:p>
          <a:p>
            <a:pPr lvl="2"/>
            <a:r>
              <a:rPr lang="en-GB" sz="1200" dirty="0"/>
              <a:t>Both class 3 (not enough evidence)</a:t>
            </a:r>
          </a:p>
          <a:p>
            <a:pPr lvl="2"/>
            <a:endParaRPr lang="en-GB" sz="400" dirty="0"/>
          </a:p>
          <a:p>
            <a:r>
              <a:rPr lang="en-GB" sz="2400" dirty="0"/>
              <a:t>CanVIG email: Marsden and Cambridge</a:t>
            </a:r>
          </a:p>
          <a:p>
            <a:endParaRPr lang="en-GB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231" y="1196752"/>
            <a:ext cx="3830956" cy="235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14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400" b="1" dirty="0"/>
              <a:t>Marsden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First picked up in one of our patients in 2006 and classified then as VUS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Reclassified in 2012 as pathogenic </a:t>
            </a:r>
          </a:p>
          <a:p>
            <a:r>
              <a:rPr lang="en-GB" sz="2400" dirty="0"/>
              <a:t>There is a huge family history of breast &amp; ovarian cancer and currently it is being treated as likely pathogenic</a:t>
            </a:r>
          </a:p>
          <a:p>
            <a:r>
              <a:rPr lang="en-GB" sz="2400" dirty="0"/>
              <a:t>Most recent patient – positive predictive test</a:t>
            </a:r>
          </a:p>
        </p:txBody>
      </p:sp>
    </p:spTree>
    <p:extLst>
      <p:ext uri="{BB962C8B-B14F-4D97-AF65-F5344CB8AC3E}">
        <p14:creationId xmlns:p14="http://schemas.microsoft.com/office/powerpoint/2010/main" val="3198085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400" b="1" dirty="0"/>
              <a:t>Marsden - pedigree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"/>
          <a:stretch/>
        </p:blipFill>
        <p:spPr bwMode="auto">
          <a:xfrm>
            <a:off x="-36512" y="1321364"/>
            <a:ext cx="9217024" cy="455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812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400" b="1" dirty="0"/>
              <a:t>Marsden/Oxford report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571171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167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400" b="1" dirty="0"/>
              <a:t>Cambridge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Seen once in a BRCA screen (our ref GM12.08733, amplicon based NGS &amp; MLPA), back in 2012 when it was reported as a VUS. </a:t>
            </a:r>
          </a:p>
          <a:p>
            <a:r>
              <a:rPr lang="en-GB" sz="2400" dirty="0"/>
              <a:t>The patient tested had ovarian cancer age 44 and a maternal history of breast cancer (mother 40, maternal aunt age 54 and grandmother age 56). </a:t>
            </a:r>
          </a:p>
          <a:p>
            <a:r>
              <a:rPr lang="en-GB" sz="2400" dirty="0"/>
              <a:t>Dad had skin cancer age 60 and paternal uncle had bowel cancer age 50.</a:t>
            </a:r>
          </a:p>
          <a:p>
            <a:r>
              <a:rPr lang="en-GB" sz="2400" dirty="0"/>
              <a:t>Patient has kids</a:t>
            </a:r>
          </a:p>
        </p:txBody>
      </p:sp>
    </p:spTree>
    <p:extLst>
      <p:ext uri="{BB962C8B-B14F-4D97-AF65-F5344CB8AC3E}">
        <p14:creationId xmlns:p14="http://schemas.microsoft.com/office/powerpoint/2010/main" val="3198085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400" b="1" dirty="0"/>
              <a:t>Cambridge - pedigree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5538"/>
            <a:ext cx="8273008" cy="544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0192" y="5877272"/>
            <a:ext cx="13681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BRCA2 c.7976+5G&gt;C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796136" y="5301208"/>
            <a:ext cx="72008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27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400" b="1" dirty="0"/>
              <a:t>Back to deceased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en-GB" sz="2400" dirty="0"/>
              <a:t>Genetic counsellor </a:t>
            </a:r>
            <a:r>
              <a:rPr lang="en-US" sz="2400" dirty="0"/>
              <a:t>contacted the daughter of deceased index case to try and determine if the two families with this variant in are region are related.</a:t>
            </a:r>
          </a:p>
          <a:p>
            <a:r>
              <a:rPr lang="en-US" sz="2400" dirty="0"/>
              <a:t> No obvious way in which the two families are connected</a:t>
            </a:r>
          </a:p>
          <a:p>
            <a:endParaRPr lang="en-GB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D204B17-1942-497A-8E8A-9DA27905A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656" y="3783528"/>
            <a:ext cx="3998144" cy="26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085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400" b="1" dirty="0"/>
              <a:t>Deceased index pedigree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632848" cy="519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00840" y="3806098"/>
            <a:ext cx="1331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BRCA2 c.7976+5G&gt;C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487648" y="3356992"/>
            <a:ext cx="820656" cy="4491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518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657E092DB5D141BD4A6AFB9F661ED0" ma:contentTypeVersion="13" ma:contentTypeDescription="Create a new document." ma:contentTypeScope="" ma:versionID="dff7d874647ff1739db26a12d6fbdf96">
  <xsd:schema xmlns:xsd="http://www.w3.org/2001/XMLSchema" xmlns:xs="http://www.w3.org/2001/XMLSchema" xmlns:p="http://schemas.microsoft.com/office/2006/metadata/properties" xmlns:ns2="53fe7c3f-b21f-4a25-a13e-cc28e46afb3f" xmlns:ns3="13b5651f-c8a0-4049-80b6-cef4aa785035" targetNamespace="http://schemas.microsoft.com/office/2006/metadata/properties" ma:root="true" ma:fieldsID="98d2e3cbf50726e69b18be108aa2b1a1" ns2:_="" ns3:_="">
    <xsd:import namespace="53fe7c3f-b21f-4a25-a13e-cc28e46afb3f"/>
    <xsd:import namespace="13b5651f-c8a0-4049-80b6-cef4aa785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DateTaken" minOccurs="0"/>
                <xsd:element ref="ns2:MediaServiceOCR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fe7c3f-b21f-4a25-a13e-cc28e46afb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d4fd8df-27a2-471a-8ee0-8381213365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5651f-c8a0-4049-80b6-cef4aa78503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6c9a108-0d9b-4b30-abb4-74dc3dab6ee1}" ma:internalName="TaxCatchAll" ma:showField="CatchAllData" ma:web="13b5651f-c8a0-4049-80b6-cef4aa785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B9C643-6227-45E4-8E4F-18F19818ECE6}"/>
</file>

<file path=customXml/itemProps2.xml><?xml version="1.0" encoding="utf-8"?>
<ds:datastoreItem xmlns:ds="http://schemas.openxmlformats.org/officeDocument/2006/customXml" ds:itemID="{4C306EBF-EFEA-4075-A434-D7741B194427}"/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608</Words>
  <Application>Microsoft Office PowerPoint</Application>
  <PresentationFormat>On-screen Show (4:3)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 BRCA2 c.7976+5G&gt;C</vt:lpstr>
      <vt:lpstr>Referral to Manchester</vt:lpstr>
      <vt:lpstr>Marsden</vt:lpstr>
      <vt:lpstr>Marsden - pedigree</vt:lpstr>
      <vt:lpstr>Marsden/Oxford report</vt:lpstr>
      <vt:lpstr>Cambridge</vt:lpstr>
      <vt:lpstr>Cambridge - pedigree</vt:lpstr>
      <vt:lpstr>Back to deceased index</vt:lpstr>
      <vt:lpstr>Deceased index pedigree</vt:lpstr>
      <vt:lpstr>Variant interpretation 2019</vt:lpstr>
      <vt:lpstr>Variant interpretation 2022</vt:lpstr>
      <vt:lpstr>Variant interpretation 2022</vt:lpstr>
      <vt:lpstr>Variant interpretation 2022</vt:lpstr>
    </vt:vector>
  </TitlesOfParts>
  <Company>Central Manchester University Hospitals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BRCA2 c.7976+5G&gt;C</dc:title>
  <dc:creator>Burghel George (R0A) Manchester University NHS FT</dc:creator>
  <cp:lastModifiedBy>Burghel George (R0A) Manchester University NHS FT</cp:lastModifiedBy>
  <cp:revision>25</cp:revision>
  <dcterms:created xsi:type="dcterms:W3CDTF">2019-08-20T12:11:09Z</dcterms:created>
  <dcterms:modified xsi:type="dcterms:W3CDTF">2022-09-08T15:29:14Z</dcterms:modified>
</cp:coreProperties>
</file>